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1"/>
  </p:notesMasterIdLst>
  <p:sldIdLst>
    <p:sldId id="282" r:id="rId2"/>
    <p:sldId id="406" r:id="rId3"/>
    <p:sldId id="256" r:id="rId4"/>
    <p:sldId id="261" r:id="rId5"/>
    <p:sldId id="260" r:id="rId6"/>
    <p:sldId id="258" r:id="rId7"/>
    <p:sldId id="259" r:id="rId8"/>
    <p:sldId id="418" r:id="rId9"/>
    <p:sldId id="419" r:id="rId10"/>
    <p:sldId id="428" r:id="rId11"/>
    <p:sldId id="263" r:id="rId12"/>
    <p:sldId id="264" r:id="rId13"/>
    <p:sldId id="407" r:id="rId14"/>
    <p:sldId id="422" r:id="rId15"/>
    <p:sldId id="274" r:id="rId16"/>
    <p:sldId id="266" r:id="rId17"/>
    <p:sldId id="267" r:id="rId18"/>
    <p:sldId id="268" r:id="rId19"/>
    <p:sldId id="279" r:id="rId20"/>
    <p:sldId id="283" r:id="rId21"/>
    <p:sldId id="280" r:id="rId22"/>
    <p:sldId id="284" r:id="rId23"/>
    <p:sldId id="285" r:id="rId24"/>
    <p:sldId id="415" r:id="rId25"/>
    <p:sldId id="286" r:id="rId26"/>
    <p:sldId id="287" r:id="rId27"/>
    <p:sldId id="400" r:id="rId28"/>
    <p:sldId id="401" r:id="rId29"/>
    <p:sldId id="402" r:id="rId30"/>
    <p:sldId id="288" r:id="rId31"/>
    <p:sldId id="420" r:id="rId32"/>
    <p:sldId id="289" r:id="rId33"/>
    <p:sldId id="290" r:id="rId34"/>
    <p:sldId id="291" r:id="rId35"/>
    <p:sldId id="292" r:id="rId36"/>
    <p:sldId id="293" r:id="rId37"/>
    <p:sldId id="295" r:id="rId38"/>
    <p:sldId id="421" r:id="rId39"/>
    <p:sldId id="294" r:id="rId40"/>
    <p:sldId id="296" r:id="rId41"/>
    <p:sldId id="297" r:id="rId42"/>
    <p:sldId id="416" r:id="rId43"/>
    <p:sldId id="359" r:id="rId44"/>
    <p:sldId id="360" r:id="rId45"/>
    <p:sldId id="361" r:id="rId46"/>
    <p:sldId id="362" r:id="rId47"/>
    <p:sldId id="363" r:id="rId48"/>
    <p:sldId id="364" r:id="rId49"/>
    <p:sldId id="365" r:id="rId50"/>
    <p:sldId id="366" r:id="rId51"/>
    <p:sldId id="367" r:id="rId52"/>
    <p:sldId id="368" r:id="rId53"/>
    <p:sldId id="298" r:id="rId54"/>
    <p:sldId id="424" r:id="rId55"/>
    <p:sldId id="423" r:id="rId56"/>
    <p:sldId id="299" r:id="rId57"/>
    <p:sldId id="300" r:id="rId58"/>
    <p:sldId id="301" r:id="rId59"/>
    <p:sldId id="302" r:id="rId60"/>
    <p:sldId id="425" r:id="rId61"/>
    <p:sldId id="426" r:id="rId62"/>
    <p:sldId id="303" r:id="rId63"/>
    <p:sldId id="403" r:id="rId64"/>
    <p:sldId id="404" r:id="rId65"/>
    <p:sldId id="304" r:id="rId66"/>
    <p:sldId id="305" r:id="rId67"/>
    <p:sldId id="411" r:id="rId68"/>
    <p:sldId id="306" r:id="rId69"/>
    <p:sldId id="307" r:id="rId70"/>
    <p:sldId id="308" r:id="rId71"/>
    <p:sldId id="309" r:id="rId72"/>
    <p:sldId id="310" r:id="rId73"/>
    <p:sldId id="311" r:id="rId74"/>
    <p:sldId id="312" r:id="rId75"/>
    <p:sldId id="313" r:id="rId76"/>
    <p:sldId id="315" r:id="rId77"/>
    <p:sldId id="405" r:id="rId78"/>
    <p:sldId id="316" r:id="rId79"/>
    <p:sldId id="317" r:id="rId80"/>
    <p:sldId id="318" r:id="rId81"/>
    <p:sldId id="320" r:id="rId82"/>
    <p:sldId id="321" r:id="rId83"/>
    <p:sldId id="322" r:id="rId84"/>
    <p:sldId id="427" r:id="rId85"/>
    <p:sldId id="408" r:id="rId86"/>
    <p:sldId id="323" r:id="rId87"/>
    <p:sldId id="409" r:id="rId88"/>
    <p:sldId id="324" r:id="rId89"/>
    <p:sldId id="325" r:id="rId90"/>
    <p:sldId id="326" r:id="rId91"/>
    <p:sldId id="327" r:id="rId92"/>
    <p:sldId id="328" r:id="rId93"/>
    <p:sldId id="329" r:id="rId94"/>
    <p:sldId id="413" r:id="rId95"/>
    <p:sldId id="330" r:id="rId96"/>
    <p:sldId id="331" r:id="rId97"/>
    <p:sldId id="332" r:id="rId98"/>
    <p:sldId id="333" r:id="rId99"/>
    <p:sldId id="334" r:id="rId100"/>
    <p:sldId id="417" r:id="rId101"/>
    <p:sldId id="271" r:id="rId102"/>
    <p:sldId id="272" r:id="rId103"/>
    <p:sldId id="370" r:id="rId104"/>
    <p:sldId id="371" r:id="rId105"/>
    <p:sldId id="429" r:id="rId106"/>
    <p:sldId id="257" r:id="rId107"/>
    <p:sldId id="372" r:id="rId108"/>
    <p:sldId id="373" r:id="rId109"/>
    <p:sldId id="374" r:id="rId110"/>
    <p:sldId id="375" r:id="rId111"/>
    <p:sldId id="376" r:id="rId112"/>
    <p:sldId id="377" r:id="rId113"/>
    <p:sldId id="378" r:id="rId114"/>
    <p:sldId id="379" r:id="rId115"/>
    <p:sldId id="380" r:id="rId116"/>
    <p:sldId id="381" r:id="rId117"/>
    <p:sldId id="382" r:id="rId118"/>
    <p:sldId id="383" r:id="rId119"/>
    <p:sldId id="384" r:id="rId120"/>
    <p:sldId id="385" r:id="rId121"/>
    <p:sldId id="386" r:id="rId122"/>
    <p:sldId id="387" r:id="rId123"/>
    <p:sldId id="388" r:id="rId124"/>
    <p:sldId id="389" r:id="rId125"/>
    <p:sldId id="390" r:id="rId126"/>
    <p:sldId id="391" r:id="rId127"/>
    <p:sldId id="392" r:id="rId128"/>
    <p:sldId id="393" r:id="rId129"/>
    <p:sldId id="394" r:id="rId130"/>
    <p:sldId id="395" r:id="rId131"/>
    <p:sldId id="396" r:id="rId132"/>
    <p:sldId id="397" r:id="rId133"/>
    <p:sldId id="414" r:id="rId134"/>
    <p:sldId id="335" r:id="rId135"/>
    <p:sldId id="336" r:id="rId136"/>
    <p:sldId id="337" r:id="rId137"/>
    <p:sldId id="339" r:id="rId138"/>
    <p:sldId id="340" r:id="rId139"/>
    <p:sldId id="412" r:id="rId140"/>
    <p:sldId id="341" r:id="rId141"/>
    <p:sldId id="342" r:id="rId142"/>
    <p:sldId id="343" r:id="rId143"/>
    <p:sldId id="344" r:id="rId144"/>
    <p:sldId id="345" r:id="rId145"/>
    <p:sldId id="346" r:id="rId146"/>
    <p:sldId id="347" r:id="rId147"/>
    <p:sldId id="348" r:id="rId148"/>
    <p:sldId id="349" r:id="rId149"/>
    <p:sldId id="350" r:id="rId150"/>
    <p:sldId id="351" r:id="rId151"/>
    <p:sldId id="352" r:id="rId152"/>
    <p:sldId id="353" r:id="rId153"/>
    <p:sldId id="354" r:id="rId154"/>
    <p:sldId id="355" r:id="rId155"/>
    <p:sldId id="356" r:id="rId156"/>
    <p:sldId id="357" r:id="rId157"/>
    <p:sldId id="358" r:id="rId158"/>
    <p:sldId id="398" r:id="rId159"/>
    <p:sldId id="399" r:id="rId16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C7D132-7278-4399-898F-21523B04FFCE}" v="10" dt="2026-10-21T20:21:14.6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58" d="100"/>
          <a:sy n="58" d="100"/>
        </p:scale>
        <p:origin x="52"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6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an Antonio Romero Pi" userId="77efd2a8-65a0-4c55-b921-aecc5e3bdb4b" providerId="ADAL" clId="{7C25C666-12F6-42D5-9C0B-5B0560EE5821}"/>
    <pc:docChg chg="undo custSel addSld delSld modSld sldOrd">
      <pc:chgData name="Juan Antonio Romero Pi" userId="77efd2a8-65a0-4c55-b921-aecc5e3bdb4b" providerId="ADAL" clId="{7C25C666-12F6-42D5-9C0B-5B0560EE5821}" dt="2026-10-21T20:21:14.656" v="211"/>
      <pc:docMkLst>
        <pc:docMk/>
      </pc:docMkLst>
      <pc:sldChg chg="ord">
        <pc:chgData name="Juan Antonio Romero Pi" userId="77efd2a8-65a0-4c55-b921-aecc5e3bdb4b" providerId="ADAL" clId="{7C25C666-12F6-42D5-9C0B-5B0560EE5821}" dt="2026-10-21T09:09:51.299" v="15"/>
        <pc:sldMkLst>
          <pc:docMk/>
          <pc:sldMk cId="1197909715" sldId="256"/>
        </pc:sldMkLst>
      </pc:sldChg>
      <pc:sldChg chg="del">
        <pc:chgData name="Juan Antonio Romero Pi" userId="77efd2a8-65a0-4c55-b921-aecc5e3bdb4b" providerId="ADAL" clId="{7C25C666-12F6-42D5-9C0B-5B0560EE5821}" dt="2026-10-21T09:10:11.496" v="16" actId="47"/>
        <pc:sldMkLst>
          <pc:docMk/>
          <pc:sldMk cId="1484586393" sldId="257"/>
        </pc:sldMkLst>
      </pc:sldChg>
      <pc:sldChg chg="del">
        <pc:chgData name="Juan Antonio Romero Pi" userId="77efd2a8-65a0-4c55-b921-aecc5e3bdb4b" providerId="ADAL" clId="{7C25C666-12F6-42D5-9C0B-5B0560EE5821}" dt="2026-10-21T08:29:04.701" v="9" actId="47"/>
        <pc:sldMkLst>
          <pc:docMk/>
          <pc:sldMk cId="1373460772" sldId="265"/>
        </pc:sldMkLst>
      </pc:sldChg>
      <pc:sldChg chg="del">
        <pc:chgData name="Juan Antonio Romero Pi" userId="77efd2a8-65a0-4c55-b921-aecc5e3bdb4b" providerId="ADAL" clId="{7C25C666-12F6-42D5-9C0B-5B0560EE5821}" dt="2026-10-21T08:29:38.398" v="10" actId="47"/>
        <pc:sldMkLst>
          <pc:docMk/>
          <pc:sldMk cId="540969077" sldId="269"/>
        </pc:sldMkLst>
      </pc:sldChg>
      <pc:sldChg chg="del">
        <pc:chgData name="Juan Antonio Romero Pi" userId="77efd2a8-65a0-4c55-b921-aecc5e3bdb4b" providerId="ADAL" clId="{7C25C666-12F6-42D5-9C0B-5B0560EE5821}" dt="2026-10-21T08:29:43.902" v="11" actId="47"/>
        <pc:sldMkLst>
          <pc:docMk/>
          <pc:sldMk cId="444637697" sldId="270"/>
        </pc:sldMkLst>
      </pc:sldChg>
      <pc:sldChg chg="del">
        <pc:chgData name="Juan Antonio Romero Pi" userId="77efd2a8-65a0-4c55-b921-aecc5e3bdb4b" providerId="ADAL" clId="{7C25C666-12F6-42D5-9C0B-5B0560EE5821}" dt="2026-10-21T20:19:07.176" v="208" actId="2696"/>
        <pc:sldMkLst>
          <pc:docMk/>
          <pc:sldMk cId="592231550" sldId="271"/>
        </pc:sldMkLst>
      </pc:sldChg>
      <pc:sldChg chg="add">
        <pc:chgData name="Juan Antonio Romero Pi" userId="77efd2a8-65a0-4c55-b921-aecc5e3bdb4b" providerId="ADAL" clId="{7C25C666-12F6-42D5-9C0B-5B0560EE5821}" dt="2026-10-21T20:21:14.656" v="211"/>
        <pc:sldMkLst>
          <pc:docMk/>
          <pc:sldMk cId="3290370602" sldId="271"/>
        </pc:sldMkLst>
      </pc:sldChg>
      <pc:sldChg chg="add del setBg">
        <pc:chgData name="Juan Antonio Romero Pi" userId="77efd2a8-65a0-4c55-b921-aecc5e3bdb4b" providerId="ADAL" clId="{7C25C666-12F6-42D5-9C0B-5B0560EE5821}" dt="2026-10-21T20:20:54.146" v="210" actId="2696"/>
        <pc:sldMkLst>
          <pc:docMk/>
          <pc:sldMk cId="3849800835" sldId="271"/>
        </pc:sldMkLst>
      </pc:sldChg>
      <pc:sldChg chg="del">
        <pc:chgData name="Juan Antonio Romero Pi" userId="77efd2a8-65a0-4c55-b921-aecc5e3bdb4b" providerId="ADAL" clId="{7C25C666-12F6-42D5-9C0B-5B0560EE5821}" dt="2026-10-21T20:19:07.176" v="208" actId="2696"/>
        <pc:sldMkLst>
          <pc:docMk/>
          <pc:sldMk cId="1752740511" sldId="272"/>
        </pc:sldMkLst>
      </pc:sldChg>
      <pc:sldChg chg="add">
        <pc:chgData name="Juan Antonio Romero Pi" userId="77efd2a8-65a0-4c55-b921-aecc5e3bdb4b" providerId="ADAL" clId="{7C25C666-12F6-42D5-9C0B-5B0560EE5821}" dt="2026-10-21T20:21:14.656" v="211"/>
        <pc:sldMkLst>
          <pc:docMk/>
          <pc:sldMk cId="3958562271" sldId="272"/>
        </pc:sldMkLst>
      </pc:sldChg>
      <pc:sldChg chg="add del setBg">
        <pc:chgData name="Juan Antonio Romero Pi" userId="77efd2a8-65a0-4c55-b921-aecc5e3bdb4b" providerId="ADAL" clId="{7C25C666-12F6-42D5-9C0B-5B0560EE5821}" dt="2026-10-21T20:20:54.146" v="210" actId="2696"/>
        <pc:sldMkLst>
          <pc:docMk/>
          <pc:sldMk cId="4210213389" sldId="272"/>
        </pc:sldMkLst>
      </pc:sldChg>
      <pc:sldChg chg="ord">
        <pc:chgData name="Juan Antonio Romero Pi" userId="77efd2a8-65a0-4c55-b921-aecc5e3bdb4b" providerId="ADAL" clId="{7C25C666-12F6-42D5-9C0B-5B0560EE5821}" dt="2026-10-21T09:12:20.201" v="24"/>
        <pc:sldMkLst>
          <pc:docMk/>
          <pc:sldMk cId="668623041" sldId="274"/>
        </pc:sldMkLst>
      </pc:sldChg>
      <pc:sldChg chg="del">
        <pc:chgData name="Juan Antonio Romero Pi" userId="77efd2a8-65a0-4c55-b921-aecc5e3bdb4b" providerId="ADAL" clId="{7C25C666-12F6-42D5-9C0B-5B0560EE5821}" dt="2026-10-21T08:30:28.326" v="12" actId="47"/>
        <pc:sldMkLst>
          <pc:docMk/>
          <pc:sldMk cId="1882751582" sldId="276"/>
        </pc:sldMkLst>
      </pc:sldChg>
      <pc:sldChg chg="del">
        <pc:chgData name="Juan Antonio Romero Pi" userId="77efd2a8-65a0-4c55-b921-aecc5e3bdb4b" providerId="ADAL" clId="{7C25C666-12F6-42D5-9C0B-5B0560EE5821}" dt="2026-10-21T08:30:32.622" v="13" actId="47"/>
        <pc:sldMkLst>
          <pc:docMk/>
          <pc:sldMk cId="2060239075" sldId="277"/>
        </pc:sldMkLst>
      </pc:sldChg>
      <pc:sldChg chg="del">
        <pc:chgData name="Juan Antonio Romero Pi" userId="77efd2a8-65a0-4c55-b921-aecc5e3bdb4b" providerId="ADAL" clId="{7C25C666-12F6-42D5-9C0B-5B0560EE5821}" dt="2026-10-21T08:25:59.524" v="8" actId="47"/>
        <pc:sldMkLst>
          <pc:docMk/>
          <pc:sldMk cId="1518523057" sldId="281"/>
        </pc:sldMkLst>
      </pc:sldChg>
      <pc:sldChg chg="ord">
        <pc:chgData name="Juan Antonio Romero Pi" userId="77efd2a8-65a0-4c55-b921-aecc5e3bdb4b" providerId="ADAL" clId="{7C25C666-12F6-42D5-9C0B-5B0560EE5821}" dt="2026-10-20T15:34:58.087" v="0"/>
        <pc:sldMkLst>
          <pc:docMk/>
          <pc:sldMk cId="1120633497" sldId="283"/>
        </pc:sldMkLst>
      </pc:sldChg>
      <pc:sldChg chg="addSp modSp mod">
        <pc:chgData name="Juan Antonio Romero Pi" userId="77efd2a8-65a0-4c55-b921-aecc5e3bdb4b" providerId="ADAL" clId="{7C25C666-12F6-42D5-9C0B-5B0560EE5821}" dt="2026-10-21T09:26:59.332" v="145" actId="20577"/>
        <pc:sldMkLst>
          <pc:docMk/>
          <pc:sldMk cId="272891831" sldId="286"/>
        </pc:sldMkLst>
        <pc:spChg chg="mod">
          <ac:chgData name="Juan Antonio Romero Pi" userId="77efd2a8-65a0-4c55-b921-aecc5e3bdb4b" providerId="ADAL" clId="{7C25C666-12F6-42D5-9C0B-5B0560EE5821}" dt="2026-10-21T09:24:35.647" v="61" actId="1076"/>
          <ac:spMkLst>
            <pc:docMk/>
            <pc:sldMk cId="272891831" sldId="286"/>
            <ac:spMk id="5" creationId="{45F97948-B147-427F-B137-7C5FB0855CBD}"/>
          </ac:spMkLst>
        </pc:spChg>
        <pc:spChg chg="mod">
          <ac:chgData name="Juan Antonio Romero Pi" userId="77efd2a8-65a0-4c55-b921-aecc5e3bdb4b" providerId="ADAL" clId="{7C25C666-12F6-42D5-9C0B-5B0560EE5821}" dt="2026-10-21T09:24:35.647" v="61" actId="1076"/>
          <ac:spMkLst>
            <pc:docMk/>
            <pc:sldMk cId="272891831" sldId="286"/>
            <ac:spMk id="6" creationId="{276F3E99-B98B-443C-86B8-ACBDF10574A9}"/>
          </ac:spMkLst>
        </pc:spChg>
        <pc:spChg chg="mod">
          <ac:chgData name="Juan Antonio Romero Pi" userId="77efd2a8-65a0-4c55-b921-aecc5e3bdb4b" providerId="ADAL" clId="{7C25C666-12F6-42D5-9C0B-5B0560EE5821}" dt="2026-10-21T09:24:59.212" v="62" actId="1076"/>
          <ac:spMkLst>
            <pc:docMk/>
            <pc:sldMk cId="272891831" sldId="286"/>
            <ac:spMk id="7" creationId="{922AABFE-EB38-443E-BC3C-407E280B0E3B}"/>
          </ac:spMkLst>
        </pc:spChg>
        <pc:spChg chg="mod">
          <ac:chgData name="Juan Antonio Romero Pi" userId="77efd2a8-65a0-4c55-b921-aecc5e3bdb4b" providerId="ADAL" clId="{7C25C666-12F6-42D5-9C0B-5B0560EE5821}" dt="2026-10-21T09:24:35.647" v="61" actId="1076"/>
          <ac:spMkLst>
            <pc:docMk/>
            <pc:sldMk cId="272891831" sldId="286"/>
            <ac:spMk id="8" creationId="{1037662B-926C-4BD5-82F1-942608011B87}"/>
          </ac:spMkLst>
        </pc:spChg>
        <pc:spChg chg="mod">
          <ac:chgData name="Juan Antonio Romero Pi" userId="77efd2a8-65a0-4c55-b921-aecc5e3bdb4b" providerId="ADAL" clId="{7C25C666-12F6-42D5-9C0B-5B0560EE5821}" dt="2026-10-21T09:24:35.647" v="61" actId="1076"/>
          <ac:spMkLst>
            <pc:docMk/>
            <pc:sldMk cId="272891831" sldId="286"/>
            <ac:spMk id="9" creationId="{E89F8881-2B5E-4B70-8615-879DB05D1E0C}"/>
          </ac:spMkLst>
        </pc:spChg>
        <pc:spChg chg="mod">
          <ac:chgData name="Juan Antonio Romero Pi" userId="77efd2a8-65a0-4c55-b921-aecc5e3bdb4b" providerId="ADAL" clId="{7C25C666-12F6-42D5-9C0B-5B0560EE5821}" dt="2026-10-21T09:25:47.293" v="65" actId="14100"/>
          <ac:spMkLst>
            <pc:docMk/>
            <pc:sldMk cId="272891831" sldId="286"/>
            <ac:spMk id="10" creationId="{2CBAED38-58D0-4760-89FA-80FF02A61C9F}"/>
          </ac:spMkLst>
        </pc:spChg>
        <pc:spChg chg="add mod">
          <ac:chgData name="Juan Antonio Romero Pi" userId="77efd2a8-65a0-4c55-b921-aecc5e3bdb4b" providerId="ADAL" clId="{7C25C666-12F6-42D5-9C0B-5B0560EE5821}" dt="2026-10-21T09:26:59.332" v="145" actId="20577"/>
          <ac:spMkLst>
            <pc:docMk/>
            <pc:sldMk cId="272891831" sldId="286"/>
            <ac:spMk id="13" creationId="{F1FE1B53-6B1B-E8D5-0210-DCBA2409CBD3}"/>
          </ac:spMkLst>
        </pc:spChg>
        <pc:spChg chg="add mod">
          <ac:chgData name="Juan Antonio Romero Pi" userId="77efd2a8-65a0-4c55-b921-aecc5e3bdb4b" providerId="ADAL" clId="{7C25C666-12F6-42D5-9C0B-5B0560EE5821}" dt="2026-10-21T09:26:36.654" v="118" actId="20577"/>
          <ac:spMkLst>
            <pc:docMk/>
            <pc:sldMk cId="272891831" sldId="286"/>
            <ac:spMk id="15" creationId="{EE0A8B0C-7023-A411-ABBC-D349A417A825}"/>
          </ac:spMkLst>
        </pc:spChg>
      </pc:sldChg>
      <pc:sldChg chg="del">
        <pc:chgData name="Juan Antonio Romero Pi" userId="77efd2a8-65a0-4c55-b921-aecc5e3bdb4b" providerId="ADAL" clId="{7C25C666-12F6-42D5-9C0B-5B0560EE5821}" dt="2026-10-21T09:47:19.099" v="177" actId="47"/>
        <pc:sldMkLst>
          <pc:docMk/>
          <pc:sldMk cId="1661803132" sldId="338"/>
        </pc:sldMkLst>
      </pc:sldChg>
      <pc:sldChg chg="modSp mod">
        <pc:chgData name="Juan Antonio Romero Pi" userId="77efd2a8-65a0-4c55-b921-aecc5e3bdb4b" providerId="ADAL" clId="{7C25C666-12F6-42D5-9C0B-5B0560EE5821}" dt="2026-10-21T13:29:12.740" v="191" actId="6549"/>
        <pc:sldMkLst>
          <pc:docMk/>
          <pc:sldMk cId="137288045" sldId="349"/>
        </pc:sldMkLst>
        <pc:spChg chg="mod">
          <ac:chgData name="Juan Antonio Romero Pi" userId="77efd2a8-65a0-4c55-b921-aecc5e3bdb4b" providerId="ADAL" clId="{7C25C666-12F6-42D5-9C0B-5B0560EE5821}" dt="2026-10-21T13:29:12.740" v="191" actId="6549"/>
          <ac:spMkLst>
            <pc:docMk/>
            <pc:sldMk cId="137288045" sldId="349"/>
            <ac:spMk id="5" creationId="{01AE26AC-4FC2-495B-AC42-46AE166FBFBF}"/>
          </ac:spMkLst>
        </pc:spChg>
      </pc:sldChg>
      <pc:sldChg chg="del">
        <pc:chgData name="Juan Antonio Romero Pi" userId="77efd2a8-65a0-4c55-b921-aecc5e3bdb4b" providerId="ADAL" clId="{7C25C666-12F6-42D5-9C0B-5B0560EE5821}" dt="2026-10-21T09:33:47.069" v="146" actId="2696"/>
        <pc:sldMkLst>
          <pc:docMk/>
          <pc:sldMk cId="250560648" sldId="359"/>
        </pc:sldMkLst>
      </pc:sldChg>
      <pc:sldChg chg="add setBg">
        <pc:chgData name="Juan Antonio Romero Pi" userId="77efd2a8-65a0-4c55-b921-aecc5e3bdb4b" providerId="ADAL" clId="{7C25C666-12F6-42D5-9C0B-5B0560EE5821}" dt="2026-10-21T09:35:02.640" v="174"/>
        <pc:sldMkLst>
          <pc:docMk/>
          <pc:sldMk cId="1336503837" sldId="359"/>
        </pc:sldMkLst>
      </pc:sldChg>
      <pc:sldChg chg="del">
        <pc:chgData name="Juan Antonio Romero Pi" userId="77efd2a8-65a0-4c55-b921-aecc5e3bdb4b" providerId="ADAL" clId="{7C25C666-12F6-42D5-9C0B-5B0560EE5821}" dt="2026-10-21T09:33:47.069" v="146" actId="2696"/>
        <pc:sldMkLst>
          <pc:docMk/>
          <pc:sldMk cId="1587305523" sldId="360"/>
        </pc:sldMkLst>
      </pc:sldChg>
      <pc:sldChg chg="modSp add mod setBg">
        <pc:chgData name="Juan Antonio Romero Pi" userId="77efd2a8-65a0-4c55-b921-aecc5e3bdb4b" providerId="ADAL" clId="{7C25C666-12F6-42D5-9C0B-5B0560EE5821}" dt="2026-10-21T09:36:36.413" v="175" actId="1076"/>
        <pc:sldMkLst>
          <pc:docMk/>
          <pc:sldMk cId="1794108654" sldId="360"/>
        </pc:sldMkLst>
        <pc:spChg chg="mod">
          <ac:chgData name="Juan Antonio Romero Pi" userId="77efd2a8-65a0-4c55-b921-aecc5e3bdb4b" providerId="ADAL" clId="{7C25C666-12F6-42D5-9C0B-5B0560EE5821}" dt="2026-10-21T09:36:36.413" v="175" actId="1076"/>
          <ac:spMkLst>
            <pc:docMk/>
            <pc:sldMk cId="1794108654" sldId="360"/>
            <ac:spMk id="3" creationId="{76938646-6BC8-413E-9C2A-B9785F183EBE}"/>
          </ac:spMkLst>
        </pc:spChg>
      </pc:sldChg>
      <pc:sldChg chg="add setBg">
        <pc:chgData name="Juan Antonio Romero Pi" userId="77efd2a8-65a0-4c55-b921-aecc5e3bdb4b" providerId="ADAL" clId="{7C25C666-12F6-42D5-9C0B-5B0560EE5821}" dt="2026-10-21T09:35:02.640" v="174"/>
        <pc:sldMkLst>
          <pc:docMk/>
          <pc:sldMk cId="1265012275" sldId="361"/>
        </pc:sldMkLst>
      </pc:sldChg>
      <pc:sldChg chg="del">
        <pc:chgData name="Juan Antonio Romero Pi" userId="77efd2a8-65a0-4c55-b921-aecc5e3bdb4b" providerId="ADAL" clId="{7C25C666-12F6-42D5-9C0B-5B0560EE5821}" dt="2026-10-21T09:33:47.069" v="146" actId="2696"/>
        <pc:sldMkLst>
          <pc:docMk/>
          <pc:sldMk cId="1409163782" sldId="361"/>
        </pc:sldMkLst>
      </pc:sldChg>
      <pc:sldChg chg="add setBg">
        <pc:chgData name="Juan Antonio Romero Pi" userId="77efd2a8-65a0-4c55-b921-aecc5e3bdb4b" providerId="ADAL" clId="{7C25C666-12F6-42D5-9C0B-5B0560EE5821}" dt="2026-10-21T09:35:02.640" v="174"/>
        <pc:sldMkLst>
          <pc:docMk/>
          <pc:sldMk cId="186701430" sldId="362"/>
        </pc:sldMkLst>
      </pc:sldChg>
      <pc:sldChg chg="del">
        <pc:chgData name="Juan Antonio Romero Pi" userId="77efd2a8-65a0-4c55-b921-aecc5e3bdb4b" providerId="ADAL" clId="{7C25C666-12F6-42D5-9C0B-5B0560EE5821}" dt="2026-10-21T09:33:47.069" v="146" actId="2696"/>
        <pc:sldMkLst>
          <pc:docMk/>
          <pc:sldMk cId="712806477" sldId="362"/>
        </pc:sldMkLst>
      </pc:sldChg>
      <pc:sldChg chg="del">
        <pc:chgData name="Juan Antonio Romero Pi" userId="77efd2a8-65a0-4c55-b921-aecc5e3bdb4b" providerId="ADAL" clId="{7C25C666-12F6-42D5-9C0B-5B0560EE5821}" dt="2026-10-21T09:33:47.069" v="146" actId="2696"/>
        <pc:sldMkLst>
          <pc:docMk/>
          <pc:sldMk cId="382869088" sldId="363"/>
        </pc:sldMkLst>
      </pc:sldChg>
      <pc:sldChg chg="add setBg">
        <pc:chgData name="Juan Antonio Romero Pi" userId="77efd2a8-65a0-4c55-b921-aecc5e3bdb4b" providerId="ADAL" clId="{7C25C666-12F6-42D5-9C0B-5B0560EE5821}" dt="2026-10-21T09:35:02.640" v="174"/>
        <pc:sldMkLst>
          <pc:docMk/>
          <pc:sldMk cId="1821485385" sldId="363"/>
        </pc:sldMkLst>
      </pc:sldChg>
      <pc:sldChg chg="del">
        <pc:chgData name="Juan Antonio Romero Pi" userId="77efd2a8-65a0-4c55-b921-aecc5e3bdb4b" providerId="ADAL" clId="{7C25C666-12F6-42D5-9C0B-5B0560EE5821}" dt="2026-10-21T09:33:47.069" v="146" actId="2696"/>
        <pc:sldMkLst>
          <pc:docMk/>
          <pc:sldMk cId="230344989" sldId="364"/>
        </pc:sldMkLst>
      </pc:sldChg>
      <pc:sldChg chg="add setBg">
        <pc:chgData name="Juan Antonio Romero Pi" userId="77efd2a8-65a0-4c55-b921-aecc5e3bdb4b" providerId="ADAL" clId="{7C25C666-12F6-42D5-9C0B-5B0560EE5821}" dt="2026-10-21T09:35:02.640" v="174"/>
        <pc:sldMkLst>
          <pc:docMk/>
          <pc:sldMk cId="4022289981" sldId="364"/>
        </pc:sldMkLst>
      </pc:sldChg>
      <pc:sldChg chg="del">
        <pc:chgData name="Juan Antonio Romero Pi" userId="77efd2a8-65a0-4c55-b921-aecc5e3bdb4b" providerId="ADAL" clId="{7C25C666-12F6-42D5-9C0B-5B0560EE5821}" dt="2026-10-21T09:33:47.069" v="146" actId="2696"/>
        <pc:sldMkLst>
          <pc:docMk/>
          <pc:sldMk cId="295097365" sldId="365"/>
        </pc:sldMkLst>
      </pc:sldChg>
      <pc:sldChg chg="add setBg">
        <pc:chgData name="Juan Antonio Romero Pi" userId="77efd2a8-65a0-4c55-b921-aecc5e3bdb4b" providerId="ADAL" clId="{7C25C666-12F6-42D5-9C0B-5B0560EE5821}" dt="2026-10-21T09:35:02.640" v="174"/>
        <pc:sldMkLst>
          <pc:docMk/>
          <pc:sldMk cId="365368459" sldId="365"/>
        </pc:sldMkLst>
      </pc:sldChg>
      <pc:sldChg chg="add setBg">
        <pc:chgData name="Juan Antonio Romero Pi" userId="77efd2a8-65a0-4c55-b921-aecc5e3bdb4b" providerId="ADAL" clId="{7C25C666-12F6-42D5-9C0B-5B0560EE5821}" dt="2026-10-21T09:35:02.640" v="174"/>
        <pc:sldMkLst>
          <pc:docMk/>
          <pc:sldMk cId="178813687" sldId="366"/>
        </pc:sldMkLst>
      </pc:sldChg>
      <pc:sldChg chg="del">
        <pc:chgData name="Juan Antonio Romero Pi" userId="77efd2a8-65a0-4c55-b921-aecc5e3bdb4b" providerId="ADAL" clId="{7C25C666-12F6-42D5-9C0B-5B0560EE5821}" dt="2026-10-21T09:33:47.069" v="146" actId="2696"/>
        <pc:sldMkLst>
          <pc:docMk/>
          <pc:sldMk cId="835008859" sldId="366"/>
        </pc:sldMkLst>
      </pc:sldChg>
      <pc:sldChg chg="del">
        <pc:chgData name="Juan Antonio Romero Pi" userId="77efd2a8-65a0-4c55-b921-aecc5e3bdb4b" providerId="ADAL" clId="{7C25C666-12F6-42D5-9C0B-5B0560EE5821}" dt="2026-10-21T09:33:47.069" v="146" actId="2696"/>
        <pc:sldMkLst>
          <pc:docMk/>
          <pc:sldMk cId="996197429" sldId="367"/>
        </pc:sldMkLst>
      </pc:sldChg>
      <pc:sldChg chg="add setBg">
        <pc:chgData name="Juan Antonio Romero Pi" userId="77efd2a8-65a0-4c55-b921-aecc5e3bdb4b" providerId="ADAL" clId="{7C25C666-12F6-42D5-9C0B-5B0560EE5821}" dt="2026-10-21T09:35:02.640" v="174"/>
        <pc:sldMkLst>
          <pc:docMk/>
          <pc:sldMk cId="2057620274" sldId="367"/>
        </pc:sldMkLst>
      </pc:sldChg>
      <pc:sldChg chg="del">
        <pc:chgData name="Juan Antonio Romero Pi" userId="77efd2a8-65a0-4c55-b921-aecc5e3bdb4b" providerId="ADAL" clId="{7C25C666-12F6-42D5-9C0B-5B0560EE5821}" dt="2026-10-21T09:33:47.069" v="146" actId="2696"/>
        <pc:sldMkLst>
          <pc:docMk/>
          <pc:sldMk cId="1829674958" sldId="368"/>
        </pc:sldMkLst>
      </pc:sldChg>
      <pc:sldChg chg="add setBg">
        <pc:chgData name="Juan Antonio Romero Pi" userId="77efd2a8-65a0-4c55-b921-aecc5e3bdb4b" providerId="ADAL" clId="{7C25C666-12F6-42D5-9C0B-5B0560EE5821}" dt="2026-10-21T09:35:02.640" v="174"/>
        <pc:sldMkLst>
          <pc:docMk/>
          <pc:sldMk cId="3929338008" sldId="368"/>
        </pc:sldMkLst>
      </pc:sldChg>
      <pc:sldChg chg="del">
        <pc:chgData name="Juan Antonio Romero Pi" userId="77efd2a8-65a0-4c55-b921-aecc5e3bdb4b" providerId="ADAL" clId="{7C25C666-12F6-42D5-9C0B-5B0560EE5821}" dt="2026-10-21T09:33:47.069" v="146" actId="2696"/>
        <pc:sldMkLst>
          <pc:docMk/>
          <pc:sldMk cId="953166045" sldId="369"/>
        </pc:sldMkLst>
      </pc:sldChg>
      <pc:sldChg chg="add del setBg">
        <pc:chgData name="Juan Antonio Romero Pi" userId="77efd2a8-65a0-4c55-b921-aecc5e3bdb4b" providerId="ADAL" clId="{7C25C666-12F6-42D5-9C0B-5B0560EE5821}" dt="2026-10-21T09:44:11.157" v="176" actId="2696"/>
        <pc:sldMkLst>
          <pc:docMk/>
          <pc:sldMk cId="2377416629" sldId="369"/>
        </pc:sldMkLst>
      </pc:sldChg>
      <pc:sldChg chg="del">
        <pc:chgData name="Juan Antonio Romero Pi" userId="77efd2a8-65a0-4c55-b921-aecc5e3bdb4b" providerId="ADAL" clId="{7C25C666-12F6-42D5-9C0B-5B0560EE5821}" dt="2026-10-21T20:20:54.146" v="210" actId="2696"/>
        <pc:sldMkLst>
          <pc:docMk/>
          <pc:sldMk cId="818420681" sldId="370"/>
        </pc:sldMkLst>
      </pc:sldChg>
      <pc:sldChg chg="add setBg">
        <pc:chgData name="Juan Antonio Romero Pi" userId="77efd2a8-65a0-4c55-b921-aecc5e3bdb4b" providerId="ADAL" clId="{7C25C666-12F6-42D5-9C0B-5B0560EE5821}" dt="2026-10-21T20:21:14.656" v="211"/>
        <pc:sldMkLst>
          <pc:docMk/>
          <pc:sldMk cId="3442324569" sldId="370"/>
        </pc:sldMkLst>
      </pc:sldChg>
      <pc:sldChg chg="del">
        <pc:chgData name="Juan Antonio Romero Pi" userId="77efd2a8-65a0-4c55-b921-aecc5e3bdb4b" providerId="ADAL" clId="{7C25C666-12F6-42D5-9C0B-5B0560EE5821}" dt="2026-10-21T20:20:54.146" v="210" actId="2696"/>
        <pc:sldMkLst>
          <pc:docMk/>
          <pc:sldMk cId="1218834304" sldId="371"/>
        </pc:sldMkLst>
      </pc:sldChg>
      <pc:sldChg chg="add setBg">
        <pc:chgData name="Juan Antonio Romero Pi" userId="77efd2a8-65a0-4c55-b921-aecc5e3bdb4b" providerId="ADAL" clId="{7C25C666-12F6-42D5-9C0B-5B0560EE5821}" dt="2026-10-21T20:21:14.656" v="211"/>
        <pc:sldMkLst>
          <pc:docMk/>
          <pc:sldMk cId="2900790857" sldId="371"/>
        </pc:sldMkLst>
      </pc:sldChg>
      <pc:sldChg chg="del">
        <pc:chgData name="Juan Antonio Romero Pi" userId="77efd2a8-65a0-4c55-b921-aecc5e3bdb4b" providerId="ADAL" clId="{7C25C666-12F6-42D5-9C0B-5B0560EE5821}" dt="2026-10-21T20:20:54.146" v="210" actId="2696"/>
        <pc:sldMkLst>
          <pc:docMk/>
          <pc:sldMk cId="326545622" sldId="372"/>
        </pc:sldMkLst>
      </pc:sldChg>
      <pc:sldChg chg="add setBg">
        <pc:chgData name="Juan Antonio Romero Pi" userId="77efd2a8-65a0-4c55-b921-aecc5e3bdb4b" providerId="ADAL" clId="{7C25C666-12F6-42D5-9C0B-5B0560EE5821}" dt="2026-10-21T20:21:14.656" v="211"/>
        <pc:sldMkLst>
          <pc:docMk/>
          <pc:sldMk cId="3127231579" sldId="372"/>
        </pc:sldMkLst>
      </pc:sldChg>
      <pc:sldChg chg="del">
        <pc:chgData name="Juan Antonio Romero Pi" userId="77efd2a8-65a0-4c55-b921-aecc5e3bdb4b" providerId="ADAL" clId="{7C25C666-12F6-42D5-9C0B-5B0560EE5821}" dt="2026-10-21T20:20:54.146" v="210" actId="2696"/>
        <pc:sldMkLst>
          <pc:docMk/>
          <pc:sldMk cId="1497737732" sldId="373"/>
        </pc:sldMkLst>
      </pc:sldChg>
      <pc:sldChg chg="add setBg">
        <pc:chgData name="Juan Antonio Romero Pi" userId="77efd2a8-65a0-4c55-b921-aecc5e3bdb4b" providerId="ADAL" clId="{7C25C666-12F6-42D5-9C0B-5B0560EE5821}" dt="2026-10-21T20:21:14.656" v="211"/>
        <pc:sldMkLst>
          <pc:docMk/>
          <pc:sldMk cId="3013397051" sldId="373"/>
        </pc:sldMkLst>
      </pc:sldChg>
      <pc:sldChg chg="del">
        <pc:chgData name="Juan Antonio Romero Pi" userId="77efd2a8-65a0-4c55-b921-aecc5e3bdb4b" providerId="ADAL" clId="{7C25C666-12F6-42D5-9C0B-5B0560EE5821}" dt="2026-10-21T20:20:54.146" v="210" actId="2696"/>
        <pc:sldMkLst>
          <pc:docMk/>
          <pc:sldMk cId="501685679" sldId="374"/>
        </pc:sldMkLst>
      </pc:sldChg>
      <pc:sldChg chg="add setBg">
        <pc:chgData name="Juan Antonio Romero Pi" userId="77efd2a8-65a0-4c55-b921-aecc5e3bdb4b" providerId="ADAL" clId="{7C25C666-12F6-42D5-9C0B-5B0560EE5821}" dt="2026-10-21T20:21:14.656" v="211"/>
        <pc:sldMkLst>
          <pc:docMk/>
          <pc:sldMk cId="809557893" sldId="374"/>
        </pc:sldMkLst>
      </pc:sldChg>
      <pc:sldChg chg="del">
        <pc:chgData name="Juan Antonio Romero Pi" userId="77efd2a8-65a0-4c55-b921-aecc5e3bdb4b" providerId="ADAL" clId="{7C25C666-12F6-42D5-9C0B-5B0560EE5821}" dt="2026-10-21T20:20:54.146" v="210" actId="2696"/>
        <pc:sldMkLst>
          <pc:docMk/>
          <pc:sldMk cId="283521960" sldId="375"/>
        </pc:sldMkLst>
      </pc:sldChg>
      <pc:sldChg chg="add setBg">
        <pc:chgData name="Juan Antonio Romero Pi" userId="77efd2a8-65a0-4c55-b921-aecc5e3bdb4b" providerId="ADAL" clId="{7C25C666-12F6-42D5-9C0B-5B0560EE5821}" dt="2026-10-21T20:21:14.656" v="211"/>
        <pc:sldMkLst>
          <pc:docMk/>
          <pc:sldMk cId="1569908094" sldId="375"/>
        </pc:sldMkLst>
      </pc:sldChg>
      <pc:sldChg chg="del">
        <pc:chgData name="Juan Antonio Romero Pi" userId="77efd2a8-65a0-4c55-b921-aecc5e3bdb4b" providerId="ADAL" clId="{7C25C666-12F6-42D5-9C0B-5B0560EE5821}" dt="2026-10-21T20:20:54.146" v="210" actId="2696"/>
        <pc:sldMkLst>
          <pc:docMk/>
          <pc:sldMk cId="343304754" sldId="376"/>
        </pc:sldMkLst>
      </pc:sldChg>
      <pc:sldChg chg="add setBg">
        <pc:chgData name="Juan Antonio Romero Pi" userId="77efd2a8-65a0-4c55-b921-aecc5e3bdb4b" providerId="ADAL" clId="{7C25C666-12F6-42D5-9C0B-5B0560EE5821}" dt="2026-10-21T20:21:14.656" v="211"/>
        <pc:sldMkLst>
          <pc:docMk/>
          <pc:sldMk cId="1557142770" sldId="376"/>
        </pc:sldMkLst>
      </pc:sldChg>
      <pc:sldChg chg="add setBg">
        <pc:chgData name="Juan Antonio Romero Pi" userId="77efd2a8-65a0-4c55-b921-aecc5e3bdb4b" providerId="ADAL" clId="{7C25C666-12F6-42D5-9C0B-5B0560EE5821}" dt="2026-10-21T20:21:14.656" v="211"/>
        <pc:sldMkLst>
          <pc:docMk/>
          <pc:sldMk cId="835462046" sldId="377"/>
        </pc:sldMkLst>
      </pc:sldChg>
      <pc:sldChg chg="del">
        <pc:chgData name="Juan Antonio Romero Pi" userId="77efd2a8-65a0-4c55-b921-aecc5e3bdb4b" providerId="ADAL" clId="{7C25C666-12F6-42D5-9C0B-5B0560EE5821}" dt="2026-10-21T20:20:54.146" v="210" actId="2696"/>
        <pc:sldMkLst>
          <pc:docMk/>
          <pc:sldMk cId="1414301601" sldId="377"/>
        </pc:sldMkLst>
      </pc:sldChg>
      <pc:sldChg chg="add setBg">
        <pc:chgData name="Juan Antonio Romero Pi" userId="77efd2a8-65a0-4c55-b921-aecc5e3bdb4b" providerId="ADAL" clId="{7C25C666-12F6-42D5-9C0B-5B0560EE5821}" dt="2026-10-21T20:21:14.656" v="211"/>
        <pc:sldMkLst>
          <pc:docMk/>
          <pc:sldMk cId="781201602" sldId="378"/>
        </pc:sldMkLst>
      </pc:sldChg>
      <pc:sldChg chg="del">
        <pc:chgData name="Juan Antonio Romero Pi" userId="77efd2a8-65a0-4c55-b921-aecc5e3bdb4b" providerId="ADAL" clId="{7C25C666-12F6-42D5-9C0B-5B0560EE5821}" dt="2026-10-21T20:20:54.146" v="210" actId="2696"/>
        <pc:sldMkLst>
          <pc:docMk/>
          <pc:sldMk cId="1881941343" sldId="378"/>
        </pc:sldMkLst>
      </pc:sldChg>
      <pc:sldChg chg="del">
        <pc:chgData name="Juan Antonio Romero Pi" userId="77efd2a8-65a0-4c55-b921-aecc5e3bdb4b" providerId="ADAL" clId="{7C25C666-12F6-42D5-9C0B-5B0560EE5821}" dt="2026-10-21T20:20:54.146" v="210" actId="2696"/>
        <pc:sldMkLst>
          <pc:docMk/>
          <pc:sldMk cId="2056502204" sldId="379"/>
        </pc:sldMkLst>
      </pc:sldChg>
      <pc:sldChg chg="add setBg">
        <pc:chgData name="Juan Antonio Romero Pi" userId="77efd2a8-65a0-4c55-b921-aecc5e3bdb4b" providerId="ADAL" clId="{7C25C666-12F6-42D5-9C0B-5B0560EE5821}" dt="2026-10-21T20:21:14.656" v="211"/>
        <pc:sldMkLst>
          <pc:docMk/>
          <pc:sldMk cId="2823533660" sldId="379"/>
        </pc:sldMkLst>
      </pc:sldChg>
      <pc:sldChg chg="del">
        <pc:chgData name="Juan Antonio Romero Pi" userId="77efd2a8-65a0-4c55-b921-aecc5e3bdb4b" providerId="ADAL" clId="{7C25C666-12F6-42D5-9C0B-5B0560EE5821}" dt="2026-10-21T20:20:54.146" v="210" actId="2696"/>
        <pc:sldMkLst>
          <pc:docMk/>
          <pc:sldMk cId="1056663656" sldId="380"/>
        </pc:sldMkLst>
      </pc:sldChg>
      <pc:sldChg chg="add setBg">
        <pc:chgData name="Juan Antonio Romero Pi" userId="77efd2a8-65a0-4c55-b921-aecc5e3bdb4b" providerId="ADAL" clId="{7C25C666-12F6-42D5-9C0B-5B0560EE5821}" dt="2026-10-21T20:21:14.656" v="211"/>
        <pc:sldMkLst>
          <pc:docMk/>
          <pc:sldMk cId="1093678373" sldId="380"/>
        </pc:sldMkLst>
      </pc:sldChg>
      <pc:sldChg chg="del">
        <pc:chgData name="Juan Antonio Romero Pi" userId="77efd2a8-65a0-4c55-b921-aecc5e3bdb4b" providerId="ADAL" clId="{7C25C666-12F6-42D5-9C0B-5B0560EE5821}" dt="2026-10-21T20:20:54.146" v="210" actId="2696"/>
        <pc:sldMkLst>
          <pc:docMk/>
          <pc:sldMk cId="847912941" sldId="381"/>
        </pc:sldMkLst>
      </pc:sldChg>
      <pc:sldChg chg="add setBg">
        <pc:chgData name="Juan Antonio Romero Pi" userId="77efd2a8-65a0-4c55-b921-aecc5e3bdb4b" providerId="ADAL" clId="{7C25C666-12F6-42D5-9C0B-5B0560EE5821}" dt="2026-10-21T20:21:14.656" v="211"/>
        <pc:sldMkLst>
          <pc:docMk/>
          <pc:sldMk cId="1776347999" sldId="381"/>
        </pc:sldMkLst>
      </pc:sldChg>
      <pc:sldChg chg="add setBg">
        <pc:chgData name="Juan Antonio Romero Pi" userId="77efd2a8-65a0-4c55-b921-aecc5e3bdb4b" providerId="ADAL" clId="{7C25C666-12F6-42D5-9C0B-5B0560EE5821}" dt="2026-10-21T20:21:14.656" v="211"/>
        <pc:sldMkLst>
          <pc:docMk/>
          <pc:sldMk cId="1466745195" sldId="382"/>
        </pc:sldMkLst>
      </pc:sldChg>
      <pc:sldChg chg="del">
        <pc:chgData name="Juan Antonio Romero Pi" userId="77efd2a8-65a0-4c55-b921-aecc5e3bdb4b" providerId="ADAL" clId="{7C25C666-12F6-42D5-9C0B-5B0560EE5821}" dt="2026-10-21T20:20:54.146" v="210" actId="2696"/>
        <pc:sldMkLst>
          <pc:docMk/>
          <pc:sldMk cId="2070479853" sldId="382"/>
        </pc:sldMkLst>
      </pc:sldChg>
      <pc:sldChg chg="del">
        <pc:chgData name="Juan Antonio Romero Pi" userId="77efd2a8-65a0-4c55-b921-aecc5e3bdb4b" providerId="ADAL" clId="{7C25C666-12F6-42D5-9C0B-5B0560EE5821}" dt="2026-10-21T20:20:54.146" v="210" actId="2696"/>
        <pc:sldMkLst>
          <pc:docMk/>
          <pc:sldMk cId="960315361" sldId="383"/>
        </pc:sldMkLst>
      </pc:sldChg>
      <pc:sldChg chg="add setBg">
        <pc:chgData name="Juan Antonio Romero Pi" userId="77efd2a8-65a0-4c55-b921-aecc5e3bdb4b" providerId="ADAL" clId="{7C25C666-12F6-42D5-9C0B-5B0560EE5821}" dt="2026-10-21T20:21:14.656" v="211"/>
        <pc:sldMkLst>
          <pc:docMk/>
          <pc:sldMk cId="1286106042" sldId="383"/>
        </pc:sldMkLst>
      </pc:sldChg>
      <pc:sldChg chg="add setBg">
        <pc:chgData name="Juan Antonio Romero Pi" userId="77efd2a8-65a0-4c55-b921-aecc5e3bdb4b" providerId="ADAL" clId="{7C25C666-12F6-42D5-9C0B-5B0560EE5821}" dt="2026-10-21T20:21:14.656" v="211"/>
        <pc:sldMkLst>
          <pc:docMk/>
          <pc:sldMk cId="1176231274" sldId="384"/>
        </pc:sldMkLst>
      </pc:sldChg>
      <pc:sldChg chg="del">
        <pc:chgData name="Juan Antonio Romero Pi" userId="77efd2a8-65a0-4c55-b921-aecc5e3bdb4b" providerId="ADAL" clId="{7C25C666-12F6-42D5-9C0B-5B0560EE5821}" dt="2026-10-21T20:20:54.146" v="210" actId="2696"/>
        <pc:sldMkLst>
          <pc:docMk/>
          <pc:sldMk cId="2033943925" sldId="384"/>
        </pc:sldMkLst>
      </pc:sldChg>
      <pc:sldChg chg="del">
        <pc:chgData name="Juan Antonio Romero Pi" userId="77efd2a8-65a0-4c55-b921-aecc5e3bdb4b" providerId="ADAL" clId="{7C25C666-12F6-42D5-9C0B-5B0560EE5821}" dt="2026-10-21T20:20:54.146" v="210" actId="2696"/>
        <pc:sldMkLst>
          <pc:docMk/>
          <pc:sldMk cId="910620652" sldId="385"/>
        </pc:sldMkLst>
      </pc:sldChg>
      <pc:sldChg chg="add setBg">
        <pc:chgData name="Juan Antonio Romero Pi" userId="77efd2a8-65a0-4c55-b921-aecc5e3bdb4b" providerId="ADAL" clId="{7C25C666-12F6-42D5-9C0B-5B0560EE5821}" dt="2026-10-21T20:21:14.656" v="211"/>
        <pc:sldMkLst>
          <pc:docMk/>
          <pc:sldMk cId="4155915725" sldId="385"/>
        </pc:sldMkLst>
      </pc:sldChg>
      <pc:sldChg chg="del">
        <pc:chgData name="Juan Antonio Romero Pi" userId="77efd2a8-65a0-4c55-b921-aecc5e3bdb4b" providerId="ADAL" clId="{7C25C666-12F6-42D5-9C0B-5B0560EE5821}" dt="2026-10-21T20:20:54.146" v="210" actId="2696"/>
        <pc:sldMkLst>
          <pc:docMk/>
          <pc:sldMk cId="342258870" sldId="386"/>
        </pc:sldMkLst>
      </pc:sldChg>
      <pc:sldChg chg="add setBg">
        <pc:chgData name="Juan Antonio Romero Pi" userId="77efd2a8-65a0-4c55-b921-aecc5e3bdb4b" providerId="ADAL" clId="{7C25C666-12F6-42D5-9C0B-5B0560EE5821}" dt="2026-10-21T20:21:14.656" v="211"/>
        <pc:sldMkLst>
          <pc:docMk/>
          <pc:sldMk cId="2826477324" sldId="386"/>
        </pc:sldMkLst>
      </pc:sldChg>
      <pc:sldChg chg="del">
        <pc:chgData name="Juan Antonio Romero Pi" userId="77efd2a8-65a0-4c55-b921-aecc5e3bdb4b" providerId="ADAL" clId="{7C25C666-12F6-42D5-9C0B-5B0560EE5821}" dt="2026-10-21T20:20:54.146" v="210" actId="2696"/>
        <pc:sldMkLst>
          <pc:docMk/>
          <pc:sldMk cId="1320018904" sldId="387"/>
        </pc:sldMkLst>
      </pc:sldChg>
      <pc:sldChg chg="add setBg">
        <pc:chgData name="Juan Antonio Romero Pi" userId="77efd2a8-65a0-4c55-b921-aecc5e3bdb4b" providerId="ADAL" clId="{7C25C666-12F6-42D5-9C0B-5B0560EE5821}" dt="2026-10-21T20:21:14.656" v="211"/>
        <pc:sldMkLst>
          <pc:docMk/>
          <pc:sldMk cId="3144622428" sldId="387"/>
        </pc:sldMkLst>
      </pc:sldChg>
      <pc:sldChg chg="add setBg">
        <pc:chgData name="Juan Antonio Romero Pi" userId="77efd2a8-65a0-4c55-b921-aecc5e3bdb4b" providerId="ADAL" clId="{7C25C666-12F6-42D5-9C0B-5B0560EE5821}" dt="2026-10-21T20:21:14.656" v="211"/>
        <pc:sldMkLst>
          <pc:docMk/>
          <pc:sldMk cId="1108925958" sldId="388"/>
        </pc:sldMkLst>
      </pc:sldChg>
      <pc:sldChg chg="del">
        <pc:chgData name="Juan Antonio Romero Pi" userId="77efd2a8-65a0-4c55-b921-aecc5e3bdb4b" providerId="ADAL" clId="{7C25C666-12F6-42D5-9C0B-5B0560EE5821}" dt="2026-10-21T20:20:54.146" v="210" actId="2696"/>
        <pc:sldMkLst>
          <pc:docMk/>
          <pc:sldMk cId="1148899388" sldId="388"/>
        </pc:sldMkLst>
      </pc:sldChg>
      <pc:sldChg chg="del">
        <pc:chgData name="Juan Antonio Romero Pi" userId="77efd2a8-65a0-4c55-b921-aecc5e3bdb4b" providerId="ADAL" clId="{7C25C666-12F6-42D5-9C0B-5B0560EE5821}" dt="2026-10-21T20:20:54.146" v="210" actId="2696"/>
        <pc:sldMkLst>
          <pc:docMk/>
          <pc:sldMk cId="1084493972" sldId="389"/>
        </pc:sldMkLst>
      </pc:sldChg>
      <pc:sldChg chg="add setBg">
        <pc:chgData name="Juan Antonio Romero Pi" userId="77efd2a8-65a0-4c55-b921-aecc5e3bdb4b" providerId="ADAL" clId="{7C25C666-12F6-42D5-9C0B-5B0560EE5821}" dt="2026-10-21T20:21:14.656" v="211"/>
        <pc:sldMkLst>
          <pc:docMk/>
          <pc:sldMk cId="3942454689" sldId="389"/>
        </pc:sldMkLst>
      </pc:sldChg>
      <pc:sldChg chg="del">
        <pc:chgData name="Juan Antonio Romero Pi" userId="77efd2a8-65a0-4c55-b921-aecc5e3bdb4b" providerId="ADAL" clId="{7C25C666-12F6-42D5-9C0B-5B0560EE5821}" dt="2026-10-21T20:20:54.146" v="210" actId="2696"/>
        <pc:sldMkLst>
          <pc:docMk/>
          <pc:sldMk cId="679082328" sldId="390"/>
        </pc:sldMkLst>
      </pc:sldChg>
      <pc:sldChg chg="add setBg">
        <pc:chgData name="Juan Antonio Romero Pi" userId="77efd2a8-65a0-4c55-b921-aecc5e3bdb4b" providerId="ADAL" clId="{7C25C666-12F6-42D5-9C0B-5B0560EE5821}" dt="2026-10-21T20:21:14.656" v="211"/>
        <pc:sldMkLst>
          <pc:docMk/>
          <pc:sldMk cId="3843352179" sldId="390"/>
        </pc:sldMkLst>
      </pc:sldChg>
      <pc:sldChg chg="del">
        <pc:chgData name="Juan Antonio Romero Pi" userId="77efd2a8-65a0-4c55-b921-aecc5e3bdb4b" providerId="ADAL" clId="{7C25C666-12F6-42D5-9C0B-5B0560EE5821}" dt="2026-10-21T20:20:54.146" v="210" actId="2696"/>
        <pc:sldMkLst>
          <pc:docMk/>
          <pc:sldMk cId="1077663057" sldId="391"/>
        </pc:sldMkLst>
      </pc:sldChg>
      <pc:sldChg chg="add setBg">
        <pc:chgData name="Juan Antonio Romero Pi" userId="77efd2a8-65a0-4c55-b921-aecc5e3bdb4b" providerId="ADAL" clId="{7C25C666-12F6-42D5-9C0B-5B0560EE5821}" dt="2026-10-21T20:21:14.656" v="211"/>
        <pc:sldMkLst>
          <pc:docMk/>
          <pc:sldMk cId="3381852808" sldId="391"/>
        </pc:sldMkLst>
      </pc:sldChg>
      <pc:sldChg chg="del">
        <pc:chgData name="Juan Antonio Romero Pi" userId="77efd2a8-65a0-4c55-b921-aecc5e3bdb4b" providerId="ADAL" clId="{7C25C666-12F6-42D5-9C0B-5B0560EE5821}" dt="2026-10-21T20:20:54.146" v="210" actId="2696"/>
        <pc:sldMkLst>
          <pc:docMk/>
          <pc:sldMk cId="704937860" sldId="392"/>
        </pc:sldMkLst>
      </pc:sldChg>
      <pc:sldChg chg="add setBg">
        <pc:chgData name="Juan Antonio Romero Pi" userId="77efd2a8-65a0-4c55-b921-aecc5e3bdb4b" providerId="ADAL" clId="{7C25C666-12F6-42D5-9C0B-5B0560EE5821}" dt="2026-10-21T20:21:14.656" v="211"/>
        <pc:sldMkLst>
          <pc:docMk/>
          <pc:sldMk cId="1879583232" sldId="392"/>
        </pc:sldMkLst>
      </pc:sldChg>
      <pc:sldChg chg="del">
        <pc:chgData name="Juan Antonio Romero Pi" userId="77efd2a8-65a0-4c55-b921-aecc5e3bdb4b" providerId="ADAL" clId="{7C25C666-12F6-42D5-9C0B-5B0560EE5821}" dt="2026-10-21T20:20:54.146" v="210" actId="2696"/>
        <pc:sldMkLst>
          <pc:docMk/>
          <pc:sldMk cId="1366822773" sldId="393"/>
        </pc:sldMkLst>
      </pc:sldChg>
      <pc:sldChg chg="add setBg">
        <pc:chgData name="Juan Antonio Romero Pi" userId="77efd2a8-65a0-4c55-b921-aecc5e3bdb4b" providerId="ADAL" clId="{7C25C666-12F6-42D5-9C0B-5B0560EE5821}" dt="2026-10-21T20:21:14.656" v="211"/>
        <pc:sldMkLst>
          <pc:docMk/>
          <pc:sldMk cId="4146177116" sldId="393"/>
        </pc:sldMkLst>
      </pc:sldChg>
      <pc:sldChg chg="del">
        <pc:chgData name="Juan Antonio Romero Pi" userId="77efd2a8-65a0-4c55-b921-aecc5e3bdb4b" providerId="ADAL" clId="{7C25C666-12F6-42D5-9C0B-5B0560EE5821}" dt="2026-10-21T20:20:54.146" v="210" actId="2696"/>
        <pc:sldMkLst>
          <pc:docMk/>
          <pc:sldMk cId="713526691" sldId="394"/>
        </pc:sldMkLst>
      </pc:sldChg>
      <pc:sldChg chg="add setBg">
        <pc:chgData name="Juan Antonio Romero Pi" userId="77efd2a8-65a0-4c55-b921-aecc5e3bdb4b" providerId="ADAL" clId="{7C25C666-12F6-42D5-9C0B-5B0560EE5821}" dt="2026-10-21T20:21:14.656" v="211"/>
        <pc:sldMkLst>
          <pc:docMk/>
          <pc:sldMk cId="4166589433" sldId="394"/>
        </pc:sldMkLst>
      </pc:sldChg>
      <pc:sldChg chg="del">
        <pc:chgData name="Juan Antonio Romero Pi" userId="77efd2a8-65a0-4c55-b921-aecc5e3bdb4b" providerId="ADAL" clId="{7C25C666-12F6-42D5-9C0B-5B0560EE5821}" dt="2026-10-21T20:20:54.146" v="210" actId="2696"/>
        <pc:sldMkLst>
          <pc:docMk/>
          <pc:sldMk cId="396310232" sldId="395"/>
        </pc:sldMkLst>
      </pc:sldChg>
      <pc:sldChg chg="add setBg">
        <pc:chgData name="Juan Antonio Romero Pi" userId="77efd2a8-65a0-4c55-b921-aecc5e3bdb4b" providerId="ADAL" clId="{7C25C666-12F6-42D5-9C0B-5B0560EE5821}" dt="2026-10-21T20:21:14.656" v="211"/>
        <pc:sldMkLst>
          <pc:docMk/>
          <pc:sldMk cId="434739961" sldId="395"/>
        </pc:sldMkLst>
      </pc:sldChg>
      <pc:sldChg chg="del">
        <pc:chgData name="Juan Antonio Romero Pi" userId="77efd2a8-65a0-4c55-b921-aecc5e3bdb4b" providerId="ADAL" clId="{7C25C666-12F6-42D5-9C0B-5B0560EE5821}" dt="2026-10-21T20:20:54.146" v="210" actId="2696"/>
        <pc:sldMkLst>
          <pc:docMk/>
          <pc:sldMk cId="2013542025" sldId="396"/>
        </pc:sldMkLst>
      </pc:sldChg>
      <pc:sldChg chg="add setBg">
        <pc:chgData name="Juan Antonio Romero Pi" userId="77efd2a8-65a0-4c55-b921-aecc5e3bdb4b" providerId="ADAL" clId="{7C25C666-12F6-42D5-9C0B-5B0560EE5821}" dt="2026-10-21T20:21:14.656" v="211"/>
        <pc:sldMkLst>
          <pc:docMk/>
          <pc:sldMk cId="3626592267" sldId="396"/>
        </pc:sldMkLst>
      </pc:sldChg>
      <pc:sldChg chg="del">
        <pc:chgData name="Juan Antonio Romero Pi" userId="77efd2a8-65a0-4c55-b921-aecc5e3bdb4b" providerId="ADAL" clId="{7C25C666-12F6-42D5-9C0B-5B0560EE5821}" dt="2026-10-21T20:20:54.146" v="210" actId="2696"/>
        <pc:sldMkLst>
          <pc:docMk/>
          <pc:sldMk cId="736652168" sldId="397"/>
        </pc:sldMkLst>
      </pc:sldChg>
      <pc:sldChg chg="add setBg">
        <pc:chgData name="Juan Antonio Romero Pi" userId="77efd2a8-65a0-4c55-b921-aecc5e3bdb4b" providerId="ADAL" clId="{7C25C666-12F6-42D5-9C0B-5B0560EE5821}" dt="2026-10-21T20:21:14.656" v="211"/>
        <pc:sldMkLst>
          <pc:docMk/>
          <pc:sldMk cId="4084437329" sldId="397"/>
        </pc:sldMkLst>
      </pc:sldChg>
      <pc:sldChg chg="ord">
        <pc:chgData name="Juan Antonio Romero Pi" userId="77efd2a8-65a0-4c55-b921-aecc5e3bdb4b" providerId="ADAL" clId="{7C25C666-12F6-42D5-9C0B-5B0560EE5821}" dt="2026-10-21T09:12:43.905" v="34"/>
        <pc:sldMkLst>
          <pc:docMk/>
          <pc:sldMk cId="4233378426" sldId="407"/>
        </pc:sldMkLst>
      </pc:sldChg>
      <pc:sldChg chg="modSp ord">
        <pc:chgData name="Juan Antonio Romero Pi" userId="77efd2a8-65a0-4c55-b921-aecc5e3bdb4b" providerId="ADAL" clId="{7C25C666-12F6-42D5-9C0B-5B0560EE5821}" dt="2026-10-21T13:10:12.439" v="183"/>
        <pc:sldMkLst>
          <pc:docMk/>
          <pc:sldMk cId="2798456073" sldId="412"/>
        </pc:sldMkLst>
        <pc:graphicFrameChg chg="mod">
          <ac:chgData name="Juan Antonio Romero Pi" userId="77efd2a8-65a0-4c55-b921-aecc5e3bdb4b" providerId="ADAL" clId="{7C25C666-12F6-42D5-9C0B-5B0560EE5821}" dt="2026-10-20T17:09:16.195" v="3"/>
          <ac:graphicFrameMkLst>
            <pc:docMk/>
            <pc:sldMk cId="2798456073" sldId="412"/>
            <ac:graphicFrameMk id="2" creationId="{7165A70E-1463-E6CD-A758-06A071F458FA}"/>
          </ac:graphicFrameMkLst>
        </pc:graphicFrameChg>
      </pc:sldChg>
      <pc:sldChg chg="addSp delSp modSp">
        <pc:chgData name="Juan Antonio Romero Pi" userId="77efd2a8-65a0-4c55-b921-aecc5e3bdb4b" providerId="ADAL" clId="{7C25C666-12F6-42D5-9C0B-5B0560EE5821}" dt="2026-10-20T17:16:15.144" v="7"/>
        <pc:sldMkLst>
          <pc:docMk/>
          <pc:sldMk cId="1966549413" sldId="413"/>
        </pc:sldMkLst>
        <pc:spChg chg="mod">
          <ac:chgData name="Juan Antonio Romero Pi" userId="77efd2a8-65a0-4c55-b921-aecc5e3bdb4b" providerId="ADAL" clId="{7C25C666-12F6-42D5-9C0B-5B0560EE5821}" dt="2026-10-20T17:14:34.606" v="4"/>
          <ac:spMkLst>
            <pc:docMk/>
            <pc:sldMk cId="1966549413" sldId="413"/>
            <ac:spMk id="4" creationId="{64B76668-532E-512A-FE66-A0E7B3F91A82}"/>
          </ac:spMkLst>
        </pc:spChg>
        <pc:spChg chg="add del mod">
          <ac:chgData name="Juan Antonio Romero Pi" userId="77efd2a8-65a0-4c55-b921-aecc5e3bdb4b" providerId="ADAL" clId="{7C25C666-12F6-42D5-9C0B-5B0560EE5821}" dt="2026-10-20T17:16:15.144" v="7"/>
          <ac:spMkLst>
            <pc:docMk/>
            <pc:sldMk cId="1966549413" sldId="413"/>
            <ac:spMk id="5" creationId="{4E32BC56-7CCD-2DC0-2032-484E3A17E6F6}"/>
          </ac:spMkLst>
        </pc:spChg>
        <pc:spChg chg="add mod">
          <ac:chgData name="Juan Antonio Romero Pi" userId="77efd2a8-65a0-4c55-b921-aecc5e3bdb4b" providerId="ADAL" clId="{7C25C666-12F6-42D5-9C0B-5B0560EE5821}" dt="2026-10-20T17:16:04.656" v="6" actId="767"/>
          <ac:spMkLst>
            <pc:docMk/>
            <pc:sldMk cId="1966549413" sldId="413"/>
            <ac:spMk id="6" creationId="{0FDCBF18-66B4-CDDB-34E1-D0CE6B199041}"/>
          </ac:spMkLst>
        </pc:spChg>
      </pc:sldChg>
      <pc:sldChg chg="new del">
        <pc:chgData name="Juan Antonio Romero Pi" userId="77efd2a8-65a0-4c55-b921-aecc5e3bdb4b" providerId="ADAL" clId="{7C25C666-12F6-42D5-9C0B-5B0560EE5821}" dt="2026-10-21T09:14:36.403" v="36" actId="680"/>
        <pc:sldMkLst>
          <pc:docMk/>
          <pc:sldMk cId="1383032042" sldId="415"/>
        </pc:sldMkLst>
      </pc:sldChg>
      <pc:sldChg chg="modSp new mod">
        <pc:chgData name="Juan Antonio Romero Pi" userId="77efd2a8-65a0-4c55-b921-aecc5e3bdb4b" providerId="ADAL" clId="{7C25C666-12F6-42D5-9C0B-5B0560EE5821}" dt="2026-10-21T09:15:03.914" v="60" actId="113"/>
        <pc:sldMkLst>
          <pc:docMk/>
          <pc:sldMk cId="3267249613" sldId="415"/>
        </pc:sldMkLst>
        <pc:spChg chg="mod">
          <ac:chgData name="Juan Antonio Romero Pi" userId="77efd2a8-65a0-4c55-b921-aecc5e3bdb4b" providerId="ADAL" clId="{7C25C666-12F6-42D5-9C0B-5B0560EE5821}" dt="2026-10-21T09:15:03.914" v="60" actId="113"/>
          <ac:spMkLst>
            <pc:docMk/>
            <pc:sldMk cId="3267249613" sldId="415"/>
            <ac:spMk id="2" creationId="{10433F13-75E5-379A-F877-DAB9A3F8BF24}"/>
          </ac:spMkLst>
        </pc:spChg>
      </pc:sldChg>
      <pc:sldChg chg="modSp new mod">
        <pc:chgData name="Juan Antonio Romero Pi" userId="77efd2a8-65a0-4c55-b921-aecc5e3bdb4b" providerId="ADAL" clId="{7C25C666-12F6-42D5-9C0B-5B0560EE5821}" dt="2026-10-21T09:34:58.814" v="173" actId="122"/>
        <pc:sldMkLst>
          <pc:docMk/>
          <pc:sldMk cId="3906680878" sldId="416"/>
        </pc:sldMkLst>
        <pc:spChg chg="mod">
          <ac:chgData name="Juan Antonio Romero Pi" userId="77efd2a8-65a0-4c55-b921-aecc5e3bdb4b" providerId="ADAL" clId="{7C25C666-12F6-42D5-9C0B-5B0560EE5821}" dt="2026-10-21T09:34:58.814" v="173" actId="122"/>
          <ac:spMkLst>
            <pc:docMk/>
            <pc:sldMk cId="3906680878" sldId="416"/>
            <ac:spMk id="2" creationId="{A286EB13-35F5-6D76-F8DB-CB38B088E694}"/>
          </ac:spMkLst>
        </pc:spChg>
      </pc:sldChg>
      <pc:sldChg chg="new del">
        <pc:chgData name="Juan Antonio Romero Pi" userId="77efd2a8-65a0-4c55-b921-aecc5e3bdb4b" providerId="ADAL" clId="{7C25C666-12F6-42D5-9C0B-5B0560EE5821}" dt="2026-10-21T13:00:53.469" v="180" actId="47"/>
        <pc:sldMkLst>
          <pc:docMk/>
          <pc:sldMk cId="1444537133" sldId="417"/>
        </pc:sldMkLst>
      </pc:sldChg>
      <pc:sldChg chg="add">
        <pc:chgData name="Juan Antonio Romero Pi" userId="77efd2a8-65a0-4c55-b921-aecc5e3bdb4b" providerId="ADAL" clId="{7C25C666-12F6-42D5-9C0B-5B0560EE5821}" dt="2026-10-21T20:21:14.656" v="211"/>
        <pc:sldMkLst>
          <pc:docMk/>
          <pc:sldMk cId="2729025957" sldId="417"/>
        </pc:sldMkLst>
      </pc:sldChg>
      <pc:sldChg chg="new del">
        <pc:chgData name="Juan Antonio Romero Pi" userId="77efd2a8-65a0-4c55-b921-aecc5e3bdb4b" providerId="ADAL" clId="{7C25C666-12F6-42D5-9C0B-5B0560EE5821}" dt="2026-10-21T13:26:46.640" v="185" actId="47"/>
        <pc:sldMkLst>
          <pc:docMk/>
          <pc:sldMk cId="2744971093" sldId="417"/>
        </pc:sldMkLst>
      </pc:sldChg>
      <pc:sldChg chg="modSp new del mod">
        <pc:chgData name="Juan Antonio Romero Pi" userId="77efd2a8-65a0-4c55-b921-aecc5e3bdb4b" providerId="ADAL" clId="{7C25C666-12F6-42D5-9C0B-5B0560EE5821}" dt="2026-10-21T20:20:54.146" v="210" actId="2696"/>
        <pc:sldMkLst>
          <pc:docMk/>
          <pc:sldMk cId="4013808107" sldId="417"/>
        </pc:sldMkLst>
        <pc:spChg chg="mod">
          <ac:chgData name="Juan Antonio Romero Pi" userId="77efd2a8-65a0-4c55-b921-aecc5e3bdb4b" providerId="ADAL" clId="{7C25C666-12F6-42D5-9C0B-5B0560EE5821}" dt="2026-10-21T13:34:02.250" v="207" actId="113"/>
          <ac:spMkLst>
            <pc:docMk/>
            <pc:sldMk cId="4013808107" sldId="417"/>
            <ac:spMk id="2" creationId="{AF412CE6-3D07-B211-BDEA-9E168EA1FCC4}"/>
          </ac:spMkLst>
        </pc:spChg>
      </pc:sldChg>
      <pc:sldChg chg="new del">
        <pc:chgData name="Juan Antonio Romero Pi" userId="77efd2a8-65a0-4c55-b921-aecc5e3bdb4b" providerId="ADAL" clId="{7C25C666-12F6-42D5-9C0B-5B0560EE5821}" dt="2026-10-21T13:00:54.601" v="181" actId="47"/>
        <pc:sldMkLst>
          <pc:docMk/>
          <pc:sldMk cId="1101892427" sldId="41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Presentación elaborada a partir de once documentos aportados. Se conserva su orden y se desarrollan los apartados sustantivos en parejas de diapositivas. El documento breve de representación se resume en una. Las referencias y ejemplos se revisan a 3 de octubre de 2026. La redacción visible resume las normas, sin presentarse como reproducción literal íntegra. Autor indicado en el contexto de la documentación: Juan A. Romero Pi, Abogado, Dr. en Derecho.</a:t>
            </a:r>
          </a:p>
          <a:p>
            <a:endParaRPr/>
          </a:p>
          <a:p>
            <a:r>
              <a:t>COMENTARIO DEL PONENTE · duración orientativa: 3 minutos</a:t>
            </a:r>
          </a:p>
          <a:p>
            <a:endParaRPr/>
          </a:p>
          <a:p>
            <a:r>
              <a:t>Buenos días. Esta presentación ofrece una guía práctica para entender y ordenar la respuesta ante notificaciones y liquidaciones tributarias. El título habla de “Hacienda” en términos cotidianos, pero desde el primer momento conviene precisar quién actúa y en qué procedimiento: los órganos de la Agencia Estatal de Administración Tributaria ejercen funciones diferentes, y la respuesta adecuada depende de identificar correctamente cuál ha iniciado el expediente.</a:t>
            </a:r>
          </a:p>
          <a:p>
            <a:endParaRPr/>
          </a:p>
          <a:p>
            <a:r>
              <a:t>El recorrido combina conceptos jurídicos con una pauta de actuación. No pretende sustituir el análisis de un caso concreto ni presentar una receta automática. Una misma palabra —por ejemplo, “comprobación”— puede aludir a procedimientos distintos, con facultades, plazos, efectos y vías de impugnación diferentes. Por eso cada bloque identifica primero el área funcional, después el alcance de la actuación y, finalmente, qué conviene revisar al recibirla, contestarla y cerrarla.</a:t>
            </a:r>
          </a:p>
          <a:p>
            <a:endParaRPr/>
          </a:p>
          <a:p>
            <a:r>
              <a:t>Las normas y los ejemplos se han revisado a la fecha que figura en la portada. Cuando el material original podía inducir a error por cambios legales o por una generalización excesiva, se ha actualizado la explicación. En las notas de las diapositivas están las referencias oficiales y la asignación funcional detallada; durante la exposición interesa quedarse con la regla y sus límites.</a:t>
            </a:r>
          </a:p>
          <a:p>
            <a:endParaRPr/>
          </a:p>
          <a:p>
            <a:r>
              <a:t>La idea práctica que guiará toda la sesión es sencilla: no se responde solo al importe reclamado. Se identifica el órgano, el acto, el tributo, el periodo, el procedimiento y la fecha de notificación. Con esa ficha inicial se puede decidir qué documentación reunir, qué plazo controlar y qué argumento es pertinente. Empezaremos por la estructura de una Delegación de la AEAT y después seguiremos el itinerario desde las comprobaciones de Gestión hasta la recaudación ejecutiva y las notificaciones.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La presentación sigue tres escalas: el sentido de codificar, la evolución histórica de la LGT española y el recorrido operativo del Título III hasta las unidades territoriales de la Agencia Tributaria. El texto legal se contrasta con fuentes oficiales consultadas el 15 de octubre de 2026.</a:t>
            </a:r>
          </a:p>
          <a:p>
            <a:endParaRPr/>
          </a:p>
          <a:p>
            <a:r>
              <a:t>Fuentes</a:t>
            </a:r>
          </a:p>
          <a:p>
            <a:r>
              <a:t>• BOE, Ley 58/2003, de 17 de diciembre, General Tributaria: https://www.boe.es/buscar/act.php?id=BOE-A-2003-23186</a:t>
            </a:r>
          </a:p>
          <a:p>
            <a:r>
              <a:t>• Agencia Tributaria, Organigrama: https://sede.agenciatributaria.gob.es/Sede/gobierno-abierto/transparencia/organigrama.html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La ley vigente es la Ley 58/2003, de 17 de diciembre. El BOE señala su publicación el 18 de diciembre de 2003 y su entrada en vigor el 1 de julio de 2004. A fecha de corte de esta presentación, el texto consolidado del BOE indica como última actualización publicada el 21 de diciembre de 2024. La LGT no desarrolla por sí sola todos los impuestos ni todas sus operaciones técnicas; para ello remite a leyes y reglamentos específicos.</a:t>
            </a:r>
          </a:p>
          <a:p>
            <a:endParaRPr/>
          </a:p>
          <a:p>
            <a:r>
              <a:t>Fuentes</a:t>
            </a:r>
          </a:p>
          <a:p>
            <a:r>
              <a:t>• BOE-A-2003-23186, ficha de la norma y preámbulo: https://www.boe.es/buscar/act.php?id=BOE-A-2003-23186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La exposición de motivos de la Ley 58/2003 explica por qué la Ley 230/1963 dejó de bastar: su carácter preconstitucional, la evolución del sistema tributario, la dispersión normativa, la necesidad de regular los procedimientos realmente utilizados y la incorporación de nuevas tecnologías. El texto fija entre sus objetivos reforzar las garantías y la seguridad jurídica, modernizar procedimientos, luchar contra el fraude y reducir la litigiosidad.</a:t>
            </a:r>
          </a:p>
          <a:p>
            <a:endParaRPr/>
          </a:p>
          <a:p>
            <a:r>
              <a:t>Fuentes</a:t>
            </a:r>
          </a:p>
          <a:p>
            <a:r>
              <a:t>• Ley 58/2003, preámbulo, apdos. I y II; datos de publicación y entrada en vigor: https://www.boe.es/buscar/act.php?id=BOE-A-2003-23186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La Reichsabgabenordnung del 13 de diciembre de 1919 se integra en la reforma financiera alemana de 1919–1920. El Ministerio Federal de Finanzas alemán la describe como parte de la unificación nacional de un derecho tributario previamente fragmentado. En la exposición se presenta como un antecedente comparado de la codificación general, no como prueba de una transmisión directa a España.</a:t>
            </a:r>
          </a:p>
          <a:p>
            <a:endParaRPr/>
          </a:p>
          <a:p>
            <a:r>
              <a:t>Fuentes</a:t>
            </a:r>
          </a:p>
          <a:p>
            <a:r>
              <a:t>• Bundesministerium der Finanzen, “100 Jahre Abgabenordnung”, Monatsbericht, noviembre de 2019: https://www.bundesfinanzministerium.de/Monatsberichte/2019/11/Inhalte/Kapitel-3-Analysen/3-6-100-jahre-abgabenordnung.html</a:t>
            </a:r>
          </a:p>
          <a:p>
            <a:r>
              <a:t>• Deutsche Digitale Bibliothek, edición de la Reichsabgabenordnung de 13 de diciembre de 1919: https://www.deutsche-digitale-bibliothek.de/item/53EGGVCVWHA7KC5IV2MBXHRGOKWOHBOF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La Ley 230/1963, de 28 de diciembre, nace como norma general del sistema tributario español. Su artículo primero formula con claridad la misión de reunir principios básicos y normas fundamentales. El preámbulo cuenta que la comisión redactora respondió a la necesidad de contar con normas aplicables a los distintos tributos; el artículo 9 remite también a las leyes de cada tributo y a sus reglamentos.</a:t>
            </a:r>
          </a:p>
          <a:p>
            <a:endParaRPr/>
          </a:p>
          <a:p>
            <a:r>
              <a:t>Fuentes</a:t>
            </a:r>
          </a:p>
          <a:p>
            <a:r>
              <a:t>• BOE-A-1963-22706, preámbulo y arts. 1 y 9: https://www.boe.es/buscar/doc.php?id=BOE-A-1963-22706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La LGT se organiza en siete títulos. El Título III comprende desde el artículo 83 hasta los artículos añadidos sobre asistencia mutua, que alcanzan el artículo 177 quaterdecies. Su capítulo VI se incorporó para regular la asistencia mutua. Las referencias numéricas son rangos orientativos: la ley incluye artículos bis, ter y otras numeraciones añadidas.</a:t>
            </a:r>
          </a:p>
          <a:p>
            <a:endParaRPr/>
          </a:p>
          <a:p>
            <a:r>
              <a:t>Fuentes</a:t>
            </a:r>
          </a:p>
          <a:p>
            <a:r>
              <a:t>• Ley 58/2003, índice y estructura completa: https://www.boe.es/buscar/act.php?id=BOE-A-2003-23186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La LGT se organiza en siete títulos. El Título III comprende desde el artículo 83 hasta los artículos añadidos sobre asistencia mutua, que alcanzan el artículo 177 quaterdecies. Su capítulo VI se incorporó para regular la asistencia mutua. Las referencias numéricas son rangos orientativos: la ley incluye artículos bis, ter y otras numeraciones añadidas.</a:t>
            </a:r>
          </a:p>
          <a:p>
            <a:endParaRPr/>
          </a:p>
          <a:p>
            <a:r>
              <a:t>Fuentes</a:t>
            </a:r>
          </a:p>
          <a:p>
            <a:r>
              <a:t>• Ley 58/2003, índice y estructura completa: https://www.boe.es/buscar/act.php?id=BOE-A-2003-23186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El texto consolidado conserva la estructura del Título III, pero incluye hoy un sexto capítulo de asistencia mutua (arts. 177 bis y siguientes) que no estaba en la exposición original de 2003. Los capítulos I a V forman el núcleo más conocido: principios, normas comunes, gestión, inspección y recaudación.</a:t>
            </a:r>
          </a:p>
          <a:p>
            <a:endParaRPr/>
          </a:p>
          <a:p>
            <a:r>
              <a:t>Fuentes</a:t>
            </a:r>
          </a:p>
          <a:p>
            <a:r>
              <a:t>• Ley 58/2003, Título III, arts. 83–177 quaterdecies; capítulo VI, asistencia mutua: https://www.boe.es/buscar/act.php?id=BOE-A-2003-23186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El artículo 5 distingue la Administración tributaria estatal de las autonómicas y locales. En el ámbito estatal, las competencias de aplicación corresponden a la AEAT cuando así lo dispone su ley de creación y la normativa aplicable. Las comunidades autónomas y entidades locales ejercen sus propias competencias, incluidos los tributos cedidos en el alcance legalmente previsto. El artículo 84 permite a cada administración determinar la competencia territorial y establece una regla supletoria ligada al domicilio fiscal.</a:t>
            </a:r>
          </a:p>
          <a:p>
            <a:endParaRPr/>
          </a:p>
          <a:p>
            <a:r>
              <a:t>Fuentes</a:t>
            </a:r>
          </a:p>
          <a:p>
            <a:r>
              <a:t>• Ley 58/2003, arts. 5 y 84: https://www.boe.es/buscar/act.php?id=BOE-A-2003-23186</a:t>
            </a:r>
          </a:p>
          <a:p>
            <a:r>
              <a:t>• AEAT, Estructura y funciones: https://sede.agenciatributaria.gob.es/Sede/gobierno-abierto/transparencia/informacion-institucional-organizativa-planificacion/estructura-funciones.html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El capítulo II del Título III (arts. 97–116) desarrolla reglas comunes de actuaciones y procedimientos; se completa con otras garantías de la LGT y con el RGAT. El esquema inicio–tramitación–terminación sirve como mapa didáctico, no como sustituto de las reglas particulares de cada procedimiento. La LGT reconoce derechos de los obligados y reglas sobre notificación, prueba y deber de resolver.</a:t>
            </a:r>
          </a:p>
          <a:p>
            <a:endParaRPr/>
          </a:p>
          <a:p>
            <a:r>
              <a:t>Fuentes</a:t>
            </a:r>
          </a:p>
          <a:p>
            <a:r>
              <a:t>• Ley 58/2003, Título III, cap. II, arts. 97–116 y art. 34: https://www.boe.es/buscar/act.php?id=BOE-A-2003-23186</a:t>
            </a:r>
          </a:p>
          <a:p>
            <a:r>
              <a:t>• Real Decreto 1065/2007 (RGAT): https://www.boe.es/buscar/act.php?id=BOE-A-2007-15984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El artículo 117 describe funciones de gestión: recepción y tramitación de declaraciones y autoliquidaciones; comprobación y realización de devoluciones; reconocimiento y control de beneficios fiscales; control de obligaciones formales; verificación de datos, comprobación de valores y comprobación limitada. La ley define desde el inicio los procedimientos más habituales y el reglamento concreta sus operaciones.</a:t>
            </a:r>
          </a:p>
          <a:p>
            <a:endParaRPr/>
          </a:p>
          <a:p>
            <a:r>
              <a:t>Fuentes</a:t>
            </a:r>
          </a:p>
          <a:p>
            <a:r>
              <a:t>• Ley 58/2003, arts. 117–140: https://www.boe.es/buscar/act.php?id=BOE-A-2003-23186</a:t>
            </a:r>
          </a:p>
          <a:p>
            <a:r>
              <a:t>• Real Decreto 1065/2007 (RGAT): https://www.boe.es/buscar/act.php?id=BOE-A-2007-15984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La LGT regula la verificación de datos (arts. 131–133), la comprobación de valores (arts. 134–135) y la comprobación limitada (arts. 136–140). El resumen muestra su objetivo didáctico; para un expediente concreto hay que leer el alcance y los medios autorizados en el articulado y en el RGAT.</a:t>
            </a:r>
          </a:p>
          <a:p>
            <a:endParaRPr/>
          </a:p>
          <a:p>
            <a:r>
              <a:t>Fuentes</a:t>
            </a:r>
          </a:p>
          <a:p>
            <a:r>
              <a:t>• Ley 58/2003, arts. 131–140: https://www.boe.es/buscar/act.php?id=BOE-A-2003-23186</a:t>
            </a:r>
          </a:p>
          <a:p>
            <a:r>
              <a:t>• Real Decreto 1065/2007, normas de desarrollo de gestión: https://www.boe.es/buscar/act.php?id=BOE-A-2007-15984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El organigrama vigente identifica departamentos centrales de Gestión Tributaria, Inspección Financiera y Tributaria, Recaudación y Aduanas e Impuestos Especiales. La Resolución territorial organiza dependencias regionales y unidades desconcentradas. El cuadro muestra correspondencias funcionales de referencia, no una regla automática para asignar un expediente individual: la competencia se verifica en las normas de cada área, las resoluciones de atribución de funciones y el ámbito territorial.</a:t>
            </a:r>
          </a:p>
          <a:p>
            <a:endParaRPr/>
          </a:p>
          <a:p>
            <a:r>
              <a:t>Fuentes</a:t>
            </a:r>
          </a:p>
          <a:p>
            <a:r>
              <a:t>• AEAT, Organigrama: https://sede.agenciatributaria.gob.es/Sede/gobierno-abierto/transparencia/organigrama.html</a:t>
            </a:r>
          </a:p>
          <a:p>
            <a:r>
              <a:t>• Resolución de 13 de enero de 2021, organización territorial: https://www.boe.es/buscar/act.php?id=BOE-A-2021-519</a:t>
            </a:r>
          </a:p>
          <a:p>
            <a:r>
              <a:t>• LGT, arts. 84 y 117–177: https://www.boe.es/buscar/act.php?id=BOE-A-2003-23186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estructura territorial se representa de forma esquemática para introducir las áreas funcionales de la presentación. La Resolución de 13 de enero de 2021 distingue Delegaciones Especiales, Delegaciones, Administraciones de la AEAT, Administraciones de Aduanas e Impuestos Especiales y Administraciones de asistencia Digital Integral (apartados primero y siguientes). La Delegación Especial tiene ámbito regional, por regla general autonómico. Bajo su dirección se integran las Dependencias Regionales de Inspección, Gestión Tributaria, Aduanas e Impuestos Especiales, Recaudación, Informática Tributaria y Recursos Humanos y Gestión Económica; la Dependencia Regional de Relaciones Institucionales existe solo cuando se crea. El Servicio Jurídico Regional presta asistencia jurídica.</a:t>
            </a:r>
          </a:p>
          <a:p>
            <a:endParaRPr/>
          </a:p>
          <a:p>
            <a:r>
              <a:t>La Delegación provincial depende directamente del Delegado Especial. Puede albergar unidades administrativas regionales de las Dependencias; la resolución también permite unidades regionales de Gestión, Inspección, Recaudación, Informática Tributaria y Recursos Humanos y Gestión Económica en Administraciones. La distribución concreta y las sedes desconcentradas dependen de la organización territorial de cada Delegación Especial. Las ADI prestan información y asistencia tributaria y aduanera por canales digitales y pueden actuar en todo el territorio nacional.</a:t>
            </a:r>
          </a:p>
          <a:p>
            <a:endParaRPr/>
          </a:p>
          <a:p>
            <a:r>
              <a:t>La LGT, art. 83.1, incluye en la aplicación de los tributos la información y asistencia, Gestión, Inspección y Recaudación. El art. 83.2 separa estas funciones de la resolución de reclamaciones económico-administrativas. La potestad sancionadora se regula en el título IV y el procedimiento sancionador tributario en el art. 208; las sanciones corresponden al órgano competente por razón de la actuación, no a un departamento territorial autónomo.</a:t>
            </a:r>
          </a:p>
          <a:p>
            <a:endParaRPr/>
          </a:p>
          <a:p>
            <a:r>
              <a:t>Fuentes oficiales: Resolución de 13 de enero de 2021, de la Presidencia de la AEAT, sobre estructura y organización territorial, apartados primero, cuarto, quinto, octavo, undécimo y decimoquinto (texto consolidado BOE): https://www.boe.es/buscar/act.php?id=BOE-A-2021-519 ; Ley 58/2003, General Tributaria, arts. 83 y 208: https://www.boe.es/buscar/act.php?id=BOE-A-2003-23186</a:t>
            </a:r>
          </a:p>
          <a:p>
            <a:endParaRPr/>
          </a:p>
          <a:p>
            <a:r>
              <a:t>COMENTARIO DEL PONENTE · duración orientativa: 3 minutos</a:t>
            </a:r>
          </a:p>
          <a:p>
            <a:endParaRPr/>
          </a:p>
          <a:p>
            <a:r>
              <a:t>Antes de entrar en cada trámite, situemos quién hace qué dentro de una Delegación de la AEAT. El esquema muestra una organización territorial: la Delegación provincial depende de la Delegación Especial, cuyo ámbito suele ser autonómico, y esta coordina dependencias regionales y una red de oficinas. No todas las sedes reproducen exactamente el mismo organigrama; la resolución organizativa permite unidades desconcentradas y la configuración concreta depende del territorio.</a:t>
            </a:r>
          </a:p>
          <a:p>
            <a:endParaRPr/>
          </a:p>
          <a:p>
            <a:r>
              <a:t>En la aplicación de los tributos vemos cuatro áreas que nos interesan especialmente en esta presentación: Gestión Tributaria, Inspección, Recaudación y Aduanas e Impuestos Especiales. Gestión tramita, entre otras actuaciones, la verificación de datos y la comprobación limitada. Inspección desarrolla procedimientos inspectores y puede regularizar con facultades y alcance propios. Recaudación entra en la fase de cobro: primero en periodo voluntario y, si procede, en ejecutivo, con providencias y embargos. Aduanas actúa en su ámbito material específico.</a:t>
            </a:r>
          </a:p>
          <a:p>
            <a:endParaRPr/>
          </a:p>
          <a:p>
            <a:r>
              <a:t>Alrededor de esas áreas aparecen funciones de apoyo: Informática Tributaria, Recursos Humanos y Gestión Económica, Relaciones Institucionales allí donde exista esa dependencia, y el Servicio Jurídico Regional como asistencia jurídica. En la red territorial están las Administraciones de la AEAT, las de Aduanas y las Administraciones de asistencia Digital Integral. El gráfico es funcional y no debe interpretarse como un mapa exhaustivo de cada unidad local.</a:t>
            </a:r>
          </a:p>
          <a:p>
            <a:endParaRPr/>
          </a:p>
          <a:p>
            <a:r>
              <a:t>La Ley General Tributaria, en su artículo 83, agrupa como aplicación de los tributos la información y asistencia, Gestión, Inspección y Recaudación. El ejercicio de la potestad sancionadora y la revisión económico-administrativa se identifican separadamente. De ahí se desprende una regla para el resto de la presentación: no diremos que “Hacienda” hace indistintamente cualquier actuación. Cada diapositiva señalará si corresponde a Gestión, Inspección, Recaudación o al órgano competente por razón de la materia.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Cierra recuperando el hilo completo. La codificación crea un marco coherente; el Título III permite clasificar qué actividad y qué procedimiento se está usando; y la estructura territorial de la AEAT determina dónde y por quién se ejerce una competencia estatal atribuida. Para un expediente real, estas cuatro preguntas ayudan a localizar después la norma y el órgano exactos.</a:t>
            </a:r>
          </a:p>
          <a:p>
            <a:endParaRPr/>
          </a:p>
          <a:p>
            <a:r>
              <a:t>Fuentes</a:t>
            </a:r>
          </a:p>
          <a:p>
            <a:r>
              <a:t>• Ley 58/2003, estructura y Título III: https://www.boe.es/buscar/act.php?id=BOE-A-2003-23186</a:t>
            </a:r>
          </a:p>
          <a:p>
            <a:r>
              <a:t>• Resolución de 13 de enero de 2021, estructura territorial de AEAT: https://www.boe.es/buscar/act.php?id=BOE-A-2021-519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Portada, índice o fuentes.</a:t>
            </a:r>
          </a:p>
          <a:p>
            <a:r>
              <a:t>Apartado: General.</a:t>
            </a:r>
          </a:p>
          <a:p>
            <a:endParaRPr/>
          </a:p>
          <a:p>
            <a:r>
              <a:t>Índice de los documentos 1 a 6. Las referencias oficiales se incorporan a las notas de las diapositivas correspondientes.</a:t>
            </a:r>
          </a:p>
          <a:p>
            <a:endParaRPr/>
          </a:p>
          <a:p>
            <a:r>
              <a:t>FUENTES OFICIALES</a:t>
            </a:r>
          </a:p>
          <a:p>
            <a:endParaRP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ASIGNACIÓN FUNCIONAL PRECISA</a:t>
            </a:r>
          </a:p>
          <a:p>
            <a:r>
              <a:t>01 Verificación de datos: Departamento de Gestión Tributaria (LGT arts. 117.1 y 131–133; Orden PRE/3581/2007, art. 4).</a:t>
            </a:r>
          </a:p>
          <a:p>
            <a:r>
              <a:t>02 Comprobación limitada: Departamento de Gestión Tributaria (LGT arts. 117.1 y 136–140; Orden art. 4).</a:t>
            </a:r>
          </a:p>
          <a:p>
            <a:r>
              <a:t>03 Propuesta de liquidación y 04 liquidación provisional: las firma el órgano competente del procedimiento de origen: Gestión en procedimientos de gestión; Inspección en procedimiento inspector. Recaudación actúa en la fase posterior de cobro (LGT arts. 101, 117, 141 y 160; Orden arts. 4–6).</a:t>
            </a:r>
          </a:p>
          <a:p>
            <a:r>
              <a:t>05 Propuesta de sanción: órgano sancionador del área competente por materia; procedimiento separado salvo renuncia legal (LGT art. 208.1; Orden arts. 4–6).</a:t>
            </a:r>
          </a:p>
          <a:p>
            <a:r>
              <a:t>06 Comprobación de valores: Gestión si es una actuación autónoma de gestión; Inspección si se integra en inspección (LGT arts. 117.1, 134–135 y 141.d; Orden arts. 4–5).</a:t>
            </a:r>
          </a:p>
          <a:p>
            <a:endParaRPr/>
          </a:p>
          <a:p>
            <a:r>
              <a:t>Fuentes oficiales: https://www.boe.es/buscar/act.php?id=BOE-A-2003-23186 ; https://www.boe.es/buscar/act.php?id=BOE-A-2007-21228 ; https://sede.agenciatributaria.gob.es/Sede/gobierno-abierto/transparencia/organigrama.html</a:t>
            </a:r>
          </a:p>
          <a:p>
            <a:endParaRPr/>
          </a:p>
          <a:p>
            <a:r>
              <a:t>COMENTARIO DEL PONENTE · duración orientativa: 3 minutos</a:t>
            </a:r>
          </a:p>
          <a:p>
            <a:endParaRPr/>
          </a:p>
          <a:p>
            <a:r>
              <a:t>Este primer índice reúne los seis bloques de comprobación y regularización. Lo leeremos como una secuencia posible, aunque un expediente concreto puede empezar directamente en cualquiera de ellos. El primer bloque es la verificación de datos, procedimiento de Gestión con un objeto acotado. El segundo es la comprobación limitada, también de Gestión, con facultades más amplias y límites definidos en la Ley General Tributaria. Los bloques tercero y cuarto tratan la propuesta y la liquidación provisional: su atribución no se decide por el nombre del acto, sino por el procedimiento que las origina. Una liquidación procedente de Gestión la dicta el órgano de Gestión competente; si viene de una inspección, corresponde al órgano inspector.</a:t>
            </a:r>
          </a:p>
          <a:p>
            <a:endParaRPr/>
          </a:p>
          <a:p>
            <a:r>
              <a:t>El quinto bloque es la propuesta de sanción. La potestad sancionadora tiene su propio procedimiento, aunque el expediente sancionador se conecte con la regularización. La sanción no es un departamento territorial autónomo que sustituya a Gestión o Inspección; hay que identificar el órgano competente y respetar la separación procedimental que proceda. El sexto bloque aborda la valoración de bienes y derechos. Puede aparecer como actuación de Gestión o como parte integrada en un procedimiento inspector, de modo que también aquí importa el origen.</a:t>
            </a:r>
          </a:p>
          <a:p>
            <a:endParaRPr/>
          </a:p>
          <a:p>
            <a:r>
              <a:t>La franja inferior recuerda la clasificación del artículo 83 de la LGT: aplicación de los tributos comprende Gestión, Inspección y Recaudación, mientras sanción y revisión económico-administrativa tienen tratamiento diferenciado. Esta distinción ayuda a no confundir una liquidación con su sanción ni una reclamación con la actuación administrativa inicial.</a:t>
            </a:r>
          </a:p>
          <a:p>
            <a:endParaRPr/>
          </a:p>
          <a:p>
            <a:r>
              <a:t>A medida que avancemos, usaremos este índice para localizar cada fase. Las fuentes legales completas aparecen en las notas de la diapositiva y las referencias principales se reproducen junto a cada contenido. Para el ponente, conviene insistir en dos preguntas: qué órgano tramita y qué acto concreto se ha recibido. La contestación adecuada comienza ahí.</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Portada, índice o fuentes.</a:t>
            </a:r>
          </a:p>
          <a:p>
            <a:r>
              <a:t>Apartado: General.</a:t>
            </a:r>
          </a:p>
          <a:p>
            <a:endParaRPr/>
          </a:p>
          <a:p>
            <a:r>
              <a:t>Índice de los documentos 7 a 11. Las listas de comprobación se desarrollan en recepción y actuación o cierre.</a:t>
            </a:r>
          </a:p>
          <a:p>
            <a:endParaRPr/>
          </a:p>
          <a:p>
            <a:r>
              <a:t>FUENTES OFICIALES</a:t>
            </a:r>
          </a:p>
          <a:p>
            <a:endParaRP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ASIGNACIÓN FUNCIONAL PRECISA</a:t>
            </a:r>
          </a:p>
          <a:p>
            <a:r>
              <a:t>07 Providencia de apremio y 09 diligencia de embargo: Departamento de Recaudación (LGT arts. 160–161, 167 y 169–170; Orden PRE/3581/2007, art. 6). En el embargo, el tercero destinatario ejecuta la retención bajo la orden de Recaudación.</a:t>
            </a:r>
          </a:p>
          <a:p>
            <a:r>
              <a:t>08 Requerimiento de información a terceros: lo emite el órgano competente según materia —Gestión, Inspección, Recaudación o Aduanas—; no se atribuye en exclusiva a un único departamento (LGT arts. 93–94; Orden art. 5 para las actuaciones inspectoras de obtención de información).</a:t>
            </a:r>
          </a:p>
          <a:p>
            <a:r>
              <a:t>10 Representación: actuación transversal ante el órgano que lleva el expediente (LGT art. 46; RGAT arts. 111–112).</a:t>
            </a:r>
          </a:p>
          <a:p>
            <a:r>
              <a:t>11 Notificación: actuación transversal del órgano que dicta el acto (LGT arts. 109–112; normativa administrativa indicada en el capítulo).</a:t>
            </a:r>
          </a:p>
          <a:p>
            <a:r>
              <a:t>La LGT distingue aplicación de los tributos, potestad sancionadora y revisión. Esta guía no contiene un procedimiento inspector ni de revisión autónomo. Los órganos y competencias se contrastan con la Orden PRE/3581/2007, texto consolidado, y el organigrama oficial AEAT.</a:t>
            </a:r>
          </a:p>
          <a:p>
            <a:endParaRPr/>
          </a:p>
          <a:p>
            <a:r>
              <a:t>Fuentes oficiales: https://www.boe.es/buscar/act.php?id=BOE-A-2003-23186 ; https://www.boe.es/buscar/act.php?id=BOE-A-2007-21228 ; https://sede.agenciatributaria.gob.es/Sede/gobierno-abierto/transparencia/organigrama.html</a:t>
            </a:r>
          </a:p>
          <a:p>
            <a:endParaRPr/>
          </a:p>
          <a:p>
            <a:r>
              <a:t>COMENTARIO DEL PONENTE · duración orientativa: 3 minutos</a:t>
            </a:r>
          </a:p>
          <a:p>
            <a:endParaRPr/>
          </a:p>
          <a:p>
            <a:r>
              <a:t>La segunda parte del índice nos lleva desde la fase de cobro hasta la forma de comunicarse con la Administración. El bloque siete estudia la providencia de apremio, que pertenece a Recaudación y abre formalmente el procedimiento ejecutivo. El bloque nueve trata las diligencias de embargo, también de Recaudación. En un embargo de salarios o créditos hay que separar el órgano que ordena la traba del tercero pagador que la ejecuta: por ejemplo, una empresa retiene la parte legalmente embargable siguiendo la diligencia recibida.</a:t>
            </a:r>
          </a:p>
          <a:p>
            <a:endParaRPr/>
          </a:p>
          <a:p>
            <a:r>
              <a:t>El bloque ocho es distinto: los requerimientos de información a terceros no pertenecen en exclusiva a una sola dependencia. La competencia depende de la materia y del procedimiento. Puede actuar Gestión, Inspección, Recaudación o Aduanas en sus respectivos ámbitos. Conviene transmitirlo con cuidado para evitar que el público atribuya automáticamente cualquier requerimiento informativo a Inspección.</a:t>
            </a:r>
          </a:p>
          <a:p>
            <a:endParaRPr/>
          </a:p>
          <a:p>
            <a:r>
              <a:t>Después, el bloque diez trata la representación ante la Administración. Es una cuestión transversal: la representación se acredita ante el órgano que tramite el expediente y debe cubrir la actuación concreta para la que se comparece. El bloque once aborda las notificaciones. También es transversal, porque normalmente notifica el órgano que dicta o tramita el acto. La fecha y la forma de recepción condicionan plazos de contestación, pago y recurso.</a:t>
            </a:r>
          </a:p>
          <a:p>
            <a:endParaRPr/>
          </a:p>
          <a:p>
            <a:r>
              <a:t>La nota del índice condensa tres reglas funcionales: los requerimientos de información se asignan por materia; el apremio y el embargo son de Recaudación; representación y notificaciones se examinan ante el órgano del expediente o del acto. No se trata de una mera clasificación académica. Saber quién actúa permite comprobar si la comunicación identifica el procedimiento, si el acto es una propuesta o una resolución y qué vía de respuesta está abierta.</a:t>
            </a:r>
          </a:p>
          <a:p>
            <a:endParaRPr/>
          </a:p>
          <a:p>
            <a:r>
              <a:t>Al presentar estos bloques, recuerde que el procedimiento de cobro puede coexistir con recursos o solicitudes, pero sus efectos dependen de la norma aplicable y del tipo de garantía o suspensión. No conviene prometer que recurrir paraliza automáticamente el cobro. En las diapositivas de cada tema veremos los pasos y las referencias normativas.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1.1 · 1.1.1.</a:t>
            </a:r>
          </a:p>
          <a:p>
            <a:endParaRPr/>
          </a:p>
          <a:p>
            <a:r>
              <a:t>Arts. 131–133 LGT y 155–156 RGAT. Se elimina el ejemplo de tipos antiguos del Impuesto sobre Sociedades. La verificación no es una comprobación general. La exclusión de actividades económicas corresponde específicamente al supuesto del art. 131.d), por lo que no debe extenderse sin matices a todos los demás supuestos legales.</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Entramos en la verificación de datos, que corresponde al Departamento de Gestión Tributaria. La pregunta principal de esta diapositiva es qué clase de discrepancia encaja en este procedimiento. El artículo 131 de la LGT recoge supuestos delimitados: errores formales o aritméticos, discrepancias entre los datos declarados y los que obran en poder de la Administración, y una aplicación de la norma que resulte patente a partir de la propia declaración o sus justificantes, entre otros casos legalmente previstos.</a:t>
            </a:r>
          </a:p>
          <a:p>
            <a:endParaRPr/>
          </a:p>
          <a:p>
            <a:r>
              <a:t>La tarjeta de “errores sencillos” sirve para visualizar los defectos de cálculo o de forma. La de “datos que no coinciden” recuerda que la Administración puede contrastar información, pero esa diferencia debe comunicarse de forma comprensible para que el contribuyente sepa qué dato se cuestiona. La tercera tarjeta se refiere a la aplicación evidente de la norma; no convierte la verificación en una investigación general de hechos complejos.</a:t>
            </a:r>
          </a:p>
          <a:p>
            <a:endParaRPr/>
          </a:p>
          <a:p>
            <a:r>
              <a:t>Es importante no reducir el procedimiento a una etiqueta ni afirmar que solo se pueden corregir errores mecánicos. Tampoco debe ampliarse sin matices: el supuesto del artículo 131.d), referido a aclarar o justificar datos de la declaración, excluye el desarrollo de actividades económicas. La verificación no es la vía para investigar de manera general la contabilidad o reconstruir una actividad. Si la cuestión necesita examinar pruebas complejas, valorar operaciones o analizar una actividad económica, habrá que comprobar si corresponde un procedimiento distinto.</a:t>
            </a:r>
          </a:p>
          <a:p>
            <a:endParaRPr/>
          </a:p>
          <a:p>
            <a:r>
              <a:t>En la práctica, el destinatario debe leer el motivo y compararlo con lo declarado. ¿Qué casilla, importe o documento genera la duda? ¿Se está contrastando una cifra concreta o se solicita una revisión abierta? Esa diferencia ayuda a preparar una contestación proporcionada. El objetivo no es entregar documentación indiscriminadamente, sino explicar el dato dentro del objeto comunicado y acreditar la respuesta con justificantes.</a:t>
            </a:r>
          </a:p>
          <a:p>
            <a:endParaRPr/>
          </a:p>
          <a:p>
            <a:r>
              <a:t>La referencia central es LGT, artículos 131 a 133, junto con los artículos 155 y 156 del RGAT. Para la atribución funcional, estamos en Gestión Tributaria. Esta diapositiva plantea el perímetro inicial; las siguientes muestran cómo reconocer el requerimiento y cómo manejar plazos y cierre.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1.1 · 1.1.1.</a:t>
            </a:r>
          </a:p>
          <a:p>
            <a:endParaRPr/>
          </a:p>
          <a:p>
            <a:r>
              <a:t>Arts. 131–133 LGT y 155–156 RGAT. Se elimina el ejemplo de tipos antiguos del Impuesto sobre Sociedades. La verificación no es una comprobación general. La exclusión de actividades económicas corresponde específicamente al supuesto del art. 131.d), por lo que no debe extenderse sin matices a todos los demás supuestos legales.</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Aquí se desarrolla el límite de la verificación de datos. La frase “puede pedir aclarar un dato” debe entenderse dentro de los supuestos legales del artículo 131 de la LGT. La Administración puede solicitar una explicación o justificación relacionada con un elemento de la declaración, pero el procedimiento no permite convertir esa petición en una comprobación sin objeto definido.</a:t>
            </a:r>
          </a:p>
          <a:p>
            <a:endParaRPr/>
          </a:p>
          <a:p>
            <a:r>
              <a:t>La mención a las actividades económicas se refiere específicamente al supuesto del artículo 131.d): aclarar o justificar una discrepancia relativa a un dato declarado, con la exclusión que establece la ley cuando se trate del desarrollo de una actividad económica. No debemos extender esa salvedad a todos los casos del artículo 131 ni describirla como una inmunidad general de las actividades económicas. La pregunta jurídica es cuál de los supuestos habilitantes se invoca y qué se pretende comprobar.</a:t>
            </a:r>
          </a:p>
          <a:p>
            <a:endParaRPr/>
          </a:p>
          <a:p>
            <a:r>
              <a:t>La tarjeta sobre cuestiones complejas introduce el límite práctico. Si para regularizar es necesario investigar operaciones, reconstruir hechos, valorar documentación extensa o realizar comprobaciones propias de una actividad, puede ser preciso acudir a la comprobación limitada o a la inspección. La Administración debe utilizar el cauce que corresponda y respetar las facultades y garantías de ese procedimiento. El contribuyente, por su parte, puede señalar de forma concreta por qué la solicitud excede el objeto anunciado, sin dejar de contestar aquello que sí se le ha requerido válidamente.</a:t>
            </a:r>
          </a:p>
          <a:p>
            <a:endParaRPr/>
          </a:p>
          <a:p>
            <a:r>
              <a:t>Al recibir la comunicación, conviene subrayar el párrafo que identifica la causa del procedimiento, anotar el tributo y periodo y revisar qué documento o dato se solicita. Luego se compara esa petición con las facultades de verificación previstas en la ley. Si existe una duda sobre el alcance, una respuesta útil puede aportar la explicación y formular la objeción de manera ordenada, en vez de limitarse a una negativa genérica.</a:t>
            </a:r>
          </a:p>
          <a:p>
            <a:endParaRPr/>
          </a:p>
          <a:p>
            <a:r>
              <a:t>El expediente lo tramita Gestión Tributaria, conforme a los artículos 117.1 y 131 a 133 de la LGT y a la organización funcional aplicable. Esta separación entre finalidad concreta y revisión general es la idea que debe llevarse el público.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1.1.2.</a:t>
            </a:r>
          </a:p>
          <a:p>
            <a:endParaRPr/>
          </a:p>
          <a:p>
            <a:r>
              <a:t>Arts. 108.4 y 132 LGT. Ejemplos adaptados al ejercicio 2025. Una factura de diciembre registrada por el cliente en enero exige comprobar las reglas de imputación aplicables, no aceptar automáticamente el dato del cliente. No se reproducen modelos oficiales antiguos como formularios vigentes.</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Esta diapositiva propone una lectura ordenada del requerimiento. Primero, busque el apartado que identifica el procedimiento. Debe poder comprenderse que se trata de una verificación de datos y cuál es el motivo. Segundo, delimite el objeto: impuesto, ejercicio o periodo y dato concreto que se pide justificar. Si la comunicación es tan genérica que no permite saber qué se cuestiona, eso merece atención y puede plantearse al contestar.</a:t>
            </a:r>
          </a:p>
          <a:p>
            <a:endParaRPr/>
          </a:p>
          <a:p>
            <a:r>
              <a:t>Tercero, verifique la autenticidad y los datos del expediente. Compruebe qué órgano firma o emite la comunicación, el número de referencia y, cuando exista, el código seguro de verificación. Utilice los canales oficiales para verificar documentos. No basta con que el membrete parezca correcto, especialmente si el aviso llegó por correo o por un medio indirecto.</a:t>
            </a:r>
          </a:p>
          <a:p>
            <a:endParaRPr/>
          </a:p>
          <a:p>
            <a:r>
              <a:t>Cuarto, fije el plazo. La fecha relevante suele ser la notificación efectiva o la fecha en que la comunicación se entiende practicada conforme al sistema aplicable. Guarde el sobre, el justificante electrónico o la evidencia de acceso. No calcule el vencimiento desde la fecha impresa en la carta si la notificación se produjo después. En las páginas siguientes se explica el cómputo y la eventual ampliación.</a:t>
            </a:r>
          </a:p>
          <a:p>
            <a:endParaRPr/>
          </a:p>
          <a:p>
            <a:r>
              <a:t>La diapositiva no invita a responder todavía sobre el fondo; primero propone clasificar el documento y preservar la evidencia. Después se buscan la declaración presentada, el certificado o la factura vinculada al dato. Si la diferencia proviene de información de un tercero, como un modelo informativo, habrá que comprobar la fuente y explicar si su contenido es incompleto o está imputado a otro periodo.</a:t>
            </a:r>
          </a:p>
          <a:p>
            <a:endParaRPr/>
          </a:p>
          <a:p>
            <a:r>
              <a:t>Desde el punto de vista orgánico, estamos en Gestión Tributaria y el objeto se valora según los artículos 131 y siguientes de la LGT. Para el ponente, puede resultar útil mostrar al público una copia anonimizada de una notificación y señalar estas cuatro zonas: procedimiento, objeto, autenticidad y plazo. No se debe proyectar información personal real. La rutina evita pasar directamente del susto a una respuesta improvisada.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1.1.2.</a:t>
            </a:r>
          </a:p>
          <a:p>
            <a:endParaRPr/>
          </a:p>
          <a:p>
            <a:r>
              <a:t>Arts. 108.4 y 132 LGT. Ejemplos adaptados al ejercicio 2025. Una factura de diciembre registrada por el cliente en enero exige comprobar las reglas de imputación aplicables, no aceptar automáticamente el dato del cliente. No se reproducen modelos oficiales antiguos como formularios vigentes.</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Ahora pasamos de identificar el requerimiento a contrastar el dato. La primera situación es una deducción por donativos. Si la Administración cuestiona el importe declarado, se reúnen el certificado expedido por la entidad beneficiaria y el justificante del pago, y se comprueba que el ejercicio, la identidad y la cuantía encajan. La respuesta debe explicar el cálculo, no limitarse a adjuntar un conjunto de archivos sin índice.</a:t>
            </a:r>
          </a:p>
          <a:p>
            <a:endParaRPr/>
          </a:p>
          <a:p>
            <a:r>
              <a:t>El segundo ejemplo se refiere a operaciones con terceros. Si existe una diferencia con información del modelo 347 u otra declaración informativa, compare las facturas, fechas de devengo, fecha de cobro o registro y criterio de imputación aplicable. Que un tercero haya declarado una operación no determina por sí solo cómo debe imputarse en la autoliquidación propia. Hay que revisar el régimen del impuesto y documentar la explicación.</a:t>
            </a:r>
          </a:p>
          <a:p>
            <a:endParaRPr/>
          </a:p>
          <a:p>
            <a:r>
              <a:t>El tercer recuadro aborda un dato ajeno que se discute. La LGT contiene reglas sobre presunciones y sobre datos consignados en declaraciones informativas; si el obligado alega su inexactitud o falsedad, la Administración puede tener que contrastarlos. En términos prácticos, identifique qué dato concreto se considera incorrecto, explique por qué y aporte los documentos disponibles. Si es posible, solicite al tercero que rectifique la información, sin convertir eso en sustituto de la contestación dentro del plazo.</a:t>
            </a:r>
          </a:p>
          <a:p>
            <a:endParaRPr/>
          </a:p>
          <a:p>
            <a:r>
              <a:t>La secuencia de trabajo es sencilla: extraer cada cuestión del requerimiento, asignar a cada una su prueba, y contestar en el mismo orden. Es útil incluir un cuadro de tres columnas —dato solicitado, explicación, documento anexo— para que el órgano de Gestión pueda seguir la respuesta. Las copias deben ser legibles y los archivos electrónicos han de estar correctamente identificados.</a:t>
            </a:r>
          </a:p>
          <a:p>
            <a:endParaRPr/>
          </a:p>
          <a:p>
            <a:r>
              <a:t>La actuación sigue siendo de Gestión Tributaria y la solicitud debe guardar relación con el objeto de la verificación. La idea que interesa transmitir es que una discrepancia no se resuelve aceptando automáticamente los datos de terceros ni descartándolos sin prueba: se comprueba, se explica y se documenta.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1.1.3.</a:t>
            </a:r>
          </a:p>
          <a:p>
            <a:endParaRPr/>
          </a:p>
          <a:p>
            <a:r>
              <a:t>Arts. 66–68, 104 y 133 LGT. Diferenciar prescripción y caducidad. La regla de cuatro años no impide toda comprobación de hechos antiguos: el art. 66 bis contempla, entre otros, el plazo de diez años para comprobar bases o cuotas compensadas o pendientes y deducciones. El art. 104.2 regula los intentos de notificación y la puesta a disposición electrónica a efectos del plazo máximo.</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Esta diapositiva distingue el plazo general de prescripción del momento en que empieza a contarse y de los actos que pueden interrumpirlo. Como regla general, el derecho de la Administración a determinar la deuda tributaria mediante liquidación prescribe a los cuatro años. Para una autoliquidación, el cómputo suele comenzar el día siguiente a la finalización del plazo reglamentario de presentación, con las particularidades previstas en la LGT para cada derecho y obligación.</a:t>
            </a:r>
          </a:p>
          <a:p>
            <a:endParaRPr/>
          </a:p>
          <a:p>
            <a:r>
              <a:t>El requerimiento puede ser relevante si constituye una actuación administrativa realizada con conocimiento formal del obligado y dirigida a la comprobación, regularización o liquidación. En tal caso, puede interrumpirse la prescripción y comenzar un nuevo cómputo según la ley. Pero no debe afirmarse sin revisar el expediente que cualquier carta o contacto informal produce ese efecto. Hay que mirar quién actuó, qué se comunicó, cuándo se notificó y a qué tributo y periodo se refería.</a:t>
            </a:r>
          </a:p>
          <a:p>
            <a:endParaRPr/>
          </a:p>
          <a:p>
            <a:r>
              <a:t>También conviene diferenciar prescripción de caducidad. La prescripción limita temporalmente el ejercicio de un derecho de la Administración. La caducidad se refiere al plazo máximo para resolver un procedimiento concreto. Son relojes distintos y pueden interactuar, pero no son sinónimos. Además, existen reglas especiales para comprobar bases o cuotas compensadas o pendientes y deducciones, por lo que no es correcto concluir que un hecho antiguo queda siempre fuera de revisión solo porque han transcurrido cuatro años desde la declaración.</a:t>
            </a:r>
          </a:p>
          <a:p>
            <a:endParaRPr/>
          </a:p>
          <a:p>
            <a:r>
              <a:t>Como ejercicio, tomemos una autoliquidación anual cuyo plazo terminó en junio. Primero se fija el día inicial conforme a la ley; después se localizan las actuaciones notificadas y se determina si eran idóneas para interrumpir. Si hubo un procedimiento caducado, sus actuaciones tienen un tratamiento específico y no debe presumirse que interrumpen el plazo.</a:t>
            </a:r>
          </a:p>
          <a:p>
            <a:endParaRPr/>
          </a:p>
          <a:p>
            <a:r>
              <a:t>Para la verificación de datos, la referencia está en los artículos 66 a 68, 104 y 131 a 133 de la LGT. El ponente debe evitar cálculos improvisados sobre fechas reales: la regla se explica aquí, pero la línea temporal de cada expediente requiere revisar el calendario, las notificaciones y cualquier causa especial.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1.1.3.</a:t>
            </a:r>
          </a:p>
          <a:p>
            <a:endParaRPr/>
          </a:p>
          <a:p>
            <a:r>
              <a:t>Arts. 66–68, 104 y 133 LGT. Diferenciar prescripción y caducidad. La regla de cuatro años no impide toda comprobación de hechos antiguos: el art. 66 bis contempla, entre otros, el plazo de diez años para comprobar bases o cuotas compensadas o pendientes y deducciones. El art. 104.2 regula los intentos de notificación y la puesta a disposición electrónica a efectos del plazo máximo.</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La diapositiva se centra en la caducidad. En los procedimientos de gestión con plazo máximo de resolución, el límite general es de seis meses salvo que una norma establezca otro. La verificación de datos está sujeta a ese plazo, que se cuenta desde el inicio hasta la terminación conforme a las reglas de la LGT. La fecha de inicio suele ser la notificación del acuerdo de inicio o del primer requerimiento que inicia el procedimiento, según el caso.</a:t>
            </a:r>
          </a:p>
          <a:p>
            <a:endParaRPr/>
          </a:p>
          <a:p>
            <a:r>
              <a:t>Si el procedimiento termina por caducidad, la consecuencia importante que recoge la tarjeta es que las actuaciones realizadas dentro de ese procedimiento no interrumpen la prescripción. Esto no impide que la Administración inicie otro procedimiento si todavía no ha prescrito el derecho a liquidar y cumple las exigencias legales. Por eso, detectar la caducidad de un expediente no equivale automáticamente a que la deuda ya sea intocable; hay que calcular por separado la prescripción.</a:t>
            </a:r>
          </a:p>
          <a:p>
            <a:endParaRPr/>
          </a:p>
          <a:p>
            <a:r>
              <a:t>Para hacer esa comprobación, elaboramos una cronología: fecha de notificación inicial, posibles periodos que legalmente no se computan, fecha de resolución, intento o puesta a disposición de la notificación y cualquier actuación posterior. El artículo 104 contiene reglas específicas sobre cómo se entiende cumplida la obligación de resolver en determinados supuestos de notificación. No basta con mirar la fecha estampada en una resolución: importa cuándo y cómo se intentó comunicar legalmente.</a:t>
            </a:r>
          </a:p>
          <a:p>
            <a:endParaRPr/>
          </a:p>
          <a:p>
            <a:r>
              <a:t>Es igualmente útil identificar qué acto dice que el procedimiento ha concluido. Una propuesta de liquidación no siempre cierra el expediente; una resolución posterior puede ser el acto final. La caducidad se analiza sobre el procedimiento completo y su plazo máximo, no sobre la duración que intuitivamente parece razonable.</a:t>
            </a:r>
          </a:p>
          <a:p>
            <a:endParaRPr/>
          </a:p>
          <a:p>
            <a:r>
              <a:t>La gestión de este procedimiento corresponde a Gestión Tributaria. La referencia central combina el artículo 104 con los artículos 131 a 133 de la LGT. La explicación debe dejar una cautela clara: seis meses es el plazo general, pero el cómputo del caso concreto exige leer el expediente y aplicar las reglas de suspensión, interrupción o no cómputo que resulten pertinentes.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1.2.1.</a:t>
            </a:r>
          </a:p>
          <a:p>
            <a:endParaRPr/>
          </a:p>
          <a:p>
            <a:r>
              <a:t>Arts. 91 RGAT, 14 y 30 Ley 39/2015. La ampliación se entiende concedida por la mitad si se cumplen los requisitos y no se notifica denegación antes de finalizar el plazo inicial. No se amplían por esta regla los plazos de interposición de recursos. Se actualiza el texto original que omitía los sábados del cómputo de días inhábiles.</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Ley 39/2015, del Procedimiento Administrativo Común</a:t>
            </a:r>
          </a:p>
          <a:p>
            <a:r>
              <a:t>https://www.boe.es/eli/es/l/2015/10/01/39/con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Una vez clasificado el requerimiento, la prioridad es responder dentro del plazo. La diapositiva advierte que muchas comunicaciones conceden diez días hábiles, pero el plazo exacto es el que indique el documento y la norma aplicable. No debemos presentar los diez días como una regla universal: hay actuaciones con plazos distintos, y el requerimiento puede precisar un plazo específico dentro de las facultades legales.</a:t>
            </a:r>
          </a:p>
          <a:p>
            <a:endParaRPr/>
          </a:p>
          <a:p>
            <a:r>
              <a:t>El cómputo empieza normalmente al día siguiente de la notificación. Para plazos señalados por días hábiles se excluyen sábados, domingos y festivos conforme a las reglas aplicables. También hay que considerar si se trata de un plazo expresado en días, meses o años; cada forma de cómputo tiene reglas propias. Anote la fecha inicial, los días inhábiles pertinentes y la fecha final en el calendario del expediente.</a:t>
            </a:r>
          </a:p>
          <a:p>
            <a:endParaRPr/>
          </a:p>
          <a:p>
            <a:r>
              <a:t>La tercera tarjeta pone el foco en la prueba de presentación. Use la sede electrónica o el canal que corresponda, compruebe que el envío quedó registrado y conserve el justificante con fecha y hora. Si se presentan varios anexos, guarde una copia idéntica de lo enviado. Una captura de pantalla puede ayudar, pero el recibo oficial de registro es la evidencia más importante.</a:t>
            </a:r>
          </a:p>
          <a:p>
            <a:endParaRPr/>
          </a:p>
          <a:p>
            <a:r>
              <a:t>Para las personas jurídicas y otros sujetos obligados a relacionarse electrónicamente, la presentación suele ser electrónica; el marco general está en la Ley 39/2015 y en la normativa tributaria. La obligación de usar un canal no significa que haya que esperar al último minuto. Conviene dejar margen para incidencias técnicas y confirmar que todos los archivos se adjuntaron correctamente.</a:t>
            </a:r>
          </a:p>
          <a:p>
            <a:endParaRPr/>
          </a:p>
          <a:p>
            <a:r>
              <a:t>Si falta documentación o el plazo es insuficiente, se puede valorar pedir ampliación cuando la ley lo permita. Lo veremos en la diapositiva siguiente. Por ahora, la instrucción de trabajo es: leer el plazo escrito, verificar cuándo se notificó, contar días hábiles y presentar una respuesta trazable. Estamos ante una actuación del Departamento de Gestión Tributaria.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1.2.1.</a:t>
            </a:r>
          </a:p>
          <a:p>
            <a:endParaRPr/>
          </a:p>
          <a:p>
            <a:r>
              <a:t>Arts. 91 RGAT, 14 y 30 Ley 39/2015. La ampliación se entiende concedida por la mitad si se cumplen los requisitos y no se notifica denegación antes de finalizar el plazo inicial. No se amplían por esta regla los plazos de interposición de recursos. Se actualiza el texto original que omitía los sábados del cómputo de días inhábiles.</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Ley 39/2015, del Procedimiento Administrativo Común</a:t>
            </a:r>
          </a:p>
          <a:p>
            <a:r>
              <a:t>https://www.boe.es/eli/es/l/2015/10/01/39/con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Aquí se explica cómo plantear una ampliación y cómo organizar la respuesta. El artículo 91 del Reglamento de gestión e inspección permite, bajo requisitos determinados, ampliar ciertos plazos de contestación. La solicitud debe presentarse antes de que resten los tres últimos días del plazo inicial, debe explicar el motivo y no puede perjudicar derechos de terceros. La ampliación puede alcanzar la mitad del plazo concedido. No se traslada automáticamente a los plazos para presentar recursos.</a:t>
            </a:r>
          </a:p>
          <a:p>
            <a:endParaRPr/>
          </a:p>
          <a:p>
            <a:r>
              <a:t>La tarjeta pide solicitarlo con antelación. En la práctica, no conviene esperar a que venza el requerimiento ni dar por hecho que pedir más tiempo detiene el plazo. Revise si el plazo concreto admite ampliación y compruebe la regla reglamentaria que corresponda. El órgano debe resolver o aplicar las consecuencias que prevea la norma; anote la fecha de la petición y conserve el justificante. Si la Administración notifica una denegación antes de terminar el plazo inicial, habrá que actuar conforme a ella.</a:t>
            </a:r>
          </a:p>
          <a:p>
            <a:endParaRPr/>
          </a:p>
          <a:p>
            <a:r>
              <a:t>Al redactar la petición, explique qué documento falta, quién debe emitirlo y por qué no puede obtenerse a tiempo. Una fórmula genérica de “necesito más días” es menos útil que una solicitud ligada a una circunstancia verificable. Y, aunque se pida ampliación, siga preparando la contestación como si el plazo original continuara: es una medida prudente hasta conocer la respuesta.</a:t>
            </a:r>
          </a:p>
          <a:p>
            <a:endParaRPr/>
          </a:p>
          <a:p>
            <a:r>
              <a:t>La última tarjeta recoge una estructura de respuesta ordenada. Conteste cada punto por separado, cite el documento que lo acredita y numere los anexos. Si el expediente tiene varias cuestiones, abra con un índice y cierre con una lista de documentos aportados. Las entidades obligadas presentan electrónicamente y deben confirmar el recibo de registro.</a:t>
            </a:r>
          </a:p>
          <a:p>
            <a:endParaRPr/>
          </a:p>
          <a:p>
            <a:r>
              <a:t>La asignación sigue siendo Gestión Tributaria. Las normas principales que encuadran esta diapositiva son el artículo 91 del RGAT, las reglas de cómputo de la Ley 39/2015 y las disposiciones tributarias sobre el procedimiento. Conviene recalcar que la ampliación es una herramienta reglada, no una prórroga automática para cualquier trámite.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1.2.2.</a:t>
            </a:r>
          </a:p>
          <a:p>
            <a:endParaRPr/>
          </a:p>
          <a:p>
            <a:r>
              <a:t>Arts. 104, 132 y 133 LGT. Se corrige la afirmación del original que equiparaba la propuesta a la terminación. Para el plazo máximo basta el intento de notificación legalmente acreditado que contenga el texto íntegro de la resolución, o la puesta a disposición electrónica en los términos del art. 104.2. No toda demora del interesado se excluye automáticamente del cómputo.</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Esta diapositiva enfatiza una distinción que suele pasarse por alto: la propuesta no cierra por sí sola la verificación. Cuando la Administración considera que podría resultar una deuda, formula una propuesta y concede la oportunidad de conocer los elementos esenciales y alegar, conforme a las reglas aplicables. El contribuyente puede aceptar el cálculo, discutir hechos, aportar documentos o señalar errores jurídicos. La audiencia tiene sentido precisamente antes de que el órgano adopte la decisión final.</a:t>
            </a:r>
          </a:p>
          <a:p>
            <a:endParaRPr/>
          </a:p>
          <a:p>
            <a:r>
              <a:t>Después debe dictarse y notificarse la resolución correspondiente, que puede confirmar, modificar o dejar sin efecto la propuesta. Si se dicta liquidación provisional, esta fija el importe exigido en ese procedimiento y se convierte en el acto que habrá que analizar para pago o impugnación. La resolución debe permitir identificar los hechos, la norma aplicada y el cálculo, con la motivación exigible.</a:t>
            </a:r>
          </a:p>
          <a:p>
            <a:endParaRPr/>
          </a:p>
          <a:p>
            <a:r>
              <a:t>La tercera tarjeta recuerda que una verificación de datos no inmuniza el objeto frente a toda comprobación futura. No obstante, esto no es una autorización ilimitada para repetir actuaciones sin atender a los efectos y límites legales. Hay que considerar qué procedimiento terminó, qué elementos fueron comprobados y qué alcance tendría una actuación posterior. En particular, no confundamos la verificación con una comprobación limitada o una inspección: cada una tiene sus propias reglas y efectos.</a:t>
            </a:r>
          </a:p>
          <a:p>
            <a:endParaRPr/>
          </a:p>
          <a:p>
            <a:r>
              <a:t>Como pauta, conserve juntos la propuesta, las alegaciones, la resolución y su justificante de notificación. Compare la propuesta con la liquidación definitiva para ver si se han respondido las alegaciones y si el importe cambió. A partir de la notificación final, anote los plazos de pago y recurso; no se cuentan necesariamente desde que llegó la propuesta.</a:t>
            </a:r>
          </a:p>
          <a:p>
            <a:endParaRPr/>
          </a:p>
          <a:p>
            <a:r>
              <a:t>La tramitación corresponde a Gestión Tributaria, con base en los artículos 104, 132 y 133 de la LGT. Al explicar el contenido, describa la secuencia —propuesta, audiencia, resolución— y evite decir que la propuesta es ya una liquidación firme. Esa precisión afecta tanto al derecho de defensa como a la elección del siguiente paso.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1.2.2.</a:t>
            </a:r>
          </a:p>
          <a:p>
            <a:endParaRPr/>
          </a:p>
          <a:p>
            <a:r>
              <a:t>Arts. 104, 132 y 133 LGT. Se corrige la afirmación del original que equiparaba la propuesta a la terminación. Para el plazo máximo basta el intento de notificación legalmente acreditado que contenga el texto íntegro de la resolución, o la puesta a disposición electrónica en los términos del art. 104.2. No toda demora del interesado se excluye automáticamente del cómputo.</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Esta diapositiva muestra cuatro posibles formas de terminación de la verificación. La primera es que no haya regularización: la Administración entiende aclarado el dato o archiva la actuación sin liquidar. Puede existir una resolución expresa, o puede cerrarse mediante la forma prevista en la ley según el expediente. La segunda posibilidad es una liquidación provisional, que puede dictarse si el procedimiento revela una deuda distinta de la autoliquidada y se ha respetado el trámite de audiencia que proceda.</a:t>
            </a:r>
          </a:p>
          <a:p>
            <a:endParaRPr/>
          </a:p>
          <a:p>
            <a:r>
              <a:t>La tercera es la caducidad por transcurso del plazo máximo sin terminación válida. Hemos visto que la propuesta no debe confundirse automáticamente con el acto que resuelve. Para valorar si se respetaron los seis meses, hay que identificar el acto final y aplicar el artículo 104 de la LGT, incluidas sus reglas de notificación.</a:t>
            </a:r>
          </a:p>
          <a:p>
            <a:endParaRPr/>
          </a:p>
          <a:p>
            <a:r>
              <a:t>La cuarta posibilidad es que el órgano inicie un procedimiento de comprobación limitada o de inspección que incluya el objeto revisado. Ese cambio tiene relevancia porque la Administración puede pasar a otro cauce legal, pero debe comunicarse el inicio y quedar claro el alcance. En principio, la verificación de datos no impide toda comprobación posterior del objeto, dentro de los límites que establecen la LGT y la normativa sobre efectos preclusivos de ciertos procedimientos.</a:t>
            </a:r>
          </a:p>
          <a:p>
            <a:endParaRPr/>
          </a:p>
          <a:p>
            <a:r>
              <a:t>Para el destinatario, cada salida exige una acción distinta. Si se archiva, conservar la resolución y comprobar que el dato queda cerrado. Si se practica liquidación, revisar la motivación, el cálculo, los intereses, el plazo de pago y los recursos. Si se declara caducidad, calcular por separado la prescripción. Si se inicia otro procedimiento, leer el nuevo alcance y adaptar la estrategia.</a:t>
            </a:r>
          </a:p>
          <a:p>
            <a:endParaRPr/>
          </a:p>
          <a:p>
            <a:r>
              <a:t>La función continúa siendo de Gestión Tributaria. Las referencias normativas principales son los artículos 104, 132 y 133 de la LGT, además de los artículos reglamentarios sobre verificación. La explicación debe insistir en la diferencia entre propuesta y resolución: una propuesta puede abrir la defensa, pero la liquidación notificada es la decisión que fija la deuda y activa los plazos correspondientes.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1.3.</a:t>
            </a:r>
          </a:p>
          <a:p>
            <a:endParaRPr/>
          </a:p>
          <a:p>
            <a:r>
              <a:t>Síntesis práctica de los apartados 1.1 y 1.2. Mantener un expediente con notificaciones, escritos, anexos y recibos.</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Esta lista de comprobación sirve para la recepción del requerimiento. Primero, identifique: tributo, ejercicio, motivo, órgano y autenticidad. No empiece por recopilar todo el archivo fiscal; empiece por delimitar qué se discute y comprobar que el documento pertenece al expediente correcto. Un número de referencia o un CSV permite enlazar la comunicación con los canales oficiales.</a:t>
            </a:r>
          </a:p>
          <a:p>
            <a:endParaRPr/>
          </a:p>
          <a:p>
            <a:r>
              <a:t>Segundo, calcule el calendario. Registre cuándo se notificó, qué tipo de plazo se concede, los festivos aplicables y si puede solicitarse ampliación. Añada recordatorios antes del vencimiento para poder revisar la respuesta. Si hay varios requerimientos o varios impuestos, mantenga una cronología independiente para cada uno.</a:t>
            </a:r>
          </a:p>
          <a:p>
            <a:endParaRPr/>
          </a:p>
          <a:p>
            <a:r>
              <a:t>Tercero, reúna la declaración presentada, certificados, justificantes y documentos que expliquen el dato. Trabaje con copias legibles y guarde los originales. Relacione cada documento con la pregunta que responde. Si la información procede de un tercero, compare lo recibido con los registros propios y solicite la rectificación cuando sea pertinente, sin dejar vencer el plazo tributario.</a:t>
            </a:r>
          </a:p>
          <a:p>
            <a:endParaRPr/>
          </a:p>
          <a:p>
            <a:r>
              <a:t>Cuarto, valore si la cuestión encaja en una verificación de datos. Compruebe si el motivo se corresponde con los supuestos del artículo 131 de la LGT, si la petición tiene objeto concreto y si la complejidad parece propia de otro procedimiento. Esta revisión no aconseja dejar la comunicación sin respuesta: permite contestar el fondo y, si procede, explicar de manera específica una objeción sobre el alcance.</a:t>
            </a:r>
          </a:p>
          <a:p>
            <a:endParaRPr/>
          </a:p>
          <a:p>
            <a:r>
              <a:t>El órgano competente es Gestión Tributaria, puesto que la verificación de datos forma parte de los procedimientos de gestión. La diapositiva resume acciones de recepción, no conclusiones jurídicas sobre todos los casos. Para el ponente, es útil presentar la lista como una rutina de diez minutos que reduce omisiones: identificar, calcular, reunir y valorar. La documentación organizada al inicio facilita también alegaciones y recursos posteriores.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 Requerimiento de verificacion de datos de una declaración presentada(1).pdf.</a:t>
            </a:r>
          </a:p>
          <a:p>
            <a:r>
              <a:t>Apartado: 1.3.</a:t>
            </a:r>
          </a:p>
          <a:p>
            <a:endParaRPr/>
          </a:p>
          <a:p>
            <a:r>
              <a:t>Síntesis práctica de los apartados 1.1 y 1.2. Mantener un expediente con notificaciones, escritos, anexos y recibos.</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verificación de datos es un procedimiento de gestión (LGT arts. 117.1 y 131–133; Orden PRE/3581/2007, art. 4). La Inspección actúa mediante sus propios procedimientos de comprobación e investigación.</a:t>
            </a:r>
          </a:p>
          <a:p>
            <a:r>
              <a:t>Fuentes oficiales: https://www.boe.es/buscar/act.php?id=BOE-A-2003-23186 ; https://www.boe.es/buscar/act.php?id=BOE-A-2007-21228</a:t>
            </a:r>
          </a:p>
          <a:p>
            <a:endParaRPr/>
          </a:p>
          <a:p>
            <a:r>
              <a:t>COMENTARIO DEL PONENTE · duración orientativa: 3 minutos</a:t>
            </a:r>
          </a:p>
          <a:p>
            <a:endParaRPr/>
          </a:p>
          <a:p>
            <a:r>
              <a:t>La comprobación final de una verificación tiene cuatro elementos. En “presentación”, confirmamos que la contestación se envió completa y que conservamos el recibo de registro. Si se aportaron documentos, comprobamos que aparecen en el justificante o que existe evidencia de que el envío finalizó correctamente. La copia guardada debe coincidir con lo presentado, incluidos los anexos.</a:t>
            </a:r>
          </a:p>
          <a:p>
            <a:endParaRPr/>
          </a:p>
          <a:p>
            <a:r>
              <a:t>En “audiencia”, revisamos si se recibió una propuesta y si era necesario alegar. No basta con recordar que se contestó al primer requerimiento: una propuesta posterior puede plantear una liquidación y abrir un nuevo momento para formular defensa. Se compara lo que propuso Gestión con las explicaciones y pruebas ya aportadas, y se decide si hay que completar la argumentación.</a:t>
            </a:r>
          </a:p>
          <a:p>
            <a:endParaRPr/>
          </a:p>
          <a:p>
            <a:r>
              <a:t>En “duración”, construimos la línea temporal desde el inicio hasta la terminación. Contrastamos las fechas con el plazo máximo y anotamos las comunicaciones que puedan afectar el cómputo. Si se considera que el procedimiento caducó, la conclusión debe apoyarse en fechas y normas, no en una impresión general. A continuación se analiza de forma separada si el derecho a liquidar ha prescrito.</a:t>
            </a:r>
          </a:p>
          <a:p>
            <a:endParaRPr/>
          </a:p>
          <a:p>
            <a:r>
              <a:t>En “resolución”, archivamos el acto definitivo y registramos los plazos posteriores. Si hay liquidación, identificamos el importe, el periodo voluntario de pago, la posibilidad de pedir aplazamiento o fraccionamiento si procede y los medios de impugnación. Es importante no mezclar el plazo para pagar con el plazo para recurrir ni asumir que uno suspende automáticamente al otro.</a:t>
            </a:r>
          </a:p>
          <a:p>
            <a:endParaRPr/>
          </a:p>
          <a:p>
            <a:r>
              <a:t>Gestión Tributaria tramita el procedimiento de verificación conforme a los artículos 117.1 y 131 a 133 de la LGT. La recomendación práctica es cerrar el expediente solo cuando se conoce el resultado formal, se han guardado las evidencias y se ha anotado la siguiente fecha crítica. Así se evita que una resolución posterior llegue sin que nadie controle sus consecuencias.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6 Van a comprovar el valor declarado(1).pdf.</a:t>
            </a:r>
          </a:p>
          <a:p>
            <a:r>
              <a:t>Apartado: 6.1.</a:t>
            </a:r>
          </a:p>
          <a:p>
            <a:endParaRPr/>
          </a:p>
          <a:p>
            <a:r>
              <a:t>Arts. 57 y 134 LGT, 10 y 46 TRITPAJD y 9 Ley 29/1987. En ITP, para inmuebles, se toma la mayor magnitud entre valor de referencia, valor declarado y precio. Sin valor de referencia certificable, rige la mayor entre valor declarado, precio y mercado, sin perjuicio de comprobación. El valor de referencia no se combate mediante TPC. STC 13/2026 declara constitucional el sistema con posibilidad de impugnación y prueba. Se corrige que bastaría comunicar una propuesta para terminar dentro de seis meses.</a:t>
            </a:r>
          </a:p>
          <a:p>
            <a:endParaRPr/>
          </a:p>
          <a:p>
            <a:r>
              <a:t>FUENTES OFICIALES</a:t>
            </a:r>
          </a:p>
          <a:p>
            <a:r>
              <a:t>Ley 58/2003, General Tributaria (LGT)</a:t>
            </a:r>
          </a:p>
          <a:p>
            <a:r>
              <a:t>https://www.boe.es/buscar/act.php?id=BOE-A-2003-23186</a:t>
            </a:r>
          </a:p>
          <a:p>
            <a:endParaRPr/>
          </a:p>
          <a:p>
            <a:r>
              <a:t>RDL 1/1993, texto refundido del ITPAJD</a:t>
            </a:r>
          </a:p>
          <a:p>
            <a:r>
              <a:t>https://www.boe.es/buscar/act.php?id=BOE-A-1993-25359</a:t>
            </a:r>
          </a:p>
          <a:p>
            <a:endParaRPr/>
          </a:p>
          <a:p>
            <a:r>
              <a:t>Ley 29/1987, del Impuesto sobre Sucesiones y Donaciones</a:t>
            </a:r>
          </a:p>
          <a:p>
            <a:r>
              <a:t>https://www.boe.es/eli/es/l/1987/12/18/29/con</a:t>
            </a:r>
          </a:p>
          <a:p>
            <a:endParaRPr/>
          </a:p>
          <a:p>
            <a:r>
              <a:t>Agencia Tributaria de Cataluña, valor de referencia y vías de impugnación</a:t>
            </a:r>
          </a:p>
          <a:p>
            <a:r>
              <a:t>https://atc.gencat.cat/es/agencia/normativa-i-criteris/valoracions-immobiliaries/valoracio-immobles-valor-referencia/</a:t>
            </a:r>
          </a:p>
          <a:p>
            <a:endParaRPr/>
          </a:p>
          <a:p>
            <a:r>
              <a:t>STC 13/2026, de 12 de febrero, valor de referencia</a:t>
            </a:r>
          </a:p>
          <a:p>
            <a:r>
              <a:t>https://www.boe.es/diario_boe/txt.php?id=BOE-A-2026-6480</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Comprobación de valores: Gestión cuando se tramita como actuación autónoma de gestión; Inspección cuando se integra en el procedimiento inspector. La etiqueta no atribuye todas las valoraciones exclusivamente a un solo departamento (LGT arts. 117.1, 134–135 y 141.d; Orden PRE/3581/2007, arts. 4–5).</a:t>
            </a:r>
          </a:p>
          <a:p>
            <a:r>
              <a:t>Fuentes oficiales: https://www.boe.es/buscar/act.php?id=BOE-A-2003-23186 ; https://www.boe.es/buscar/act.php?id=BOE-A-2007-21228</a:t>
            </a:r>
          </a:p>
          <a:p>
            <a:endParaRPr/>
          </a:p>
          <a:p>
            <a:r>
              <a:t>COMENTARIO DEL PONENTE · duración orientativa: 3 minutos</a:t>
            </a:r>
          </a:p>
          <a:p>
            <a:endParaRPr/>
          </a:p>
          <a:p>
            <a:r>
              <a:t>Pasamos a la comprobación de valores. La Administración puede revisar el valor fiscal de bienes o derechos utilizando alguno de los medios previstos en el artículo 57 de la LGT, siempre que el método sea aplicable al tributo, al bien y al periodo. La actuación puede tramitarse como procedimiento autónomo de Gestión, o integrarse en una inspección; por eso la dependencia competente depende de cómo se haya iniciado.</a:t>
            </a:r>
          </a:p>
          <a:p>
            <a:endParaRPr/>
          </a:p>
          <a:p>
            <a:r>
              <a:t>La segunda tarjeta recuerda que debe comunicarse una propuesta motivada cuando la valoración vaya a conducir a una liquidación. El contribuyente necesita conocer el valor asignado, el método, los criterios y los datos utilizados para poder alegar. Puede discutir tanto la selección del medio como su aplicación al inmueble o derecho concreto. Una cifra final sin explicación dificulta la defensa.</a:t>
            </a:r>
          </a:p>
          <a:p>
            <a:endParaRPr/>
          </a:p>
          <a:p>
            <a:r>
              <a:t>El plazo máximo para concluir el procedimiento de comprobación de valores es, como regla general, de seis meses, sujeto a las normas sobre inicio, notificación y cómputo. Construya la cronología: comunicación inicial, valoración, audiencia, liquidación y notificación. Si se supera el plazo, estudie caducidad y prescripción por separado.</a:t>
            </a:r>
          </a:p>
          <a:p>
            <a:endParaRPr/>
          </a:p>
          <a:p>
            <a:r>
              <a:t>En inmuebles, además, hay que preguntar primero si existe valor de referencia y qué régimen establece el impuesto. En ITP y en Sucesiones y Donaciones, las reglas pueden determinar la base imponible atendiendo al valor de referencia, al valor declarado y a otras magnitudes previstas. Si existe un valor de referencia, la discusión suele seguir la vía de rectificación de autoliquidación o recurso contra liquidación, no necesariamente el procedimiento clásico de comprobación del mercado.</a:t>
            </a:r>
          </a:p>
          <a:p>
            <a:endParaRPr/>
          </a:p>
          <a:p>
            <a:r>
              <a:t>La atribución es Gestión si la comprobación es autónoma e Inspección si está integrada en actuaciones inspectoras. Las referencias incluyen los artículos 57 y 134 a 135 de la LGT, 160 a 162 del RGAT y las normas específicas del impuesto. El ponente debe distinguir desde el principio comprobación de valores y determinación legal de la base por valor de referencia.</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109731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6 Van a comprovar el valor declarado(1).pdf.</a:t>
            </a:r>
          </a:p>
          <a:p>
            <a:r>
              <a:t>Apartado: 6.1.</a:t>
            </a:r>
          </a:p>
          <a:p>
            <a:endParaRPr/>
          </a:p>
          <a:p>
            <a:r>
              <a:t>Arts. 57 y 134 LGT, 10 y 46 TRITPAJD y 9 Ley 29/1987. En ITP, para inmuebles, se toma la mayor magnitud entre valor de referencia, valor declarado y precio. Sin valor de referencia certificable, rige la mayor entre valor declarado, precio y mercado, sin perjuicio de comprobación. El valor de referencia no se combate mediante TPC. STC 13/2026 declara constitucional el sistema con posibilidad de impugnación y prueba. Se corrige que bastaría comunicar una propuesta para terminar dentro de seis meses.</a:t>
            </a:r>
          </a:p>
          <a:p>
            <a:endParaRPr/>
          </a:p>
          <a:p>
            <a:r>
              <a:t>FUENTES OFICIALES</a:t>
            </a:r>
          </a:p>
          <a:p>
            <a:r>
              <a:t>Ley 58/2003, General Tributaria (LGT)</a:t>
            </a:r>
          </a:p>
          <a:p>
            <a:r>
              <a:t>https://www.boe.es/buscar/act.php?id=BOE-A-2003-23186</a:t>
            </a:r>
          </a:p>
          <a:p>
            <a:endParaRPr/>
          </a:p>
          <a:p>
            <a:r>
              <a:t>RDL 1/1993, texto refundido del ITPAJD</a:t>
            </a:r>
          </a:p>
          <a:p>
            <a:r>
              <a:t>https://www.boe.es/buscar/act.php?id=BOE-A-1993-25359</a:t>
            </a:r>
          </a:p>
          <a:p>
            <a:endParaRPr/>
          </a:p>
          <a:p>
            <a:r>
              <a:t>Ley 29/1987, del Impuesto sobre Sucesiones y Donaciones</a:t>
            </a:r>
          </a:p>
          <a:p>
            <a:r>
              <a:t>https://www.boe.es/eli/es/l/1987/12/18/29/con</a:t>
            </a:r>
          </a:p>
          <a:p>
            <a:endParaRPr/>
          </a:p>
          <a:p>
            <a:r>
              <a:t>Agencia Tributaria de Cataluña, valor de referencia y vías de impugnación</a:t>
            </a:r>
          </a:p>
          <a:p>
            <a:r>
              <a:t>https://atc.gencat.cat/es/agencia/normativa-i-criteris/valoracions-immobiliaries/valoracio-immobles-valor-referencia/</a:t>
            </a:r>
          </a:p>
          <a:p>
            <a:endParaRPr/>
          </a:p>
          <a:p>
            <a:r>
              <a:t>STC 13/2026, de 12 de febrero, valor de referencia</a:t>
            </a:r>
          </a:p>
          <a:p>
            <a:r>
              <a:t>https://www.boe.es/diario_boe/txt.php?id=BOE-A-2026-6480</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Comprobación de valores: Gestión cuando se tramita como actuación autónoma de gestión; Inspección cuando se integra en el procedimiento inspector. La etiqueta no atribuye todas las valoraciones exclusivamente a un solo departamento (LGT arts. 117.1, 134–135 y 141.d; Orden PRE/3581/2007, arts. 4–5).</a:t>
            </a:r>
          </a:p>
          <a:p>
            <a:r>
              <a:t>Fuentes oficiales: https://www.boe.es/buscar/act.php?id=BOE-A-2003-23186 ; https://www.boe.es/buscar/act.php?id=BOE-A-2007-21228</a:t>
            </a:r>
          </a:p>
          <a:p>
            <a:endParaRPr/>
          </a:p>
          <a:p>
            <a:r>
              <a:t>COMENTARIO DEL PONENTE · duración orientativa: 3 minutos</a:t>
            </a:r>
          </a:p>
          <a:p>
            <a:endParaRPr/>
          </a:p>
          <a:p>
            <a:r>
              <a:t>Antes de discutir una tasación, compruebe si el inmueble está sujeto al valor de referencia del Catastro. En ITP y en Sucesiones y Donaciones, ese valor puede determinar la base imponible según las reglas vigentes del impuesto. Por tanto, la primera pregunta no es siempre “¿qué método usó el perito de Hacienda?”, sino “¿existe y es certificable un valor de referencia aplicable a la fecha del devengo?”.</a:t>
            </a:r>
          </a:p>
          <a:p>
            <a:endParaRPr/>
          </a:p>
          <a:p>
            <a:r>
              <a:t>Si existe valor de referencia, la forma de discutirlo tiene particularidades. Quien presenta una autoliquidación puede solicitar su rectificación y recurrir la liquidación si no está de acuerdo con la base determinada; la Administración debe resolver la impugnación mediante la comprobación y valoración que correspondan. La tasación pericial contradictoria puede no ser la vía directa para impugnar el valor de referencia. Por eso, identifique el tipo de acto y el régimen del impuesto antes de formular la pretensión.</a:t>
            </a:r>
          </a:p>
          <a:p>
            <a:endParaRPr/>
          </a:p>
          <a:p>
            <a:r>
              <a:t>Si no existe valor de referencia o no puede certificarse, puede entrar en juego la comprobación del valor de mercado mediante los medios legales del artículo 57 de la LGT. En ese escenario se revisa el método utilizado, la motivación, los datos individuales y las comparables. La tasación pericial contradictoria puede ser una opción frente a una comprobación de valores, con efectos y plazos propios.</a:t>
            </a:r>
          </a:p>
          <a:p>
            <a:endParaRPr/>
          </a:p>
          <a:p>
            <a:r>
              <a:t>La diferencia entre los dos regímenes cambia la estrategia. No pida automáticamente una tasación pericial contradictoria para todo inmueble; primero compruebe el certificado de valor de referencia del Catastro en la fecha relevante y el precepto de la ley del impuesto que fija la base.</a:t>
            </a:r>
          </a:p>
          <a:p>
            <a:endParaRPr/>
          </a:p>
          <a:p>
            <a:r>
              <a:t>La valoración autónoma corresponde a Gestión y la integrada en inspección al órgano inspector. Las referencias principales son los artículos 57 y 134 a 135 de la LGT, el artículo 10 del texto refundido del ITPAJD y el artículo 9 de la Ley del Impuesto sobre Sucesiones y Donaciones. El mensaje para el público es seleccionar la vía de defensa según exista o no valor de referencia.</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9876940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6 Van a comprovar el valor declarado(1).pdf.</a:t>
            </a:r>
          </a:p>
          <a:p>
            <a:r>
              <a:t>Apartado: 6.2.1.</a:t>
            </a:r>
          </a:p>
          <a:p>
            <a:endParaRPr/>
          </a:p>
          <a:p>
            <a:r>
              <a:t>Arts. 57, 99, 113 y 134 LGT y 160 RGAT. Doctrina de STS 24-06-2025, rec. 6908/2023, recogida en la resolución oficial TEAR Illes Balears de 25-09-2025, RG 07/00528/2024. Visita exterior y fotografías no sustituyen sin motivación la visita interior. El domicilio constitucionalmente protegido requiere consentimiento o autorización judicial, según art. 113 LGT y art. 18.2 CE. Colaborar no significa aceptar el valor.</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TEAR Illes Balears, 25-09-2025, RG 07/00528/2024, aplicación de STS 24-06-2025, rec. 6908/2023</a:t>
            </a:r>
          </a:p>
          <a:p>
            <a:r>
              <a:t>https://serviciostelematicosext.hacienda.gob.es/TEAC/DYCTEA/textoresolucion.aspx?id=07/00528/2024/00/0/1</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Comprobación de valores: Gestión cuando se tramita como actuación autónoma de gestión; Inspección cuando se integra en el procedimiento inspector. La etiqueta no atribuye todas las valoraciones exclusivamente a un solo departamento (LGT arts. 117.1, 134–135 y 141.d; Orden PRE/3581/2007, arts. 4–5).</a:t>
            </a:r>
          </a:p>
          <a:p>
            <a:r>
              <a:t>Fuentes oficiales: https://www.boe.es/buscar/act.php?id=BOE-A-2003-23186 ; https://www.boe.es/buscar/act.php?id=BOE-A-2007-21228</a:t>
            </a:r>
          </a:p>
          <a:p>
            <a:endParaRPr/>
          </a:p>
          <a:p>
            <a:r>
              <a:t>COMENTARIO DEL PONENTE · duración orientativa: 3 minutos</a:t>
            </a:r>
          </a:p>
          <a:p>
            <a:endParaRPr/>
          </a:p>
          <a:p>
            <a:r>
              <a:t>Cuando la Administración emplea un medio de comprobación de valores, el interesado debe poder reproducir y discutir el resultado. La primera pregunta es qué medio legal se utilizó y si se ajusta al impuesto y al tipo de bien. El artículo 57 de la LGT enumera medios diversos, como dictamen pericial, precios medios de mercado o valores asignados en seguros, entre otros. La selección debe tener sentido para el bien concreto.</a:t>
            </a:r>
          </a:p>
          <a:p>
            <a:endParaRPr/>
          </a:p>
          <a:p>
            <a:r>
              <a:t>El segundo control son los datos individuales: superficie, antigüedad, estado de conservación, ubicación, calidades, cargas, uso y cualquier circunstancia que afecte al precio. Si la valoración parte de información catastral o registral incorrecta, identifique el dato y aporte documentación que lo corrija. Una valoración masiva necesita mostrar por qué el resultado es adecuado a las características del inmueble sometido a valoración.</a:t>
            </a:r>
          </a:p>
          <a:p>
            <a:endParaRPr/>
          </a:p>
          <a:p>
            <a:r>
              <a:t>El tercer control se refiere a las comparables. Compruebe qué muestras se emplearon, su fuente, fecha y semejanza con el bien. Revise qué ajustes se aplicaron por localización, tamaño, estado o mercado. Si no se identifican las muestras o no se explican los ajustes, puede ser difícil entender cómo se llegó al importe.</a:t>
            </a:r>
          </a:p>
          <a:p>
            <a:endParaRPr/>
          </a:p>
          <a:p>
            <a:r>
              <a:t>El cuarto control es la motivación. El informe debe permitir reproducir el valor asignado y formular una crítica concreta. La Administración no tiene que adoptar el método propuesto por el contribuyente, pero debe exponer el razonamiento suficiente para que el resultado no sea una cifra opaca.</a:t>
            </a:r>
          </a:p>
          <a:p>
            <a:endParaRPr/>
          </a:p>
          <a:p>
            <a:r>
              <a:t>La competencia será Gestión en una valoración autónoma o Inspección si se integra en inspección. Las referencias principales son los artículos 57, 99, 113 y 134 de la LGT y el artículo 160 del RGAT. Las notas citan doctrina reciente sobre visita pericial. El ponente puede convertir la revisión en una matriz: método, datos, comparables y motivación; cualquier impugnación debe señalar el defecto verificable en una de esas cuatro piezas.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3850195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6 Van a comprovar el valor declarado(1).pdf.</a:t>
            </a:r>
          </a:p>
          <a:p>
            <a:r>
              <a:t>Apartado: 6.2.1.</a:t>
            </a:r>
          </a:p>
          <a:p>
            <a:endParaRPr/>
          </a:p>
          <a:p>
            <a:r>
              <a:t>Arts. 57, 99, 113 y 134 LGT y 160 RGAT. Doctrina de STS 24-06-2025, rec. 6908/2023, recogida en la resolución oficial TEAR Illes Balears de 25-09-2025, RG 07/00528/2024. Visita exterior y fotografías no sustituyen sin motivación la visita interior. El domicilio constitucionalmente protegido requiere consentimiento o autorización judicial, según art. 113 LGT y art. 18.2 CE. Colaborar no significa aceptar el valor.</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TEAR Illes Balears, 25-09-2025, RG 07/00528/2024, aplicación de STS 24-06-2025, rec. 6908/2023</a:t>
            </a:r>
          </a:p>
          <a:p>
            <a:r>
              <a:t>https://serviciostelematicosext.hacienda.gob.es/TEAC/DYCTEA/textoresolucion.aspx?id=07/00528/2024/00/0/1</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Comprobación de valores: Gestión cuando se tramita como actuación autónoma de gestión; Inspección cuando se integra en el procedimiento inspector. La etiqueta no atribuye todas las valoraciones exclusivamente a un solo departamento (LGT arts. 117.1, 134–135 y 141.d; Orden PRE/3581/2007, arts. 4–5).</a:t>
            </a:r>
          </a:p>
          <a:p>
            <a:r>
              <a:t>Fuentes oficiales: https://www.boe.es/buscar/act.php?id=BOE-A-2003-23186 ; https://www.boe.es/buscar/act.php?id=BOE-A-2007-21228</a:t>
            </a:r>
          </a:p>
          <a:p>
            <a:endParaRPr/>
          </a:p>
          <a:p>
            <a:r>
              <a:t>COMENTARIO DEL PONENTE · duración orientativa: 3 minutos</a:t>
            </a:r>
          </a:p>
          <a:p>
            <a:endParaRPr/>
          </a:p>
          <a:p>
            <a:r>
              <a:t>La valoración pericial de un inmueble puede requerir que el perito reconozca personalmente el bien, incluyendo el exterior y el interior, según las reglas y la doctrina aplicables. La visita permite comprobar estado, distribución, conservación y otras circunstancias que no se aprecian en datos generales o fotografías. No se trata de una formalidad vacía: puede influir en el valor y en la posibilidad de discutirlo.</a:t>
            </a:r>
          </a:p>
          <a:p>
            <a:endParaRPr/>
          </a:p>
          <a:p>
            <a:r>
              <a:t>La omisión de la visita puede admitirse en ciertos supuestos, pero debe justificarse de forma individual y suficiente en el informe. Una explicación estereotipada no basta si no conecta con las características del inmueble. Revise si el perito intentó entrar, si el acceso se ofreció, qué se pudo observar y cómo se suplió la información interior. La doctrina citada en las notas establece que una visita exterior y fotografías no sustituyen sin motivación adecuada el reconocimiento requerido.</a:t>
            </a:r>
          </a:p>
          <a:p>
            <a:endParaRPr/>
          </a:p>
          <a:p>
            <a:r>
              <a:t>El contribuyente también puede aportar prueba: fotografías fechadas, informe de técnico independiente, presupuestos de reparación, certificado de superficie, planos, licencias y documentos sobre cargas o limitaciones. Organice la prueba para mostrar qué característica modifica el valor y cuánto puede influir. No basta acumular imágenes sin explicar su relevancia.</a:t>
            </a:r>
          </a:p>
          <a:p>
            <a:endParaRPr/>
          </a:p>
          <a:p>
            <a:r>
              <a:t>Existe además una garantía de inviolabilidad del domicilio. Si el inmueble constituye domicilio constitucionalmente protegido y la actuación requiere entrada, la Administración debe disponer del consentimiento válido o del título judicial exigible conforme a la ley. Hay que distinguir ese supuesto de la inspección de un local o de una visita consentida. La persona interesada puede aclarar si autoriza el acceso y en qué condiciones, sin renunciar a sus derechos.</a:t>
            </a:r>
          </a:p>
          <a:p>
            <a:endParaRPr/>
          </a:p>
          <a:p>
            <a:r>
              <a:t>La valoración corresponde a Gestión cuando es autónoma y a Inspección si está integrada. La base normativa incluye los artículos 57, 99, 113 y 134 de la LGT y el artículo 160 del RGAT, junto con la doctrina jurisprudencial citada en las notas. La recomendación es documentar desde el inicio el estado del inmueble y la visita pericial, porque esas pruebas pueden ser decisivas en una controversia de valor.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7989740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6 Van a comprovar el valor declarado(1).pdf.</a:t>
            </a:r>
          </a:p>
          <a:p>
            <a:r>
              <a:t>Apartado: 6.2.2 · Tasación pericial contradictoria.</a:t>
            </a:r>
          </a:p>
          <a:p>
            <a:endParaRPr/>
          </a:p>
          <a:p>
            <a:r>
              <a:t>Art. 135 LGT y arts. 161–162 RGAT. Se distingue de la impugnación del valor de referencia. La solicitud de TPC también suspende los plazos sancionadores del art. 135.1. No se conserva el cálculo antiguo que atribuía ahorro por un tipo fijo del 21 % en IRPF: no puede generalizarse a la tributación actual.</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Comprobación de valores: Gestión cuando se tramita como actuación autónoma de gestión; Inspección cuando se integra en el procedimiento inspector. La etiqueta no atribuye todas las valoraciones exclusivamente a un solo departamento (LGT arts. 117.1, 134–135 y 141.d; Orden PRE/3581/2007, arts. 4–5).</a:t>
            </a:r>
          </a:p>
          <a:p>
            <a:r>
              <a:t>Fuentes oficiales: https://www.boe.es/buscar/act.php?id=BOE-A-2003-23186 ; https://www.boe.es/buscar/act.php?id=BOE-A-2007-21228</a:t>
            </a:r>
          </a:p>
          <a:p>
            <a:endParaRPr/>
          </a:p>
          <a:p>
            <a:r>
              <a:t>COMENTARIO DEL PONENTE · duración orientativa: 3 minutos</a:t>
            </a:r>
          </a:p>
          <a:p>
            <a:endParaRPr/>
          </a:p>
          <a:p>
            <a:r>
              <a:t>La tasación pericial contradictoria, o TPC, es un procedimiento específico para discutir una comprobación administrativa de valores. Debe promoverse dentro del plazo del primer recurso o reclamación contra la liquidación basada en los valores comprobados. No es una vía que se pueda iniciar en cualquier momento: hay que leer la notificación y controlar el calendario desde el principio.</a:t>
            </a:r>
          </a:p>
          <a:p>
            <a:endParaRPr/>
          </a:p>
          <a:p>
            <a:r>
              <a:t>Su efecto incluye suspender la ejecución de la liquidación y el plazo para impugnarla en los términos de la LGT. La solicitud también afecta a los plazos sancionadores en los supuestos que contempla el artículo 135.1. Esto no significa que desaparezca la deuda; el importe definitivo queda pendiente de la tramitación pericial y habrá que atender la resolución que se dicte.</a:t>
            </a:r>
          </a:p>
          <a:p>
            <a:endParaRPr/>
          </a:p>
          <a:p>
            <a:r>
              <a:t>El interesado designa un perito y aporta una valoración técnicamente fundamentada. La tasación debe referirse al mismo bien y fecha, explicar la metodología, usar datos comparables y documentar características que influyen en el valor. Una cifra propuesta sin informe suficiente puede debilitar la posición. Si el contribuyente no designa perito o no presenta una tasación adecuada en plazo, se aplican las consecuencias reglamentarias.</a:t>
            </a:r>
          </a:p>
          <a:p>
            <a:endParaRPr/>
          </a:p>
          <a:p>
            <a:r>
              <a:t>Antes de solicitar la TPC, compruebe que está ante una comprobación administrativa de valores ordinaria. Si la base se determinó por valor de referencia, la impugnación sigue un régimen distinto y la tasación contradictoria no es automáticamente la herramienta adecuada. También debe valorarse el coste del perito, el riesgo de que intervenga un tercero y el posible efecto en el valor final.</a:t>
            </a:r>
          </a:p>
          <a:p>
            <a:endParaRPr/>
          </a:p>
          <a:p>
            <a:r>
              <a:t>La comprobación autónoma corresponde a Gestión; si está integrada en inspección, al órgano inspector. Las referencias son el artículo 135 de la LGT y los artículos 161 y 162 del RGAT. Las notas aclaran que no cabe proyectar un tipo fijo antiguo del 21 por ciento en IRPF para estimar un ahorro: la consecuencia fiscal depende del tributo y de las circunstancias.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0938872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6 Van a comprovar el valor declarado(1).pdf.</a:t>
            </a:r>
          </a:p>
          <a:p>
            <a:r>
              <a:t>Apartado: 6.2.2 · Tasación pericial contradictoria.</a:t>
            </a:r>
          </a:p>
          <a:p>
            <a:endParaRPr/>
          </a:p>
          <a:p>
            <a:r>
              <a:t>Art. 135 LGT y arts. 161–162 RGAT. Se distingue de la impugnación del valor de referencia. La solicitud de TPC también suspende los plazos sancionadores del art. 135.1. No se conserva el cálculo antiguo que atribuía ahorro por un tipo fijo del 21 % en IRPF: no puede generalizarse a la tributación actual.</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Comprobación de valores: Gestión cuando se tramita como actuación autónoma de gestión; Inspección cuando se integra en el procedimiento inspector. La etiqueta no atribuye todas las valoraciones exclusivamente a un solo departamento (LGT arts. 117.1, 134–135 y 141.d; Orden PRE/3581/2007, arts. 4–5).</a:t>
            </a:r>
          </a:p>
          <a:p>
            <a:r>
              <a:t>Fuentes oficiales: https://www.boe.es/buscar/act.php?id=BOE-A-2003-23186 ; https://www.boe.es/buscar/act.php?id=BOE-A-2007-21228</a:t>
            </a:r>
          </a:p>
          <a:p>
            <a:endParaRPr/>
          </a:p>
          <a:p>
            <a:r>
              <a:t>COMENTARIO DEL PONENTE · duración orientativa: 3 minutos</a:t>
            </a:r>
          </a:p>
          <a:p>
            <a:endParaRPr/>
          </a:p>
          <a:p>
            <a:r>
              <a:t>La tasación del interesado puede prevalecer sin necesidad de que intervenga un perito tercero si se cumplen simultáneamente los dos límites legales que muestra la tabla. En el ejemplo, el valor comprobado por la Administración es 280.000 euros y el tasado por el interesado, 260.000. La diferencia es 20.000 euros, inferior al límite absoluto de 120.000 euros.</a:t>
            </a:r>
          </a:p>
          <a:p>
            <a:endParaRPr/>
          </a:p>
          <a:p>
            <a:r>
              <a:t>El segundo cálculo compara esos 20.000 euros con el valor de la tasación propia de 260.000. El resultado es aproximadamente 7,69 por ciento, por debajo del diez por ciento. Como se cumplen ambos requisitos a la vez, se toma la tasación del interesado: 260.000 euros. Si se supera cualquiera de los dos límites, no basta con cumplir el otro; se aplica la regla de intervención del perito tercero prevista por la LGT y el Reglamento.</a:t>
            </a:r>
          </a:p>
          <a:p>
            <a:endParaRPr/>
          </a:p>
          <a:p>
            <a:r>
              <a:t>Este punto es importante porque en materiales resumidos a veces se presenta un único umbral. La diapositiva enfatiza que son dos condiciones simultáneas. Antes de calcular, verifique qué magnitudes se comparan, qué valor forma el denominador y que las cantidades proceden de las tasaciones válidamente presentadas.</a:t>
            </a:r>
          </a:p>
          <a:p>
            <a:endParaRPr/>
          </a:p>
          <a:p>
            <a:r>
              <a:t>El resultado fiscal final no puede deducirse con un tipo fijo. La incidencia en la cuota depende del impuesto, la base y el tipo aplicable. Por eso el ejemplo se limita a resolver qué valoración se toma, sin prometer una cantidad de ahorro en la liquidación.</a:t>
            </a:r>
          </a:p>
          <a:p>
            <a:endParaRPr/>
          </a:p>
          <a:p>
            <a:r>
              <a:t>La TPC se rige por el artículo 135 de la LGT y los artículos 161 y 162 del RGAT. Se distingue de la impugnación del valor de referencia. En una explicación oral, recorra los dos límites por separado y cierre con la palabra “simultáneamente”: solo cuando se cumplen ambos prevalece la tasación del interesado sin tercero.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7154094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6 Van a comprovar el valor declarado(1).pdf.</a:t>
            </a:r>
          </a:p>
          <a:p>
            <a:r>
              <a:t>Apartado: 6.2.2 · Recurso y perito tercero.</a:t>
            </a:r>
          </a:p>
          <a:p>
            <a:endParaRPr/>
          </a:p>
          <a:p>
            <a:r>
              <a:t>Arts. 134.3 y 135 LGT. En el ejemplo, diferencia administrativa respecto del perito propio: 130.000 € y 56,52 %, por lo que interviene perito tercero. Su valoración se limita por valor declarado y comprobado inicialmente. Los honorarios del tercero son del obligado si la diferencia absoluta entre su tasación y el valor declarado supera el 20 % del declarado; en otro caso, de la Administración. No se limita a valores superiores. Ambos depósitos deben atenderse en el plazo legal de diez días; la falta de depósito tiene consecuencias específicas. Reserva: denunciar insuficiente expresión de datos y motivos, con habilitación del tributo; no cualquier escrito produce suspensión.</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Comprobación de valores: Gestión cuando se tramita como actuación autónoma de gestión; Inspección cuando se integra en el procedimiento inspector. La etiqueta no atribuye todas las valoraciones exclusivamente a un solo departamento (LGT arts. 117.1, 134–135 y 141.d; Orden PRE/3581/2007, arts. 4–5).</a:t>
            </a:r>
          </a:p>
          <a:p>
            <a:r>
              <a:t>Fuentes oficiales: https://www.boe.es/buscar/act.php?id=BOE-A-2003-23186 ; https://www.boe.es/buscar/act.php?id=BOE-A-2007-21228</a:t>
            </a:r>
          </a:p>
          <a:p>
            <a:endParaRPr/>
          </a:p>
          <a:p>
            <a:r>
              <a:t>COMENTARIO DEL PONENTE · duración orientativa: 3 minutos</a:t>
            </a:r>
          </a:p>
          <a:p>
            <a:endParaRPr/>
          </a:p>
          <a:p>
            <a:r>
              <a:t>La liquidación basada en una valoración puede recurrirse por los defectos jurídicos o técnicos de la comprobación: falta de motivación, método inadecuado, datos incorrectos o ausencia de valoración individualizada. El interesado debe plantear los argumentos dentro del recurso o reclamación correspondiente y vincularlos con pruebas. No basta con decir que el precio de mercado es menor.</a:t>
            </a:r>
          </a:p>
          <a:p>
            <a:endParaRPr/>
          </a:p>
          <a:p>
            <a:r>
              <a:t>La reserva de tasación pericial contradictoria es una opción condicionada. Solo opera si la norma del impuesto la contempla y si se cumplen sus requisitos. La reserva está conectada, entre otros supuestos, con denunciar la insuficiente expresión de datos y motivos de la valoración; no cualquier frase en el recurso suspende los efectos. Hay que examinar la regulación del tributo, la forma de formular la reserva y la fecha límite.</a:t>
            </a:r>
          </a:p>
          <a:p>
            <a:endParaRPr/>
          </a:p>
          <a:p>
            <a:r>
              <a:t>El recurso ordinario contra la liquidación no suspende por sí solo su ejecución. En cambio, la solicitud válida de TPC y la reserva que cumpla las condiciones pueden producir los efectos suspensivos específicos de la ley. Mantenga separados estos efectos y verifique qué se ha solicitado, qué se admitió y qué plazo queda en suspenso.</a:t>
            </a:r>
          </a:p>
          <a:p>
            <a:endParaRPr/>
          </a:p>
          <a:p>
            <a:r>
              <a:t>El ejemplo de las diapositivas siguientes ilustra cuándo puede intervenir el perito tercero: la diferencia entre el valor comprobado y la tasación propia es de 130.000 euros, equivalente al 56,52 por ciento de la tasación del interesado. Supera los límites para que la valoración del contribuyente se acepte directamente. El tercero no fija un valor sin límites: su dictamen queda acotado por el valor declarado y el comprobado inicialmente.</a:t>
            </a:r>
          </a:p>
          <a:p>
            <a:endParaRPr/>
          </a:p>
          <a:p>
            <a:r>
              <a:t>La valoración autónoma pertenece a Gestión y la integrada en inspección al órgano inspector. Las referencias centrales son los artículos 134.3 y 135 de la LGT. El ponente debe recordar que impugnar la liquidación, reservar la TPC y solicitar suspensión son actuaciones con requisitos distintos; debe verificarse cuál corresponde al impuesto y al documento recibido.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671302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6 Van a comprovar el valor declarado(1).pdf.</a:t>
            </a:r>
          </a:p>
          <a:p>
            <a:r>
              <a:t>Apartado: 6.2.2 · Recurso y perito tercero.</a:t>
            </a:r>
          </a:p>
          <a:p>
            <a:endParaRPr/>
          </a:p>
          <a:p>
            <a:r>
              <a:t>Arts. 134.3 y 135 LGT. En el ejemplo, diferencia administrativa respecto del perito propio: 130.000 € y 56,52 %, por lo que interviene perito tercero. Su valoración se limita por valor declarado y comprobado inicialmente. Los honorarios del tercero son del obligado si la diferencia absoluta entre su tasación y el valor declarado supera el 20 % del declarado; en otro caso, de la Administración. No se limita a valores superiores. Ambos depósitos deben atenderse en el plazo legal de diez días; la falta de depósito tiene consecuencias específicas. Reserva: denunciar insuficiente expresión de datos y motivos, con habilitación del tributo; no cualquier escrito produce suspensión.</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Comprobación de valores: Gestión cuando se tramita como actuación autónoma de gestión; Inspección cuando se integra en el procedimiento inspector. La etiqueta no atribuye todas las valoraciones exclusivamente a un solo departamento (LGT arts. 117.1, 134–135 y 141.d; Orden PRE/3581/2007, arts. 4–5).</a:t>
            </a:r>
          </a:p>
          <a:p>
            <a:r>
              <a:t>Fuentes oficiales: https://www.boe.es/buscar/act.php?id=BOE-A-2003-23186 ; https://www.boe.es/buscar/act.php?id=BOE-A-2007-21228</a:t>
            </a:r>
          </a:p>
          <a:p>
            <a:endParaRPr/>
          </a:p>
          <a:p>
            <a:r>
              <a:t>COMENTARIO DEL PONENTE · duración orientativa: 3 minutos</a:t>
            </a:r>
          </a:p>
          <a:p>
            <a:endParaRPr/>
          </a:p>
          <a:p>
            <a:r>
              <a:t>Este ejemplo muestra la intervención del perito tercero y los límites de su valoración. El valor declarado es 200.000 euros; la Administración comprueba 360.000; y el perito del interesado tasa el inmueble en 230.000. La diferencia entre la valoración administrativa y la del interesado es 130.000 euros, aproximadamente un 56,52 por ciento de los 230.000. Por eso no se cumplen los límites que permitirían tomar directamente la tasación del interesado y se requiere una tercera valoración.</a:t>
            </a:r>
          </a:p>
          <a:p>
            <a:endParaRPr/>
          </a:p>
          <a:p>
            <a:r>
              <a:t>El dictamen del tercero queda dentro de una horquilla limitada por el valor declarado y el comprobado inicialmente. Si el perito tercero propone 375.000 euros, el valor resultante no puede exceder los 360.000 administrativos. Si propone 190.000, no puede bajar de los 200.000 declarados. Si propone 300.000, ese importe está dentro de la horquilla y puede ser el valor resultante según la regla.</a:t>
            </a:r>
          </a:p>
          <a:p>
            <a:endParaRPr/>
          </a:p>
          <a:p>
            <a:r>
              <a:t>En cuanto a costes, cada parte paga a su propio perito. El coste del perito tercero se asigna conforme al artículo 135.3 de la LGT: se carga al obligado si la diferencia entre la tasación del tercero y el valor declarado supera el 20 por ciento del valor declarado; en otro caso, corresponde a la Administración. La comparación se hace en términos absolutos, no solo cuando el tercero fija una cantidad superior. La constitución de depósitos debe atenderse en el plazo legal y la falta de ingreso produce consecuencias reglamentarias.</a:t>
            </a:r>
          </a:p>
          <a:p>
            <a:endParaRPr/>
          </a:p>
          <a:p>
            <a:r>
              <a:t>La valoración no debe mezclarse con un cálculo automático de cuota. El impuesto aplicable determina cómo se incorpora el valor a la base. El ejemplo enseña los límites periciales y el reparto de gastos.</a:t>
            </a:r>
          </a:p>
          <a:p>
            <a:endParaRPr/>
          </a:p>
          <a:p>
            <a:r>
              <a:t>La TPC se regula en los artículos 134 y 135 de la LGT y 161 a 162 del RGAT. La oficina competente es Gestión o Inspección según el procedimiento. El ponente debe explicar la horquilla con tres cifras: valor declarado, valor administrativo y dictamen del tercero.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5767209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6 Van a comprovar el valor declarado(1).pdf.</a:t>
            </a:r>
          </a:p>
          <a:p>
            <a:r>
              <a:t>Apartado: 6.3.</a:t>
            </a:r>
          </a:p>
          <a:p>
            <a:endParaRPr/>
          </a:p>
          <a:p>
            <a:r>
              <a:t>Síntesis de los apartados 6.1 y 6.2. La cuantía discutida no basta por sí sola para elegir una estrategia: importan prueba, método, procedimiento y coste.</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RDL 1/1993, texto refundido del ITPAJD</a:t>
            </a:r>
          </a:p>
          <a:p>
            <a:r>
              <a:t>https://www.boe.es/buscar/act.php?id=BOE-A-1993-25359</a:t>
            </a:r>
          </a:p>
          <a:p>
            <a:endParaRPr/>
          </a:p>
          <a:p>
            <a:r>
              <a:t>Ley 29/1987, del Impuesto sobre Sucesiones y Donaciones</a:t>
            </a:r>
          </a:p>
          <a:p>
            <a:r>
              <a:t>https://www.boe.es/eli/es/l/1987/12/18/29/con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Comprobación de valores: Gestión cuando se tramita como actuación autónoma de gestión; Inspección cuando se integra en el procedimiento inspector. La etiqueta no atribuye todas las valoraciones exclusivamente a un solo departamento (LGT arts. 117.1, 134–135 y 141.d; Orden PRE/3581/2007, arts. 4–5).</a:t>
            </a:r>
          </a:p>
          <a:p>
            <a:r>
              <a:t>Fuentes oficiales: https://www.boe.es/buscar/act.php?id=BOE-A-2003-23186 ; https://www.boe.es/buscar/act.php?id=BOE-A-2007-21228</a:t>
            </a:r>
          </a:p>
          <a:p>
            <a:endParaRPr/>
          </a:p>
          <a:p>
            <a:r>
              <a:t>COMENTARIO DEL PONENTE · duración orientativa: 3 minutos</a:t>
            </a:r>
          </a:p>
          <a:p>
            <a:endParaRPr/>
          </a:p>
          <a:p>
            <a:r>
              <a:t>Esta lista permite preparar la defensa frente a una valoración. Primero, identifique el régimen: ¿se aplicó un valor de referencia o hubo una comprobación administrativa ordinaria? Esa decisión determina qué vía procede y si la tasación pericial contradictoria está disponible. Compruebe el certificado del Catastro y la norma específica del impuesto para la fecha del devengo.</a:t>
            </a:r>
          </a:p>
          <a:p>
            <a:endParaRPr/>
          </a:p>
          <a:p>
            <a:r>
              <a:t>Segundo, solicite y revise la información que sustenta la valoración: método, características del bien, comparables y coeficientes. Verifique que la superficie, ubicación, antigüedad, estado y cargas son correctos. Si el informe usa muestras, revise su fecha y semejanza. La Administración debe permitir entender cómo ha llegado al valor final.</a:t>
            </a:r>
          </a:p>
          <a:p>
            <a:endParaRPr/>
          </a:p>
          <a:p>
            <a:r>
              <a:t>Tercero, prepare la prueba del valor que se defiende. Puede aportar escritura, tasación independiente, fotografías, informe técnico, presupuesto de reparaciones, planos, documentación de ocupación o cargas y anuncios comparables con cautela. Explique qué acredita cada documento y por qué afecta al valor. Una cifra alternativa debe apoyarse en un método verificable.</a:t>
            </a:r>
          </a:p>
          <a:p>
            <a:endParaRPr/>
          </a:p>
          <a:p>
            <a:r>
              <a:t>Cuarto, controle tiempo. Anote el plazo de alegaciones, el plazo de recurso y la duración máxima del procedimiento. Si se plantea TPC, verifique su plazo, sus efectos suspensivos, el coste pericial y cualquier depósito. Si se solicita acceso al expediente, compruebe que la petición no deja vencer la fecha para actuar.</a:t>
            </a:r>
          </a:p>
          <a:p>
            <a:endParaRPr/>
          </a:p>
          <a:p>
            <a:r>
              <a:t>La actuación corresponde a Gestión cuando es autónoma e Inspección cuando se integra en inspección. Las referencias incluyen los artículos 57 y 134 a 135 de la LGT, el artículo 10 del ITPAJD y 160 a 162 del RGAT. La estrategia no se elige solo por la diferencia de valor: pesan la calidad de la prueba, el método, la vía y el coste esperado.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6732098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6 Van a comprovar el valor declarado(1).pdf.</a:t>
            </a:r>
          </a:p>
          <a:p>
            <a:r>
              <a:t>Apartado: 6.3.</a:t>
            </a:r>
          </a:p>
          <a:p>
            <a:endParaRPr/>
          </a:p>
          <a:p>
            <a:r>
              <a:t>Síntesis de los apartados 6.1 y 6.2. La cuantía discutida no basta por sí sola para elegir una estrategia: importan prueba, método, procedimiento y coste.</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RDL 1/1993, texto refundido del ITPAJD</a:t>
            </a:r>
          </a:p>
          <a:p>
            <a:r>
              <a:t>https://www.boe.es/buscar/act.php?id=BOE-A-1993-25359</a:t>
            </a:r>
          </a:p>
          <a:p>
            <a:endParaRPr/>
          </a:p>
          <a:p>
            <a:r>
              <a:t>Ley 29/1987, del Impuesto sobre Sucesiones y Donaciones</a:t>
            </a:r>
          </a:p>
          <a:p>
            <a:r>
              <a:t>https://www.boe.es/eli/es/l/1987/12/18/29/con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Comprobación de valores: Gestión cuando se tramita como actuación autónoma de gestión; Inspección cuando se integra en el procedimiento inspector. La etiqueta no atribuye todas las valoraciones exclusivamente a un solo departamento (LGT arts. 117.1, 134–135 y 141.d; Orden PRE/3581/2007, arts. 4–5).</a:t>
            </a:r>
          </a:p>
          <a:p>
            <a:r>
              <a:t>Fuentes oficiales: https://www.boe.es/buscar/act.php?id=BOE-A-2003-23186 ; https://www.boe.es/buscar/act.php?id=BOE-A-2007-21228</a:t>
            </a:r>
          </a:p>
          <a:p>
            <a:endParaRPr/>
          </a:p>
          <a:p>
            <a:r>
              <a:t>COMENTARIO DEL PONENTE · duración orientativa: 3 minutos</a:t>
            </a:r>
          </a:p>
          <a:p>
            <a:endParaRPr/>
          </a:p>
          <a:p>
            <a:r>
              <a:t>La última lista de comprobación del bloque se centra en ejecutar la defensa elegida. En “vía”, determine si corresponde formular alegaciones, recurrir la liquidación o promover TPC. Si existe valor de referencia, compruebe el procedimiento de rectificación o impugnación propio del impuesto; si hay una valoración administrativa ordinaria, valore el recurso y la tasación contradictoria conforme a la LGT.</a:t>
            </a:r>
          </a:p>
          <a:p>
            <a:endParaRPr/>
          </a:p>
          <a:p>
            <a:r>
              <a:t>En “suspensión”, anote qué efecto produce la vía seleccionada. Un recurso ordinario no suspende automáticamente el cobro. La solicitud válida de tasación pericial contradictoria puede suspender en los términos legales. Una reserva solo surte efecto cuando la norma del impuesto la permite y se formula correctamente. Conserve la constancia de la solicitud y la decisión que la admita.</a:t>
            </a:r>
          </a:p>
          <a:p>
            <a:endParaRPr/>
          </a:p>
          <a:p>
            <a:r>
              <a:t>En “costes”, presupueste el perito propio, los depósitos y el posible coste del tercero. Recuerde que cada parte paga su perito y que el reparto del tercero depende de la diferencia legal del 20 por ciento respecto del valor declarado. No confunda el depósito exigido durante la tramitación con el coste final asignado.</a:t>
            </a:r>
          </a:p>
          <a:p>
            <a:endParaRPr/>
          </a:p>
          <a:p>
            <a:r>
              <a:t>En “resultado”, revise los límites de la valoración final, la nueva liquidación y los plazos que se abren. Si el tercero emite su dictamen, compare el valor con la horquilla permitida. Compruebe el impacto en la base imponible según el impuesto y actualice el periodo de pago y recurso de la liquidación resultante.</a:t>
            </a:r>
          </a:p>
          <a:p>
            <a:endParaRPr/>
          </a:p>
          <a:p>
            <a:r>
              <a:t>Gestión tramita valoraciones autónomas; Inspección, las integradas en procedimiento inspector. Las referencias legales incluyen los artículos 57 y 134 a 135 de la LGT, el artículo 10 del ITPAJD y los artículos 160 a 162 del RGAT. La conclusión de este bloque es práctica: identificar el régimen, probar el valor, seleccionar la vía y controlar costes y suspensión.</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052313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2.1 · 2.1.1.</a:t>
            </a:r>
          </a:p>
          <a:p>
            <a:endParaRPr/>
          </a:p>
          <a:p>
            <a:r>
              <a:t>Arts. 136–137 LGT y 163 RGAT. No se limita necesariamente a una sola declaración o período: rige el alcance expresamente notificado. Se integra la introducción del apartado 2.1 en 2.1.1.</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Comenzamos el segundo bloque: la comprobación limitada, que también corresponde al Departamento de Gestión Tributaria. Frente a la verificación de datos, su objeto puede ser más amplio. La LGT permite comprobar hechos, actos, elementos, actividades y demás circunstancias determinantes de la obligación tributaria, pero siempre dentro del alcance comunicado y de las facultades legales del procedimiento.</a:t>
            </a:r>
          </a:p>
          <a:p>
            <a:endParaRPr/>
          </a:p>
          <a:p>
            <a:r>
              <a:t>La tarjeta sobre documentación refleja que Gestión puede examinar declaraciones, libros y registros en los términos previstos, solicitar facturas y justificantes, y utilizar información obtenida de terceros. Desde los cambios normativos recientes, la contabilidad mercantil puede examinarse con el alcance limitado que fija el artículo 136 de la LGT: se trata de constatar su coincidencia con la información que ya obra en poder de la Administración, no de efectuar por esta vía una auditoría contable ilimitada.</a:t>
            </a:r>
          </a:p>
          <a:p>
            <a:endParaRPr/>
          </a:p>
          <a:p>
            <a:r>
              <a:t>La diapositiva también aclara que pueden comprobarse actividades económicas dentro de los límites legales. Aquí es esencial distinguir el procedimiento de comprobación limitada de la verificación de datos, que tiene otra configuración. No debe repetirse la frase antigua de que en comprobación limitada nunca cabe examinar contabilidad o nunca se pueden pedir determinados documentos; hay que acudir a la redacción vigente de la ley y al artículo 164 del RGAT.</a:t>
            </a:r>
          </a:p>
          <a:p>
            <a:endParaRPr/>
          </a:p>
          <a:p>
            <a:r>
              <a:t>El primer documento que debe leerse con atención es la comunicación de inicio. Su alcance delimita qué impuesto, periodo, hechos y elementos se van a revisar. El contribuyente puede aportar documentos y formular alegaciones, pero también debe comprobar si lo que se le pide se mantiene dentro de ese perímetro.</a:t>
            </a:r>
          </a:p>
          <a:p>
            <a:endParaRPr/>
          </a:p>
          <a:p>
            <a:r>
              <a:t>Las referencias principales son los artículos 117.1 y 136 a 140 de la LGT y los artículos 163 a 165 del RGAT. Para introducir el bloque, podemos resumirlo así: Gestión cuenta con una caja de herramientas más amplia que en verificación, pero no ilimitada. La ley determina qué puede examinar, qué no puede requerir por esta vía y qué efecto tiene la resolución sobre una comprobación futura.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2.1 · 2.1.1.</a:t>
            </a:r>
          </a:p>
          <a:p>
            <a:endParaRPr/>
          </a:p>
          <a:p>
            <a:r>
              <a:t>Arts. 136–137 LGT y 163 RGAT. No se limita necesariamente a una sola declaración o período: rige el alcance expresamente notificado. Se integra la introducción del apartado 2.1 en 2.1.1.</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¿Qué puede originar una comprobación limitada de Gestión? La primera tarjeta muestra una autoliquidación en la que se contrastan ingresos, gastos, deducciones o cuotas. Por ejemplo, el órgano puede comparar importes declarados con facturas, libros, datos de terceros o documentación aportada. La comprobación se centra en los elementos incluidos en la comunicación, no en una revisión abstracta de toda la situación fiscal del contribuyente.</a:t>
            </a:r>
          </a:p>
          <a:p>
            <a:endParaRPr/>
          </a:p>
          <a:p>
            <a:r>
              <a:t>La segunda posibilidad es una omisión: la Administración aprecia indicios de que existía obligación de declarar o de incluir un elemento que no figura en la autoliquidación. En ese caso, habrá que identificar cuál es la obligación y qué hecho lleva al órgano a considerar que se incumplió. La respuesta puede referirse a la inexistencia de obligación, a la exención aplicable, al periodo o a la cuantía, siempre con soporte documental.</a:t>
            </a:r>
          </a:p>
          <a:p>
            <a:endParaRPr/>
          </a:p>
          <a:p>
            <a:r>
              <a:t>La tercera tarjeta destaca el objeto delimitado. El acuerdo de inicio debe comunicar la naturaleza y el alcance de las actuaciones. Puede referirse a uno o varios elementos, periodos o aspectos, de acuerdo con la norma. El alcance puede modificarse o ampliarse en los términos legales, con comunicación al obligado antes de la apertura del trámite de alegaciones. Por eso es útil leer no solo el título del escrito, sino también el párrafo que enumera los elementos que se comprobarán.</a:t>
            </a:r>
          </a:p>
          <a:p>
            <a:endParaRPr/>
          </a:p>
          <a:p>
            <a:r>
              <a:t>Una buena respuesta crea una correspondencia directa entre cada elemento comunicado y la prueba disponible. Si, por ejemplo, se revisa una deducción, aportar documentos de gastos no relacionados no mejora la contestación. Si se cuestiona un ingreso, hay que revisar su fecha, concepto y tratamiento en el impuesto.</a:t>
            </a:r>
          </a:p>
          <a:p>
            <a:endParaRPr/>
          </a:p>
          <a:p>
            <a:r>
              <a:t>La atribución funcional es concreta: comprobación limitada es procedimiento de Gestión Tributaria, conforme a los artículos 117.1 y 136 a 140 de la LGT. Para el ponente, conviene subrayar que su amplitud es mayor que la verificación de datos, pero el alcance sigue estando notificado. Esa es la primera defensa organizativa del contribuyente: saber qué está dentro y qué queda fuera del expediente.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REVISIÓN NORMATIVA: 3 de </a:t>
            </a:r>
            <a:r>
              <a:rPr dirty="0" err="1"/>
              <a:t>octubre</a:t>
            </a:r>
            <a:r>
              <a:rPr dirty="0"/>
              <a:t> de 2026.</a:t>
            </a:r>
          </a:p>
          <a:p>
            <a:endParaRPr dirty="0"/>
          </a:p>
          <a:p>
            <a:r>
              <a:rPr dirty="0" err="1"/>
              <a:t>Documento</a:t>
            </a:r>
            <a:r>
              <a:rPr dirty="0"/>
              <a:t> original: 2 </a:t>
            </a:r>
            <a:r>
              <a:rPr dirty="0" err="1"/>
              <a:t>Reaccion</a:t>
            </a:r>
            <a:r>
              <a:rPr dirty="0"/>
              <a:t> ante </a:t>
            </a:r>
            <a:r>
              <a:rPr dirty="0" err="1"/>
              <a:t>comprobación</a:t>
            </a:r>
            <a:r>
              <a:rPr dirty="0"/>
              <a:t> </a:t>
            </a:r>
            <a:r>
              <a:rPr dirty="0" err="1"/>
              <a:t>limitada</a:t>
            </a:r>
            <a:r>
              <a:rPr dirty="0"/>
              <a:t>(1).pdf.</a:t>
            </a:r>
          </a:p>
          <a:p>
            <a:r>
              <a:rPr dirty="0" err="1"/>
              <a:t>Apartado</a:t>
            </a:r>
            <a:r>
              <a:rPr dirty="0"/>
              <a:t>: 2.1.2.</a:t>
            </a:r>
          </a:p>
          <a:p>
            <a:endParaRPr dirty="0"/>
          </a:p>
          <a:p>
            <a:r>
              <a:rPr dirty="0"/>
              <a:t>Arts. 136.2.c), 136.3–4 y 138 LGT; art. 164 RGAT. Ley 13/2023 </a:t>
            </a:r>
            <a:r>
              <a:rPr dirty="0" err="1"/>
              <a:t>amplió</a:t>
            </a:r>
            <a:r>
              <a:rPr dirty="0"/>
              <a:t> las </a:t>
            </a:r>
            <a:r>
              <a:rPr dirty="0" err="1"/>
              <a:t>facultades</a:t>
            </a:r>
            <a:r>
              <a:rPr dirty="0"/>
              <a:t> </a:t>
            </a:r>
            <a:r>
              <a:rPr dirty="0" err="1"/>
              <a:t>contables</a:t>
            </a:r>
            <a:r>
              <a:rPr dirty="0"/>
              <a:t>. El RD 117/2024 </a:t>
            </a:r>
            <a:r>
              <a:rPr dirty="0" err="1"/>
              <a:t>adaptó</a:t>
            </a:r>
            <a:r>
              <a:rPr dirty="0"/>
              <a:t> el art. 164 RGAT. Se </a:t>
            </a:r>
            <a:r>
              <a:rPr dirty="0" err="1"/>
              <a:t>corrige</a:t>
            </a:r>
            <a:r>
              <a:rPr dirty="0"/>
              <a:t> la </a:t>
            </a:r>
            <a:r>
              <a:rPr dirty="0" err="1"/>
              <a:t>prohibición</a:t>
            </a:r>
            <a:r>
              <a:rPr dirty="0"/>
              <a:t> </a:t>
            </a:r>
            <a:r>
              <a:rPr dirty="0" err="1"/>
              <a:t>absoluta</a:t>
            </a:r>
            <a:r>
              <a:rPr dirty="0"/>
              <a:t> del original de </a:t>
            </a:r>
            <a:r>
              <a:rPr dirty="0" err="1"/>
              <a:t>examinar</a:t>
            </a:r>
            <a:r>
              <a:rPr dirty="0"/>
              <a:t> la </a:t>
            </a:r>
            <a:r>
              <a:rPr dirty="0" err="1"/>
              <a:t>contabilidad</a:t>
            </a:r>
            <a:r>
              <a:rPr dirty="0"/>
              <a:t> </a:t>
            </a:r>
            <a:r>
              <a:rPr dirty="0" err="1"/>
              <a:t>mercantil</a:t>
            </a:r>
            <a:r>
              <a:rPr dirty="0"/>
              <a:t> y de </a:t>
            </a:r>
            <a:r>
              <a:rPr dirty="0" err="1"/>
              <a:t>solicitar</a:t>
            </a:r>
            <a:r>
              <a:rPr dirty="0"/>
              <a:t> </a:t>
            </a:r>
            <a:r>
              <a:rPr dirty="0" err="1"/>
              <a:t>documentación</a:t>
            </a:r>
            <a:r>
              <a:rPr dirty="0"/>
              <a:t> </a:t>
            </a:r>
            <a:r>
              <a:rPr dirty="0" err="1"/>
              <a:t>bancaria</a:t>
            </a:r>
            <a:r>
              <a:rPr dirty="0"/>
              <a:t> al </a:t>
            </a:r>
            <a:r>
              <a:rPr dirty="0" err="1"/>
              <a:t>propio</a:t>
            </a:r>
            <a:r>
              <a:rPr dirty="0"/>
              <a:t> </a:t>
            </a:r>
            <a:r>
              <a:rPr dirty="0" err="1"/>
              <a:t>obligado</a:t>
            </a:r>
            <a:r>
              <a:rPr dirty="0"/>
              <a:t>.</a:t>
            </a:r>
          </a:p>
          <a:p>
            <a:endParaRPr dirty="0"/>
          </a:p>
          <a:p>
            <a:r>
              <a:rPr dirty="0"/>
              <a:t>FUENTES OFICIALES</a:t>
            </a:r>
          </a:p>
          <a:p>
            <a:r>
              <a:rPr dirty="0"/>
              <a:t>Ley 58/2003, General </a:t>
            </a:r>
            <a:r>
              <a:rPr dirty="0" err="1"/>
              <a:t>Tributaria</a:t>
            </a:r>
            <a:r>
              <a:rPr dirty="0"/>
              <a:t> (LGT)</a:t>
            </a:r>
          </a:p>
          <a:p>
            <a:r>
              <a:rPr dirty="0"/>
              <a:t>https://www.boe.es/buscar/act.php?id=BOE-A-2003-23186</a:t>
            </a:r>
          </a:p>
          <a:p>
            <a:endParaRPr dirty="0"/>
          </a:p>
          <a:p>
            <a:r>
              <a:rPr dirty="0"/>
              <a:t>RD 1065/2007, </a:t>
            </a:r>
            <a:r>
              <a:rPr dirty="0" err="1"/>
              <a:t>Reglamento</a:t>
            </a:r>
            <a:r>
              <a:rPr dirty="0"/>
              <a:t> de </a:t>
            </a:r>
            <a:r>
              <a:rPr dirty="0" err="1"/>
              <a:t>gestión</a:t>
            </a:r>
            <a:r>
              <a:rPr dirty="0"/>
              <a:t> e </a:t>
            </a:r>
            <a:r>
              <a:rPr dirty="0" err="1"/>
              <a:t>inspección</a:t>
            </a:r>
            <a:r>
              <a:rPr dirty="0"/>
              <a:t> (RGAT)</a:t>
            </a:r>
          </a:p>
          <a:p>
            <a:r>
              <a:rPr dirty="0"/>
              <a:t>https://www.boe.es/buscar/act.php?id=BOE-A-2007-15984</a:t>
            </a:r>
          </a:p>
          <a:p>
            <a:endParaRPr dirty="0"/>
          </a:p>
          <a:p>
            <a:r>
              <a:rPr dirty="0"/>
              <a:t>La </a:t>
            </a:r>
            <a:r>
              <a:rPr dirty="0" err="1"/>
              <a:t>diapositiva</a:t>
            </a:r>
            <a:r>
              <a:rPr dirty="0"/>
              <a:t> resume la </a:t>
            </a:r>
            <a:r>
              <a:rPr dirty="0" err="1"/>
              <a:t>regla</a:t>
            </a:r>
            <a:r>
              <a:rPr dirty="0"/>
              <a:t> </a:t>
            </a:r>
            <a:r>
              <a:rPr dirty="0" err="1"/>
              <a:t>vigente</a:t>
            </a:r>
            <a:r>
              <a:rPr dirty="0"/>
              <a:t>. Los </a:t>
            </a:r>
            <a:r>
              <a:rPr dirty="0" err="1"/>
              <a:t>ejemplos</a:t>
            </a:r>
            <a:r>
              <a:rPr dirty="0"/>
              <a:t> </a:t>
            </a:r>
            <a:r>
              <a:rPr dirty="0" err="1"/>
              <a:t>identificados</a:t>
            </a:r>
            <a:r>
              <a:rPr dirty="0"/>
              <a:t> </a:t>
            </a:r>
            <a:r>
              <a:rPr dirty="0" err="1"/>
              <a:t>como</a:t>
            </a:r>
            <a:r>
              <a:rPr dirty="0"/>
              <a:t> </a:t>
            </a:r>
            <a:r>
              <a:rPr dirty="0" err="1"/>
              <a:t>ilustrativos</a:t>
            </a:r>
            <a:r>
              <a:rPr dirty="0"/>
              <a:t> no </a:t>
            </a:r>
            <a:r>
              <a:rPr dirty="0" err="1"/>
              <a:t>representan</a:t>
            </a:r>
            <a:r>
              <a:rPr dirty="0"/>
              <a:t> </a:t>
            </a:r>
            <a:r>
              <a:rPr dirty="0" err="1"/>
              <a:t>datos</a:t>
            </a:r>
            <a:r>
              <a:rPr dirty="0"/>
              <a:t> reales del </a:t>
            </a:r>
            <a:r>
              <a:rPr dirty="0" err="1"/>
              <a:t>usuario</a:t>
            </a:r>
            <a:r>
              <a:rPr dirty="0"/>
              <a:t>. Las </a:t>
            </a:r>
            <a:r>
              <a:rPr dirty="0" err="1"/>
              <a:t>particularidades</a:t>
            </a:r>
            <a:r>
              <a:rPr dirty="0"/>
              <a:t> del </a:t>
            </a:r>
            <a:r>
              <a:rPr dirty="0" err="1"/>
              <a:t>tributo</a:t>
            </a:r>
            <a:r>
              <a:rPr dirty="0"/>
              <a:t>, </a:t>
            </a:r>
            <a:r>
              <a:rPr dirty="0" err="1"/>
              <a:t>territorio</a:t>
            </a:r>
            <a:r>
              <a:rPr dirty="0"/>
              <a:t> y </a:t>
            </a:r>
            <a:r>
              <a:rPr dirty="0" err="1"/>
              <a:t>expediente</a:t>
            </a:r>
            <a:r>
              <a:rPr dirty="0"/>
              <a:t> se </a:t>
            </a:r>
            <a:r>
              <a:rPr dirty="0" err="1"/>
              <a:t>valoran</a:t>
            </a:r>
            <a:r>
              <a:rPr dirty="0"/>
              <a:t> con el </a:t>
            </a:r>
            <a:r>
              <a:rPr dirty="0" err="1"/>
              <a:t>texto</a:t>
            </a:r>
            <a:r>
              <a:rPr dirty="0"/>
              <a:t> </a:t>
            </a:r>
            <a:r>
              <a:rPr dirty="0" err="1"/>
              <a:t>aplicable</a:t>
            </a:r>
            <a:r>
              <a:rPr dirty="0"/>
              <a:t> a </a:t>
            </a:r>
            <a:r>
              <a:rPr dirty="0" err="1"/>
              <a:t>su</a:t>
            </a:r>
            <a:r>
              <a:rPr dirty="0"/>
              <a:t> </a:t>
            </a:r>
            <a:r>
              <a:rPr dirty="0" err="1"/>
              <a:t>fecha</a:t>
            </a:r>
            <a:r>
              <a:rPr dirty="0"/>
              <a:t>.</a:t>
            </a:r>
          </a:p>
          <a:p>
            <a:endParaRPr dirty="0"/>
          </a:p>
          <a:p>
            <a:r>
              <a:rPr dirty="0"/>
              <a:t>ÁREA FUNCIONAL CORRESPONDIENTE</a:t>
            </a:r>
          </a:p>
          <a:p>
            <a:r>
              <a:rPr dirty="0" err="1"/>
              <a:t>Órgano</a:t>
            </a:r>
            <a:r>
              <a:rPr dirty="0"/>
              <a:t>: Departamento de </a:t>
            </a:r>
            <a:r>
              <a:rPr dirty="0" err="1"/>
              <a:t>Gestión</a:t>
            </a:r>
            <a:r>
              <a:rPr dirty="0"/>
              <a:t> </a:t>
            </a:r>
            <a:r>
              <a:rPr dirty="0" err="1"/>
              <a:t>Tributaria</a:t>
            </a:r>
            <a:r>
              <a:rPr dirty="0"/>
              <a:t>. La </a:t>
            </a:r>
            <a:r>
              <a:rPr dirty="0" err="1"/>
              <a:t>comprobación</a:t>
            </a:r>
            <a:r>
              <a:rPr dirty="0"/>
              <a:t> </a:t>
            </a:r>
            <a:r>
              <a:rPr dirty="0" err="1"/>
              <a:t>limitada</a:t>
            </a:r>
            <a:r>
              <a:rPr dirty="0"/>
              <a:t> </a:t>
            </a:r>
            <a:r>
              <a:rPr dirty="0" err="1"/>
              <a:t>figura</a:t>
            </a:r>
            <a:r>
              <a:rPr dirty="0"/>
              <a:t> entre las </a:t>
            </a:r>
            <a:r>
              <a:rPr dirty="0" err="1"/>
              <a:t>funciones</a:t>
            </a:r>
            <a:r>
              <a:rPr dirty="0"/>
              <a:t> de </a:t>
            </a:r>
            <a:r>
              <a:rPr dirty="0" err="1"/>
              <a:t>gestión</a:t>
            </a:r>
            <a:r>
              <a:rPr dirty="0"/>
              <a:t> (LGT arts. 117.1 y 136–140; Orden PRE/3581/2007, art. 4). La </a:t>
            </a:r>
            <a:r>
              <a:rPr dirty="0" err="1"/>
              <a:t>Inspección</a:t>
            </a:r>
            <a:r>
              <a:rPr dirty="0"/>
              <a:t> </a:t>
            </a:r>
            <a:r>
              <a:rPr dirty="0" err="1"/>
              <a:t>utiliza</a:t>
            </a:r>
            <a:r>
              <a:rPr dirty="0"/>
              <a:t> el </a:t>
            </a:r>
            <a:r>
              <a:rPr dirty="0" err="1"/>
              <a:t>procedimiento</a:t>
            </a:r>
            <a:r>
              <a:rPr dirty="0"/>
              <a:t> inspector </a:t>
            </a:r>
            <a:r>
              <a:rPr dirty="0" err="1"/>
              <a:t>cuando</a:t>
            </a:r>
            <a:r>
              <a:rPr dirty="0"/>
              <a:t> </a:t>
            </a:r>
            <a:r>
              <a:rPr dirty="0" err="1"/>
              <a:t>esa</a:t>
            </a:r>
            <a:r>
              <a:rPr dirty="0"/>
              <a:t> sea la </a:t>
            </a:r>
            <a:r>
              <a:rPr dirty="0" err="1"/>
              <a:t>actuación</a:t>
            </a:r>
            <a:r>
              <a:rPr dirty="0"/>
              <a:t> </a:t>
            </a:r>
            <a:r>
              <a:rPr dirty="0" err="1"/>
              <a:t>iniciada</a:t>
            </a:r>
            <a:r>
              <a:rPr dirty="0"/>
              <a:t>.</a:t>
            </a:r>
          </a:p>
          <a:p>
            <a:r>
              <a:rPr dirty="0"/>
              <a:t>Fuentes </a:t>
            </a:r>
            <a:r>
              <a:rPr dirty="0" err="1"/>
              <a:t>oficiales</a:t>
            </a:r>
            <a:r>
              <a:rPr dirty="0"/>
              <a:t>: https://www.boe.es/buscar/act.php?id=BOE-A-2003-23186 ; https://www.boe.es/buscar/act.php?id=BOE-A-2007-21228</a:t>
            </a:r>
          </a:p>
          <a:p>
            <a:endParaRPr dirty="0"/>
          </a:p>
          <a:p>
            <a:r>
              <a:rPr dirty="0"/>
              <a:t>COMENTARIO DEL PONENTE · </a:t>
            </a:r>
            <a:r>
              <a:rPr dirty="0" err="1"/>
              <a:t>duración</a:t>
            </a:r>
            <a:r>
              <a:rPr dirty="0"/>
              <a:t> </a:t>
            </a:r>
            <a:r>
              <a:rPr dirty="0" err="1"/>
              <a:t>orientativa</a:t>
            </a:r>
            <a:r>
              <a:rPr dirty="0"/>
              <a:t>: 3 </a:t>
            </a:r>
            <a:r>
              <a:rPr dirty="0" err="1"/>
              <a:t>minutos</a:t>
            </a:r>
            <a:endParaRPr dirty="0"/>
          </a:p>
          <a:p>
            <a:endParaRPr dirty="0"/>
          </a:p>
          <a:p>
            <a:r>
              <a:rPr dirty="0"/>
              <a:t>Esta </a:t>
            </a:r>
            <a:r>
              <a:rPr dirty="0" err="1"/>
              <a:t>diapositiva</a:t>
            </a:r>
            <a:r>
              <a:rPr dirty="0"/>
              <a:t> </a:t>
            </a:r>
            <a:r>
              <a:rPr dirty="0" err="1"/>
              <a:t>reúne</a:t>
            </a:r>
            <a:r>
              <a:rPr dirty="0"/>
              <a:t> cuatro </a:t>
            </a:r>
            <a:r>
              <a:rPr dirty="0" err="1"/>
              <a:t>límites</a:t>
            </a:r>
            <a:r>
              <a:rPr dirty="0"/>
              <a:t> </a:t>
            </a:r>
            <a:r>
              <a:rPr dirty="0" err="1"/>
              <a:t>que</a:t>
            </a:r>
            <a:r>
              <a:rPr dirty="0"/>
              <a:t> es </a:t>
            </a:r>
            <a:r>
              <a:rPr dirty="0" err="1"/>
              <a:t>importante</a:t>
            </a:r>
            <a:r>
              <a:rPr dirty="0"/>
              <a:t> </a:t>
            </a:r>
            <a:r>
              <a:rPr dirty="0" err="1"/>
              <a:t>explicar</a:t>
            </a:r>
            <a:r>
              <a:rPr dirty="0"/>
              <a:t> con </a:t>
            </a:r>
            <a:r>
              <a:rPr dirty="0" err="1"/>
              <a:t>precisión</a:t>
            </a:r>
            <a:r>
              <a:rPr dirty="0"/>
              <a:t>. El primero es el </a:t>
            </a:r>
            <a:r>
              <a:rPr dirty="0" err="1"/>
              <a:t>alcance</a:t>
            </a:r>
            <a:r>
              <a:rPr dirty="0"/>
              <a:t> </a:t>
            </a:r>
            <a:r>
              <a:rPr dirty="0" err="1"/>
              <a:t>notificado</a:t>
            </a:r>
            <a:r>
              <a:rPr dirty="0"/>
              <a:t>. </a:t>
            </a:r>
            <a:r>
              <a:rPr dirty="0" err="1"/>
              <a:t>Puede</a:t>
            </a:r>
            <a:r>
              <a:rPr dirty="0"/>
              <a:t> </a:t>
            </a:r>
            <a:r>
              <a:rPr dirty="0" err="1"/>
              <a:t>ampliarse</a:t>
            </a:r>
            <a:r>
              <a:rPr dirty="0"/>
              <a:t> o </a:t>
            </a:r>
            <a:r>
              <a:rPr dirty="0" err="1"/>
              <a:t>reducirse</a:t>
            </a:r>
            <a:r>
              <a:rPr dirty="0"/>
              <a:t> </a:t>
            </a:r>
            <a:r>
              <a:rPr dirty="0" err="1"/>
              <a:t>mediante</a:t>
            </a:r>
            <a:r>
              <a:rPr dirty="0"/>
              <a:t> </a:t>
            </a:r>
            <a:r>
              <a:rPr dirty="0" err="1"/>
              <a:t>comunicación</a:t>
            </a:r>
            <a:r>
              <a:rPr dirty="0"/>
              <a:t> </a:t>
            </a:r>
            <a:r>
              <a:rPr dirty="0" err="1"/>
              <a:t>motivada</a:t>
            </a:r>
            <a:r>
              <a:rPr dirty="0"/>
              <a:t> </a:t>
            </a:r>
            <a:r>
              <a:rPr dirty="0" err="1"/>
              <a:t>en</a:t>
            </a:r>
            <a:r>
              <a:rPr dirty="0"/>
              <a:t> </a:t>
            </a:r>
            <a:r>
              <a:rPr dirty="0" err="1"/>
              <a:t>los</a:t>
            </a:r>
            <a:r>
              <a:rPr dirty="0"/>
              <a:t> </a:t>
            </a:r>
            <a:r>
              <a:rPr dirty="0" err="1"/>
              <a:t>términos</a:t>
            </a:r>
            <a:r>
              <a:rPr dirty="0"/>
              <a:t> de la ley y antes de </a:t>
            </a:r>
            <a:r>
              <a:rPr dirty="0" err="1"/>
              <a:t>abrir</a:t>
            </a:r>
            <a:r>
              <a:rPr dirty="0"/>
              <a:t> el </a:t>
            </a:r>
            <a:r>
              <a:rPr dirty="0" err="1"/>
              <a:t>trámite</a:t>
            </a:r>
            <a:r>
              <a:rPr dirty="0"/>
              <a:t> de </a:t>
            </a:r>
            <a:r>
              <a:rPr dirty="0" err="1"/>
              <a:t>alegaciones</a:t>
            </a:r>
            <a:r>
              <a:rPr dirty="0"/>
              <a:t>. El </a:t>
            </a:r>
            <a:r>
              <a:rPr dirty="0" err="1"/>
              <a:t>destinatario</a:t>
            </a:r>
            <a:r>
              <a:rPr dirty="0"/>
              <a:t> </a:t>
            </a:r>
            <a:r>
              <a:rPr dirty="0" err="1"/>
              <a:t>debe</a:t>
            </a:r>
            <a:r>
              <a:rPr dirty="0"/>
              <a:t> </a:t>
            </a:r>
            <a:r>
              <a:rPr dirty="0" err="1"/>
              <a:t>conservar</a:t>
            </a:r>
            <a:r>
              <a:rPr dirty="0"/>
              <a:t> tanto la </a:t>
            </a:r>
            <a:r>
              <a:rPr dirty="0" err="1"/>
              <a:t>comunicación</a:t>
            </a:r>
            <a:r>
              <a:rPr dirty="0"/>
              <a:t> </a:t>
            </a:r>
            <a:r>
              <a:rPr dirty="0" err="1"/>
              <a:t>inicial</a:t>
            </a:r>
            <a:r>
              <a:rPr dirty="0"/>
              <a:t> </a:t>
            </a:r>
            <a:r>
              <a:rPr dirty="0" err="1"/>
              <a:t>como</a:t>
            </a:r>
            <a:r>
              <a:rPr dirty="0"/>
              <a:t> </a:t>
            </a:r>
            <a:r>
              <a:rPr dirty="0" err="1"/>
              <a:t>cualquier</a:t>
            </a:r>
            <a:r>
              <a:rPr dirty="0"/>
              <a:t> </a:t>
            </a:r>
            <a:r>
              <a:rPr dirty="0" err="1"/>
              <a:t>cambio</a:t>
            </a:r>
            <a:r>
              <a:rPr dirty="0"/>
              <a:t> de </a:t>
            </a:r>
            <a:r>
              <a:rPr dirty="0" err="1"/>
              <a:t>alcance</a:t>
            </a:r>
            <a:r>
              <a:rPr dirty="0"/>
              <a:t>, </a:t>
            </a:r>
            <a:r>
              <a:rPr dirty="0" err="1"/>
              <a:t>porque</a:t>
            </a:r>
            <a:r>
              <a:rPr dirty="0"/>
              <a:t> la </a:t>
            </a:r>
            <a:r>
              <a:rPr dirty="0" err="1"/>
              <a:t>decisión</a:t>
            </a:r>
            <a:r>
              <a:rPr dirty="0"/>
              <a:t> final se </a:t>
            </a:r>
            <a:r>
              <a:rPr dirty="0" err="1"/>
              <a:t>contrasta</a:t>
            </a:r>
            <a:r>
              <a:rPr dirty="0"/>
              <a:t> con ese </a:t>
            </a:r>
            <a:r>
              <a:rPr dirty="0" err="1"/>
              <a:t>perímetro</a:t>
            </a:r>
            <a:r>
              <a:rPr dirty="0"/>
              <a:t>.</a:t>
            </a:r>
          </a:p>
          <a:p>
            <a:endParaRPr dirty="0"/>
          </a:p>
          <a:p>
            <a:r>
              <a:rPr dirty="0"/>
              <a:t>El </a:t>
            </a:r>
            <a:r>
              <a:rPr dirty="0" err="1"/>
              <a:t>segundo</a:t>
            </a:r>
            <a:r>
              <a:rPr dirty="0"/>
              <a:t> </a:t>
            </a:r>
            <a:r>
              <a:rPr dirty="0" err="1"/>
              <a:t>límite</a:t>
            </a:r>
            <a:r>
              <a:rPr dirty="0"/>
              <a:t> se </a:t>
            </a:r>
            <a:r>
              <a:rPr dirty="0" err="1"/>
              <a:t>refiere</a:t>
            </a:r>
            <a:r>
              <a:rPr dirty="0"/>
              <a:t> a </a:t>
            </a:r>
            <a:r>
              <a:rPr dirty="0" err="1"/>
              <a:t>información</a:t>
            </a:r>
            <a:r>
              <a:rPr dirty="0"/>
              <a:t> </a:t>
            </a:r>
            <a:r>
              <a:rPr dirty="0" err="1"/>
              <a:t>financiera</a:t>
            </a:r>
            <a:r>
              <a:rPr dirty="0"/>
              <a:t>. Por </a:t>
            </a:r>
            <a:r>
              <a:rPr dirty="0" err="1"/>
              <a:t>comprobación</a:t>
            </a:r>
            <a:r>
              <a:rPr dirty="0"/>
              <a:t> </a:t>
            </a:r>
            <a:r>
              <a:rPr dirty="0" err="1"/>
              <a:t>limitada</a:t>
            </a:r>
            <a:r>
              <a:rPr dirty="0"/>
              <a:t>, la Administración no </a:t>
            </a:r>
            <a:r>
              <a:rPr dirty="0" err="1"/>
              <a:t>puede</a:t>
            </a:r>
            <a:r>
              <a:rPr dirty="0"/>
              <a:t> </a:t>
            </a:r>
            <a:r>
              <a:rPr dirty="0" err="1"/>
              <a:t>requerir</a:t>
            </a:r>
            <a:r>
              <a:rPr dirty="0"/>
              <a:t> a </a:t>
            </a:r>
            <a:r>
              <a:rPr dirty="0" err="1"/>
              <a:t>terceros</a:t>
            </a:r>
            <a:r>
              <a:rPr dirty="0"/>
              <a:t> </a:t>
            </a:r>
            <a:r>
              <a:rPr dirty="0" err="1"/>
              <a:t>información</a:t>
            </a:r>
            <a:r>
              <a:rPr dirty="0"/>
              <a:t> </a:t>
            </a:r>
            <a:r>
              <a:rPr dirty="0" err="1"/>
              <a:t>sobre</a:t>
            </a:r>
            <a:r>
              <a:rPr dirty="0"/>
              <a:t> </a:t>
            </a:r>
            <a:r>
              <a:rPr dirty="0" err="1"/>
              <a:t>movimientos</a:t>
            </a:r>
            <a:r>
              <a:rPr dirty="0"/>
              <a:t> </a:t>
            </a:r>
            <a:r>
              <a:rPr dirty="0" err="1"/>
              <a:t>financieros</a:t>
            </a:r>
            <a:r>
              <a:rPr dirty="0"/>
              <a:t> </a:t>
            </a:r>
            <a:r>
              <a:rPr dirty="0" err="1"/>
              <a:t>en</a:t>
            </a:r>
            <a:r>
              <a:rPr dirty="0"/>
              <a:t> </a:t>
            </a:r>
            <a:r>
              <a:rPr dirty="0" err="1"/>
              <a:t>los</a:t>
            </a:r>
            <a:r>
              <a:rPr dirty="0"/>
              <a:t> </a:t>
            </a:r>
            <a:r>
              <a:rPr dirty="0" err="1"/>
              <a:t>términos</a:t>
            </a:r>
            <a:r>
              <a:rPr dirty="0"/>
              <a:t> </a:t>
            </a:r>
            <a:r>
              <a:rPr dirty="0" err="1"/>
              <a:t>prohibidos</a:t>
            </a:r>
            <a:r>
              <a:rPr dirty="0"/>
              <a:t> </a:t>
            </a:r>
            <a:r>
              <a:rPr dirty="0" err="1"/>
              <a:t>por</a:t>
            </a:r>
            <a:r>
              <a:rPr dirty="0"/>
              <a:t> el </a:t>
            </a:r>
            <a:r>
              <a:rPr dirty="0" err="1"/>
              <a:t>artículo</a:t>
            </a:r>
            <a:r>
              <a:rPr dirty="0"/>
              <a:t> 136.2 de la LGT. El </a:t>
            </a:r>
            <a:r>
              <a:rPr dirty="0" err="1"/>
              <a:t>tercer</a:t>
            </a:r>
            <a:r>
              <a:rPr dirty="0"/>
              <a:t> </a:t>
            </a:r>
            <a:r>
              <a:rPr dirty="0" err="1"/>
              <a:t>recuadro</a:t>
            </a:r>
            <a:r>
              <a:rPr dirty="0"/>
              <a:t> completa la idea: </a:t>
            </a:r>
            <a:r>
              <a:rPr dirty="0" err="1"/>
              <a:t>sí</a:t>
            </a:r>
            <a:r>
              <a:rPr dirty="0"/>
              <a:t> </a:t>
            </a:r>
            <a:r>
              <a:rPr dirty="0" err="1"/>
              <a:t>puede</a:t>
            </a:r>
            <a:r>
              <a:rPr dirty="0"/>
              <a:t> </a:t>
            </a:r>
            <a:r>
              <a:rPr dirty="0" err="1"/>
              <a:t>pedir</a:t>
            </a:r>
            <a:r>
              <a:rPr dirty="0"/>
              <a:t> al </a:t>
            </a:r>
            <a:r>
              <a:rPr dirty="0" err="1"/>
              <a:t>propio</a:t>
            </a:r>
            <a:r>
              <a:rPr dirty="0"/>
              <a:t> </a:t>
            </a:r>
            <a:r>
              <a:rPr dirty="0" err="1"/>
              <a:t>obligado</a:t>
            </a:r>
            <a:r>
              <a:rPr dirty="0"/>
              <a:t> </a:t>
            </a:r>
            <a:r>
              <a:rPr dirty="0" err="1"/>
              <a:t>tributario</a:t>
            </a:r>
            <a:r>
              <a:rPr dirty="0"/>
              <a:t> </a:t>
            </a:r>
            <a:r>
              <a:rPr dirty="0" err="1"/>
              <a:t>que</a:t>
            </a:r>
            <a:r>
              <a:rPr dirty="0"/>
              <a:t> </a:t>
            </a:r>
            <a:r>
              <a:rPr dirty="0" err="1"/>
              <a:t>justifique</a:t>
            </a:r>
            <a:r>
              <a:rPr dirty="0"/>
              <a:t> </a:t>
            </a:r>
            <a:r>
              <a:rPr dirty="0" err="1"/>
              <a:t>operaciones</a:t>
            </a:r>
            <a:r>
              <a:rPr dirty="0"/>
              <a:t> </a:t>
            </a:r>
            <a:r>
              <a:rPr dirty="0" err="1"/>
              <a:t>financieras</a:t>
            </a:r>
            <a:r>
              <a:rPr dirty="0"/>
              <a:t> </a:t>
            </a:r>
            <a:r>
              <a:rPr dirty="0" err="1"/>
              <a:t>que</a:t>
            </a:r>
            <a:r>
              <a:rPr dirty="0"/>
              <a:t> </a:t>
            </a:r>
            <a:r>
              <a:rPr dirty="0" err="1"/>
              <a:t>tengan</a:t>
            </a:r>
            <a:r>
              <a:rPr dirty="0"/>
              <a:t> </a:t>
            </a:r>
            <a:r>
              <a:rPr dirty="0" err="1"/>
              <a:t>incidencia</a:t>
            </a:r>
            <a:r>
              <a:rPr dirty="0"/>
              <a:t> </a:t>
            </a:r>
            <a:r>
              <a:rPr dirty="0" err="1"/>
              <a:t>en</a:t>
            </a:r>
            <a:r>
              <a:rPr dirty="0"/>
              <a:t> la </a:t>
            </a:r>
            <a:r>
              <a:rPr dirty="0" err="1"/>
              <a:t>obligación</a:t>
            </a:r>
            <a:r>
              <a:rPr dirty="0"/>
              <a:t> </a:t>
            </a:r>
            <a:r>
              <a:rPr dirty="0" err="1"/>
              <a:t>comprobada</a:t>
            </a:r>
            <a:r>
              <a:rPr dirty="0"/>
              <a:t>. Es </a:t>
            </a:r>
            <a:r>
              <a:rPr dirty="0" err="1"/>
              <a:t>distinto</a:t>
            </a:r>
            <a:r>
              <a:rPr dirty="0"/>
              <a:t> </a:t>
            </a:r>
            <a:r>
              <a:rPr dirty="0" err="1"/>
              <a:t>pedir</a:t>
            </a:r>
            <a:r>
              <a:rPr dirty="0"/>
              <a:t> a un banco </a:t>
            </a:r>
            <a:r>
              <a:rPr dirty="0" err="1"/>
              <a:t>datos</a:t>
            </a:r>
            <a:r>
              <a:rPr dirty="0"/>
              <a:t> de </a:t>
            </a:r>
            <a:r>
              <a:rPr dirty="0" err="1"/>
              <a:t>movimientos</a:t>
            </a:r>
            <a:r>
              <a:rPr dirty="0"/>
              <a:t> </a:t>
            </a:r>
            <a:r>
              <a:rPr dirty="0" err="1"/>
              <a:t>que</a:t>
            </a:r>
            <a:r>
              <a:rPr dirty="0"/>
              <a:t> </a:t>
            </a:r>
            <a:r>
              <a:rPr dirty="0" err="1"/>
              <a:t>solicitar</a:t>
            </a:r>
            <a:r>
              <a:rPr dirty="0"/>
              <a:t> al </a:t>
            </a:r>
            <a:r>
              <a:rPr dirty="0" err="1"/>
              <a:t>contribuyente</a:t>
            </a:r>
            <a:r>
              <a:rPr dirty="0"/>
              <a:t> </a:t>
            </a:r>
            <a:r>
              <a:rPr dirty="0" err="1"/>
              <a:t>que</a:t>
            </a:r>
            <a:r>
              <a:rPr dirty="0"/>
              <a:t> </a:t>
            </a:r>
            <a:r>
              <a:rPr dirty="0" err="1"/>
              <a:t>explique</a:t>
            </a:r>
            <a:r>
              <a:rPr dirty="0"/>
              <a:t> y </a:t>
            </a:r>
            <a:r>
              <a:rPr dirty="0" err="1"/>
              <a:t>documente</a:t>
            </a:r>
            <a:r>
              <a:rPr dirty="0"/>
              <a:t> </a:t>
            </a:r>
            <a:r>
              <a:rPr dirty="0" err="1"/>
              <a:t>una</a:t>
            </a:r>
            <a:r>
              <a:rPr dirty="0"/>
              <a:t> </a:t>
            </a:r>
            <a:r>
              <a:rPr dirty="0" err="1"/>
              <a:t>operación</a:t>
            </a:r>
            <a:r>
              <a:rPr dirty="0"/>
              <a:t> </a:t>
            </a:r>
            <a:r>
              <a:rPr dirty="0" err="1"/>
              <a:t>reflejada</a:t>
            </a:r>
            <a:r>
              <a:rPr dirty="0"/>
              <a:t> </a:t>
            </a:r>
            <a:r>
              <a:rPr dirty="0" err="1"/>
              <a:t>en</a:t>
            </a:r>
            <a:r>
              <a:rPr dirty="0"/>
              <a:t> </a:t>
            </a:r>
            <a:r>
              <a:rPr dirty="0" err="1"/>
              <a:t>su</a:t>
            </a:r>
            <a:r>
              <a:rPr dirty="0"/>
              <a:t> </a:t>
            </a:r>
            <a:r>
              <a:rPr dirty="0" err="1"/>
              <a:t>autoliquidación</a:t>
            </a:r>
            <a:r>
              <a:rPr dirty="0"/>
              <a:t>.</a:t>
            </a:r>
          </a:p>
          <a:p>
            <a:endParaRPr dirty="0"/>
          </a:p>
          <a:p>
            <a:r>
              <a:rPr dirty="0"/>
              <a:t>El </a:t>
            </a:r>
            <a:r>
              <a:rPr dirty="0" err="1"/>
              <a:t>cuarto</a:t>
            </a:r>
            <a:r>
              <a:rPr dirty="0"/>
              <a:t> </a:t>
            </a:r>
            <a:r>
              <a:rPr dirty="0" err="1"/>
              <a:t>recuadro</a:t>
            </a:r>
            <a:r>
              <a:rPr dirty="0"/>
              <a:t> </a:t>
            </a:r>
            <a:r>
              <a:rPr dirty="0" err="1"/>
              <a:t>recuerda</a:t>
            </a:r>
            <a:r>
              <a:rPr dirty="0"/>
              <a:t> </a:t>
            </a:r>
            <a:r>
              <a:rPr dirty="0" err="1"/>
              <a:t>que</a:t>
            </a:r>
            <a:r>
              <a:rPr dirty="0"/>
              <a:t> </a:t>
            </a:r>
            <a:r>
              <a:rPr dirty="0" err="1"/>
              <a:t>existen</a:t>
            </a:r>
            <a:r>
              <a:rPr dirty="0"/>
              <a:t> </a:t>
            </a:r>
            <a:r>
              <a:rPr dirty="0" err="1"/>
              <a:t>actuaciones</a:t>
            </a:r>
            <a:r>
              <a:rPr dirty="0"/>
              <a:t> fuera de las </a:t>
            </a:r>
            <a:r>
              <a:rPr dirty="0" err="1"/>
              <a:t>oficinas</a:t>
            </a:r>
            <a:r>
              <a:rPr dirty="0"/>
              <a:t> </a:t>
            </a:r>
            <a:r>
              <a:rPr dirty="0" err="1"/>
              <a:t>administrativas</a:t>
            </a:r>
            <a:r>
              <a:rPr dirty="0"/>
              <a:t> </a:t>
            </a:r>
            <a:r>
              <a:rPr dirty="0" err="1"/>
              <a:t>en</a:t>
            </a:r>
            <a:r>
              <a:rPr dirty="0"/>
              <a:t> </a:t>
            </a:r>
            <a:r>
              <a:rPr dirty="0" err="1"/>
              <a:t>los</a:t>
            </a:r>
            <a:r>
              <a:rPr dirty="0"/>
              <a:t> </a:t>
            </a:r>
            <a:r>
              <a:rPr dirty="0" err="1"/>
              <a:t>supuestos</a:t>
            </a:r>
            <a:r>
              <a:rPr dirty="0"/>
              <a:t> </a:t>
            </a:r>
            <a:r>
              <a:rPr dirty="0" err="1"/>
              <a:t>legales</a:t>
            </a:r>
            <a:r>
              <a:rPr dirty="0"/>
              <a:t>. Por </a:t>
            </a:r>
            <a:r>
              <a:rPr dirty="0" err="1"/>
              <a:t>ejemplo</a:t>
            </a:r>
            <a:r>
              <a:rPr dirty="0"/>
              <a:t>, la </a:t>
            </a:r>
            <a:r>
              <a:rPr dirty="0" err="1"/>
              <a:t>normativa</a:t>
            </a:r>
            <a:r>
              <a:rPr dirty="0"/>
              <a:t> </a:t>
            </a:r>
            <a:r>
              <a:rPr dirty="0" err="1"/>
              <a:t>contempla</a:t>
            </a:r>
            <a:r>
              <a:rPr dirty="0"/>
              <a:t> </a:t>
            </a:r>
            <a:r>
              <a:rPr dirty="0" err="1"/>
              <a:t>determinadas</a:t>
            </a:r>
            <a:r>
              <a:rPr dirty="0"/>
              <a:t> </a:t>
            </a:r>
            <a:r>
              <a:rPr dirty="0" err="1"/>
              <a:t>actuaciones</a:t>
            </a:r>
            <a:r>
              <a:rPr dirty="0"/>
              <a:t> </a:t>
            </a:r>
            <a:r>
              <a:rPr dirty="0" err="1"/>
              <a:t>en</a:t>
            </a:r>
            <a:r>
              <a:rPr dirty="0"/>
              <a:t> locales o </a:t>
            </a:r>
            <a:r>
              <a:rPr dirty="0" err="1"/>
              <a:t>lugares</a:t>
            </a:r>
            <a:r>
              <a:rPr dirty="0"/>
              <a:t> </a:t>
            </a:r>
            <a:r>
              <a:rPr dirty="0" err="1"/>
              <a:t>donde</a:t>
            </a:r>
            <a:r>
              <a:rPr dirty="0"/>
              <a:t> se </a:t>
            </a:r>
            <a:r>
              <a:rPr dirty="0" err="1"/>
              <a:t>desarrollan</a:t>
            </a:r>
            <a:r>
              <a:rPr dirty="0"/>
              <a:t> </a:t>
            </a:r>
            <a:r>
              <a:rPr dirty="0" err="1"/>
              <a:t>actividades</a:t>
            </a:r>
            <a:r>
              <a:rPr dirty="0"/>
              <a:t>, con </a:t>
            </a:r>
            <a:r>
              <a:rPr dirty="0" err="1"/>
              <a:t>límites</a:t>
            </a:r>
            <a:r>
              <a:rPr dirty="0"/>
              <a:t> y </a:t>
            </a:r>
            <a:r>
              <a:rPr dirty="0" err="1"/>
              <a:t>requisitos</a:t>
            </a:r>
            <a:r>
              <a:rPr dirty="0"/>
              <a:t> </a:t>
            </a:r>
            <a:r>
              <a:rPr dirty="0" err="1"/>
              <a:t>propios</a:t>
            </a:r>
            <a:r>
              <a:rPr dirty="0"/>
              <a:t>. No se </a:t>
            </a:r>
            <a:r>
              <a:rPr dirty="0" err="1"/>
              <a:t>debe</a:t>
            </a:r>
            <a:r>
              <a:rPr dirty="0"/>
              <a:t> </a:t>
            </a:r>
            <a:r>
              <a:rPr dirty="0" err="1"/>
              <a:t>concluir</a:t>
            </a:r>
            <a:r>
              <a:rPr dirty="0"/>
              <a:t> </a:t>
            </a:r>
            <a:r>
              <a:rPr dirty="0" err="1"/>
              <a:t>que</a:t>
            </a:r>
            <a:r>
              <a:rPr dirty="0"/>
              <a:t> la </a:t>
            </a:r>
            <a:r>
              <a:rPr dirty="0" err="1"/>
              <a:t>comprobación</a:t>
            </a:r>
            <a:r>
              <a:rPr dirty="0"/>
              <a:t> </a:t>
            </a:r>
            <a:r>
              <a:rPr dirty="0" err="1"/>
              <a:t>limitada</a:t>
            </a:r>
            <a:r>
              <a:rPr dirty="0"/>
              <a:t> solo </a:t>
            </a:r>
            <a:r>
              <a:rPr dirty="0" err="1"/>
              <a:t>puede</a:t>
            </a:r>
            <a:r>
              <a:rPr dirty="0"/>
              <a:t> </a:t>
            </a:r>
            <a:r>
              <a:rPr dirty="0" err="1"/>
              <a:t>hacerse</a:t>
            </a:r>
            <a:r>
              <a:rPr dirty="0"/>
              <a:t> </a:t>
            </a:r>
            <a:r>
              <a:rPr dirty="0" err="1"/>
              <a:t>desde</a:t>
            </a:r>
            <a:r>
              <a:rPr dirty="0"/>
              <a:t> la </a:t>
            </a:r>
            <a:r>
              <a:rPr dirty="0" err="1"/>
              <a:t>oficina</a:t>
            </a:r>
            <a:r>
              <a:rPr dirty="0"/>
              <a:t> </a:t>
            </a:r>
            <a:r>
              <a:rPr dirty="0" err="1"/>
              <a:t>ni</a:t>
            </a:r>
            <a:r>
              <a:rPr dirty="0"/>
              <a:t> </a:t>
            </a:r>
            <a:r>
              <a:rPr dirty="0" err="1"/>
              <a:t>que</a:t>
            </a:r>
            <a:r>
              <a:rPr dirty="0"/>
              <a:t> las </a:t>
            </a:r>
            <a:r>
              <a:rPr dirty="0" err="1"/>
              <a:t>facultades</a:t>
            </a:r>
            <a:r>
              <a:rPr dirty="0"/>
              <a:t> </a:t>
            </a:r>
            <a:r>
              <a:rPr dirty="0" err="1"/>
              <a:t>sean</a:t>
            </a:r>
            <a:r>
              <a:rPr dirty="0"/>
              <a:t> </a:t>
            </a:r>
            <a:r>
              <a:rPr dirty="0" err="1"/>
              <a:t>iguales</a:t>
            </a:r>
            <a:r>
              <a:rPr dirty="0"/>
              <a:t> a las de </a:t>
            </a:r>
            <a:r>
              <a:rPr dirty="0" err="1"/>
              <a:t>Inspección</a:t>
            </a:r>
            <a:r>
              <a:rPr dirty="0"/>
              <a:t>.</a:t>
            </a:r>
          </a:p>
          <a:p>
            <a:endParaRPr dirty="0"/>
          </a:p>
          <a:p>
            <a:r>
              <a:rPr dirty="0"/>
              <a:t>También hay </a:t>
            </a:r>
            <a:r>
              <a:rPr dirty="0" err="1"/>
              <a:t>una</a:t>
            </a:r>
            <a:r>
              <a:rPr dirty="0"/>
              <a:t> </a:t>
            </a:r>
            <a:r>
              <a:rPr dirty="0" err="1"/>
              <a:t>precisión</a:t>
            </a:r>
            <a:r>
              <a:rPr dirty="0"/>
              <a:t> </a:t>
            </a:r>
            <a:r>
              <a:rPr dirty="0" err="1"/>
              <a:t>relevante</a:t>
            </a:r>
            <a:r>
              <a:rPr dirty="0"/>
              <a:t> </a:t>
            </a:r>
            <a:r>
              <a:rPr dirty="0" err="1"/>
              <a:t>sobre</a:t>
            </a:r>
            <a:r>
              <a:rPr dirty="0"/>
              <a:t> </a:t>
            </a:r>
            <a:r>
              <a:rPr dirty="0" err="1"/>
              <a:t>contabilidad</a:t>
            </a:r>
            <a:r>
              <a:rPr dirty="0"/>
              <a:t>: la ley </a:t>
            </a:r>
            <a:r>
              <a:rPr dirty="0" err="1"/>
              <a:t>vigente</a:t>
            </a:r>
            <a:r>
              <a:rPr dirty="0"/>
              <a:t> </a:t>
            </a:r>
            <a:r>
              <a:rPr dirty="0" err="1"/>
              <a:t>permite</a:t>
            </a:r>
            <a:r>
              <a:rPr dirty="0"/>
              <a:t> un examen </a:t>
            </a:r>
            <a:r>
              <a:rPr dirty="0" err="1"/>
              <a:t>limitado</a:t>
            </a:r>
            <a:r>
              <a:rPr dirty="0"/>
              <a:t> para </a:t>
            </a:r>
            <a:r>
              <a:rPr dirty="0" err="1"/>
              <a:t>constatar</a:t>
            </a:r>
            <a:r>
              <a:rPr dirty="0"/>
              <a:t> </a:t>
            </a:r>
            <a:r>
              <a:rPr dirty="0" err="1"/>
              <a:t>coincidencia</a:t>
            </a:r>
            <a:r>
              <a:rPr dirty="0"/>
              <a:t> con </a:t>
            </a:r>
            <a:r>
              <a:rPr dirty="0" err="1"/>
              <a:t>información</a:t>
            </a:r>
            <a:r>
              <a:rPr dirty="0"/>
              <a:t> disponible para la Administración, y regula </a:t>
            </a:r>
            <a:r>
              <a:rPr dirty="0" err="1"/>
              <a:t>dónde</a:t>
            </a:r>
            <a:r>
              <a:rPr dirty="0"/>
              <a:t> se </a:t>
            </a:r>
            <a:r>
              <a:rPr dirty="0" err="1"/>
              <a:t>realiza</a:t>
            </a:r>
            <a:r>
              <a:rPr dirty="0"/>
              <a:t> y </a:t>
            </a:r>
            <a:r>
              <a:rPr dirty="0" err="1"/>
              <a:t>cómo</a:t>
            </a:r>
            <a:r>
              <a:rPr dirty="0"/>
              <a:t> </a:t>
            </a:r>
            <a:r>
              <a:rPr dirty="0" err="1"/>
              <a:t>pueden</a:t>
            </a:r>
            <a:r>
              <a:rPr dirty="0"/>
              <a:t> </a:t>
            </a:r>
            <a:r>
              <a:rPr dirty="0" err="1"/>
              <a:t>obtenerse</a:t>
            </a:r>
            <a:r>
              <a:rPr dirty="0"/>
              <a:t> </a:t>
            </a:r>
            <a:r>
              <a:rPr dirty="0" err="1"/>
              <a:t>copias</a:t>
            </a:r>
            <a:r>
              <a:rPr dirty="0"/>
              <a:t>. Las </a:t>
            </a:r>
            <a:r>
              <a:rPr dirty="0" err="1"/>
              <a:t>reformas</a:t>
            </a:r>
            <a:r>
              <a:rPr dirty="0"/>
              <a:t> de la Ley 13/2023 y la </a:t>
            </a:r>
            <a:r>
              <a:rPr dirty="0" err="1"/>
              <a:t>adaptación</a:t>
            </a:r>
            <a:r>
              <a:rPr dirty="0"/>
              <a:t> </a:t>
            </a:r>
            <a:r>
              <a:rPr dirty="0" err="1"/>
              <a:t>reglamentaria</a:t>
            </a:r>
            <a:r>
              <a:rPr dirty="0"/>
              <a:t> del Real </a:t>
            </a:r>
            <a:r>
              <a:rPr dirty="0" err="1"/>
              <a:t>Decreto</a:t>
            </a:r>
            <a:r>
              <a:rPr dirty="0"/>
              <a:t> 117/2024 </a:t>
            </a:r>
            <a:r>
              <a:rPr dirty="0" err="1"/>
              <a:t>hacen</a:t>
            </a:r>
            <a:r>
              <a:rPr dirty="0"/>
              <a:t> </a:t>
            </a:r>
            <a:r>
              <a:rPr dirty="0" err="1"/>
              <a:t>que</a:t>
            </a:r>
            <a:r>
              <a:rPr dirty="0"/>
              <a:t> </a:t>
            </a:r>
            <a:r>
              <a:rPr dirty="0" err="1"/>
              <a:t>algunos</a:t>
            </a:r>
            <a:r>
              <a:rPr dirty="0"/>
              <a:t> </a:t>
            </a:r>
            <a:r>
              <a:rPr dirty="0" err="1"/>
              <a:t>materiales</a:t>
            </a:r>
            <a:r>
              <a:rPr dirty="0"/>
              <a:t> </a:t>
            </a:r>
            <a:r>
              <a:rPr dirty="0" err="1"/>
              <a:t>antiguos</a:t>
            </a:r>
            <a:r>
              <a:rPr dirty="0"/>
              <a:t> </a:t>
            </a:r>
            <a:r>
              <a:rPr dirty="0" err="1"/>
              <a:t>estén</a:t>
            </a:r>
            <a:r>
              <a:rPr dirty="0"/>
              <a:t> </a:t>
            </a:r>
            <a:r>
              <a:rPr dirty="0" err="1"/>
              <a:t>desactualizados</a:t>
            </a:r>
            <a:r>
              <a:rPr dirty="0"/>
              <a:t> </a:t>
            </a:r>
            <a:r>
              <a:rPr dirty="0" err="1"/>
              <a:t>en</a:t>
            </a:r>
            <a:r>
              <a:rPr dirty="0"/>
              <a:t> </a:t>
            </a:r>
            <a:r>
              <a:rPr dirty="0" err="1"/>
              <a:t>este</a:t>
            </a:r>
            <a:r>
              <a:rPr dirty="0"/>
              <a:t> punto.</a:t>
            </a:r>
          </a:p>
          <a:p>
            <a:endParaRPr dirty="0"/>
          </a:p>
          <a:p>
            <a:r>
              <a:rPr dirty="0"/>
              <a:t>Todo el </a:t>
            </a:r>
            <a:r>
              <a:rPr dirty="0" err="1"/>
              <a:t>bloque</a:t>
            </a:r>
            <a:r>
              <a:rPr dirty="0"/>
              <a:t> </a:t>
            </a:r>
            <a:r>
              <a:rPr dirty="0" err="1"/>
              <a:t>corresponde</a:t>
            </a:r>
            <a:r>
              <a:rPr dirty="0"/>
              <a:t> al Departamento de </a:t>
            </a:r>
            <a:r>
              <a:rPr dirty="0" err="1"/>
              <a:t>Gestión</a:t>
            </a:r>
            <a:r>
              <a:rPr dirty="0"/>
              <a:t> </a:t>
            </a:r>
            <a:r>
              <a:rPr dirty="0" err="1"/>
              <a:t>Tributaria</a:t>
            </a:r>
            <a:r>
              <a:rPr dirty="0"/>
              <a:t>. Sus </a:t>
            </a:r>
            <a:r>
              <a:rPr dirty="0" err="1"/>
              <a:t>límites</a:t>
            </a:r>
            <a:r>
              <a:rPr dirty="0"/>
              <a:t> se </a:t>
            </a:r>
            <a:r>
              <a:rPr dirty="0" err="1"/>
              <a:t>encuentran</a:t>
            </a:r>
            <a:r>
              <a:rPr dirty="0"/>
              <a:t> </a:t>
            </a:r>
            <a:r>
              <a:rPr dirty="0" err="1"/>
              <a:t>en</a:t>
            </a:r>
            <a:r>
              <a:rPr dirty="0"/>
              <a:t> el </a:t>
            </a:r>
            <a:r>
              <a:rPr dirty="0" err="1"/>
              <a:t>artículo</a:t>
            </a:r>
            <a:r>
              <a:rPr dirty="0"/>
              <a:t> 136, </a:t>
            </a:r>
            <a:r>
              <a:rPr dirty="0" err="1"/>
              <a:t>apartados</a:t>
            </a:r>
            <a:r>
              <a:rPr dirty="0"/>
              <a:t> 2 a 4, y el </a:t>
            </a:r>
            <a:r>
              <a:rPr dirty="0" err="1"/>
              <a:t>artículo</a:t>
            </a:r>
            <a:r>
              <a:rPr dirty="0"/>
              <a:t> 138 de la LGT, </a:t>
            </a:r>
            <a:r>
              <a:rPr dirty="0" err="1"/>
              <a:t>así</a:t>
            </a:r>
            <a:r>
              <a:rPr dirty="0"/>
              <a:t> </a:t>
            </a:r>
            <a:r>
              <a:rPr dirty="0" err="1"/>
              <a:t>como</a:t>
            </a:r>
            <a:r>
              <a:rPr dirty="0"/>
              <a:t> </a:t>
            </a:r>
            <a:r>
              <a:rPr dirty="0" err="1"/>
              <a:t>en</a:t>
            </a:r>
            <a:r>
              <a:rPr dirty="0"/>
              <a:t> el </a:t>
            </a:r>
            <a:r>
              <a:rPr dirty="0" err="1"/>
              <a:t>artículo</a:t>
            </a:r>
            <a:r>
              <a:rPr dirty="0"/>
              <a:t> 164 del RGAT. La </a:t>
            </a:r>
            <a:r>
              <a:rPr dirty="0" err="1"/>
              <a:t>mejor</a:t>
            </a:r>
            <a:r>
              <a:rPr dirty="0"/>
              <a:t> forma de </a:t>
            </a:r>
            <a:r>
              <a:rPr dirty="0" err="1"/>
              <a:t>presentar</a:t>
            </a:r>
            <a:r>
              <a:rPr dirty="0"/>
              <a:t> </a:t>
            </a:r>
            <a:r>
              <a:rPr dirty="0" err="1"/>
              <a:t>estas</a:t>
            </a:r>
            <a:r>
              <a:rPr dirty="0"/>
              <a:t> </a:t>
            </a:r>
            <a:r>
              <a:rPr dirty="0" err="1"/>
              <a:t>reglas</a:t>
            </a:r>
            <a:r>
              <a:rPr dirty="0"/>
              <a:t> es </a:t>
            </a:r>
            <a:r>
              <a:rPr dirty="0" err="1"/>
              <a:t>mediante</a:t>
            </a:r>
            <a:r>
              <a:rPr dirty="0"/>
              <a:t> la </a:t>
            </a:r>
            <a:r>
              <a:rPr dirty="0" err="1"/>
              <a:t>distinción</a:t>
            </a:r>
            <a:r>
              <a:rPr dirty="0"/>
              <a:t> entre </a:t>
            </a:r>
            <a:r>
              <a:rPr dirty="0" err="1"/>
              <a:t>tres</a:t>
            </a:r>
            <a:r>
              <a:rPr dirty="0"/>
              <a:t> </a:t>
            </a:r>
            <a:r>
              <a:rPr dirty="0" err="1"/>
              <a:t>cosas</a:t>
            </a:r>
            <a:r>
              <a:rPr dirty="0"/>
              <a:t>: </a:t>
            </a:r>
            <a:r>
              <a:rPr dirty="0" err="1"/>
              <a:t>información</a:t>
            </a:r>
            <a:r>
              <a:rPr dirty="0"/>
              <a:t> </a:t>
            </a:r>
            <a:r>
              <a:rPr dirty="0" err="1"/>
              <a:t>que</a:t>
            </a:r>
            <a:r>
              <a:rPr dirty="0"/>
              <a:t> </a:t>
            </a:r>
            <a:r>
              <a:rPr dirty="0" err="1"/>
              <a:t>puede</a:t>
            </a:r>
            <a:r>
              <a:rPr dirty="0"/>
              <a:t> </a:t>
            </a:r>
            <a:r>
              <a:rPr dirty="0" err="1"/>
              <a:t>pedir</a:t>
            </a:r>
            <a:r>
              <a:rPr dirty="0"/>
              <a:t> </a:t>
            </a:r>
            <a:r>
              <a:rPr dirty="0" err="1"/>
              <a:t>Gestión</a:t>
            </a:r>
            <a:r>
              <a:rPr dirty="0"/>
              <a:t>, </a:t>
            </a:r>
            <a:r>
              <a:rPr dirty="0" err="1"/>
              <a:t>información</a:t>
            </a:r>
            <a:r>
              <a:rPr dirty="0"/>
              <a:t> </a:t>
            </a:r>
            <a:r>
              <a:rPr dirty="0" err="1"/>
              <a:t>financiera</a:t>
            </a:r>
            <a:r>
              <a:rPr dirty="0"/>
              <a:t> a </a:t>
            </a:r>
            <a:r>
              <a:rPr dirty="0" err="1"/>
              <a:t>terceros</a:t>
            </a:r>
            <a:r>
              <a:rPr dirty="0"/>
              <a:t> </a:t>
            </a:r>
            <a:r>
              <a:rPr dirty="0" err="1"/>
              <a:t>que</a:t>
            </a:r>
            <a:r>
              <a:rPr dirty="0"/>
              <a:t> no </a:t>
            </a:r>
            <a:r>
              <a:rPr dirty="0" err="1"/>
              <a:t>puede</a:t>
            </a:r>
            <a:r>
              <a:rPr dirty="0"/>
              <a:t> </a:t>
            </a:r>
            <a:r>
              <a:rPr dirty="0" err="1"/>
              <a:t>requerir</a:t>
            </a:r>
            <a:r>
              <a:rPr dirty="0"/>
              <a:t> </a:t>
            </a:r>
            <a:r>
              <a:rPr dirty="0" err="1"/>
              <a:t>por</a:t>
            </a:r>
            <a:r>
              <a:rPr dirty="0"/>
              <a:t> </a:t>
            </a:r>
            <a:r>
              <a:rPr dirty="0" err="1"/>
              <a:t>esta</a:t>
            </a:r>
            <a:r>
              <a:rPr dirty="0"/>
              <a:t> </a:t>
            </a:r>
            <a:r>
              <a:rPr dirty="0" err="1"/>
              <a:t>vía</a:t>
            </a:r>
            <a:r>
              <a:rPr dirty="0"/>
              <a:t> y </a:t>
            </a:r>
            <a:r>
              <a:rPr dirty="0" err="1"/>
              <a:t>justificación</a:t>
            </a:r>
            <a:r>
              <a:rPr dirty="0"/>
              <a:t> </a:t>
            </a:r>
            <a:r>
              <a:rPr dirty="0" err="1"/>
              <a:t>que</a:t>
            </a:r>
            <a:r>
              <a:rPr dirty="0"/>
              <a:t> </a:t>
            </a:r>
            <a:r>
              <a:rPr dirty="0" err="1"/>
              <a:t>sí</a:t>
            </a:r>
            <a:r>
              <a:rPr dirty="0"/>
              <a:t> </a:t>
            </a:r>
            <a:r>
              <a:rPr dirty="0" err="1"/>
              <a:t>puede</a:t>
            </a:r>
            <a:r>
              <a:rPr dirty="0"/>
              <a:t> </a:t>
            </a:r>
            <a:r>
              <a:rPr dirty="0" err="1"/>
              <a:t>solicitar</a:t>
            </a:r>
            <a:r>
              <a:rPr dirty="0"/>
              <a:t> al </a:t>
            </a:r>
            <a:r>
              <a:rPr dirty="0" err="1"/>
              <a:t>propio</a:t>
            </a:r>
            <a:r>
              <a:rPr dirty="0"/>
              <a:t> </a:t>
            </a:r>
            <a:r>
              <a:rPr dirty="0" err="1"/>
              <a:t>obligado</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2.1.2.</a:t>
            </a:r>
          </a:p>
          <a:p>
            <a:endParaRPr/>
          </a:p>
          <a:p>
            <a:r>
              <a:t>Arts. 136.2.c), 136.3–4 y 138 LGT; art. 164 RGAT. Ley 13/2023 amplió las facultades contables. El RD 117/2024 adaptó el art. 164 RGAT. Se corrige la prohibición absoluta del original de examinar la contabilidad mercantil y de solicitar documentación bancaria al propio obligado.</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Esta diapositiva explica el cambio legal sobre el examen de la contabilidad en comprobación limitada. La regla vigente admite que el órgano de Gestión examine la contabilidad mercantil para verificar que coincide con la información que ya está en poder de la Administración. El examen tiene esa finalidad tasada: comprobar correspondencia, no hacer por esta vía una investigación contable general equivalente a una inspección.</a:t>
            </a:r>
          </a:p>
          <a:p>
            <a:endParaRPr/>
          </a:p>
          <a:p>
            <a:r>
              <a:t>La segunda tarjeta trata el lugar de examen. Como regla, se realiza en el domicilio, local, despacho u oficina del obligado donde deben hallarse los libros, aunque la normativa establece excepciones, por ejemplo, cuando el interesado consiente su examen en oficinas públicas o cuando se aportan copias en los términos previstos. El contribuyente debe conservar los libros y documentación exigibles, identificar qué se ha solicitado y asegurarse de que las copias sean completas y legibles.</a:t>
            </a:r>
          </a:p>
          <a:p>
            <a:endParaRPr/>
          </a:p>
          <a:p>
            <a:r>
              <a:t>La tercera tarjeta se refiere a los efectos. Que Gestión examine la contabilidad en este procedimiento no impide necesariamente una comprobación posterior en inspección. Sin embargo, el alcance exacto de actuaciones previas y los efectos de la resolución deben analizarse a la luz del artículo 140 de la LGT. La frase no significa que se pueda repetir cualquier revisión sin límite; significa que el examen contable limitado no produce por sí solo una preclusión sobre todos los elementos de la obligación.</a:t>
            </a:r>
          </a:p>
          <a:p>
            <a:endParaRPr/>
          </a:p>
          <a:p>
            <a:r>
              <a:t>Este punto es una corrección importante frente a materiales antiguos que afirmaban una prohibición absoluta de examinar contabilidad mercantil o de solicitar documentación financiera al propio obligado. La Ley 13/2023 modificó la LGT y el Real Decreto 117/2024 adaptó el Reglamento. Por eso, en la práctica, hay que consultar la norma vigente para la fecha del expediente y no usar formularios o manuales desactualizados.</a:t>
            </a:r>
          </a:p>
          <a:p>
            <a:endParaRPr/>
          </a:p>
          <a:p>
            <a:r>
              <a:t>La actuación sigue siendo de Gestión Tributaria, bajo los artículos 136 a 140 de la LGT y el artículo 164 del RGAT. La idea oral que debe quedar es el equilibrio: existe facultad de examen, pero su finalidad y sus límites legales están definidos.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2.1.3.</a:t>
            </a:r>
          </a:p>
          <a:p>
            <a:endParaRPr/>
          </a:p>
          <a:p>
            <a:r>
              <a:t>Arts. 137–138 LGT y 164.1 RGAT. Se sustituye la referencia antigua al modelo 300 por el modelo 303. El ejemplo es ilustrativo, no un formulario oficial ni un caso real.</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Esta diapositiva ofrece una lectura rápida para identificar una comprobación limitada. Lo primero es buscar la denominación del procedimiento en la comunicación de inicio. El nombre importa porque las facultades y los efectos dependen del cauce elegido; no basta que el escrito use la palabra “comprobación” en sentido general. Compruebe que se trata de una comprobación limitada regulada en los artículos 136 a 140 de la LGT.</a:t>
            </a:r>
          </a:p>
          <a:p>
            <a:endParaRPr/>
          </a:p>
          <a:p>
            <a:r>
              <a:t>Después, anote el objeto. ¿Qué impuesto se revisa? ¿Qué ejercicios o periodos? ¿Qué elementos concretos se incluyen? Esta lista debe transcribirse en una ficha del expediente y compararse con cada requerimiento posterior. Si luego llega una ampliación, hay que conservarla junto al acuerdo inicial y verificar que se notificó de forma motivada y en el momento legalmente previsto.</a:t>
            </a:r>
          </a:p>
          <a:p>
            <a:endParaRPr/>
          </a:p>
          <a:p>
            <a:r>
              <a:t>El tercer paso es inventariar la documentación solicitada: libros, facturas, registros, declaraciones o explicaciones. Diferencie lo que se pide al contribuyente de lo que el órgano pretende recabar de terceros. Esa distinción es importante para aplicar los límites específicos de la comprobación limitada, especialmente en materia de movimientos financieros y examen de contabilidad.</a:t>
            </a:r>
          </a:p>
          <a:p>
            <a:endParaRPr/>
          </a:p>
          <a:p>
            <a:r>
              <a:t>Por último, revise las garantías: quién firma, cómo se accede al expediente, qué plazo de respuesta se concede y dónde se presenta la documentación. Valide el CSV si existe y guarde una copia completa del escrito. Si hay una duda de alcance, deje constancia concreta y dentro del plazo; no se limite a una objeción general ni ignore las peticiones claramente procedentes.</a:t>
            </a:r>
          </a:p>
          <a:p>
            <a:endParaRPr/>
          </a:p>
          <a:p>
            <a:r>
              <a:t>La comprobación limitada pertenece a Gestión Tributaria, según los artículos 117.1 y 136 a 140 de la LGT. La finalidad de esta lista no es convertir cada requerimiento en una disputa formal, sino saber exactamente qué se está comprobando antes de enviar documentos. La comunicación inicial organiza el expediente: si se lee bien desde el principio, se reducen tanto las entregas innecesarias como las omisiones relevantes.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2.1.3.</a:t>
            </a:r>
          </a:p>
          <a:p>
            <a:endParaRPr/>
          </a:p>
          <a:p>
            <a:r>
              <a:t>Arts. 137–138 LGT y 164.1 RGAT. Se sustituye la referencia antigua al modelo 300 por el modelo 303. El ejemplo es ilustrativo, no un formulario oficial ni un caso real.</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Utilicemos el ejemplo de IVA para practicar cómo se delimita el alcance. Supongamos que Gestión comunica una comprobación limitada del IVA de un trimestre y menciona determinadas cuotas deducidas. El punto de partida no es revisar todos los ejercicios del negocio, sino leer qué periodo y qué cuotas aparecen en el inicio y en los requerimientos asociados.</a:t>
            </a:r>
          </a:p>
          <a:p>
            <a:endParaRPr/>
          </a:p>
          <a:p>
            <a:r>
              <a:t>La documentación pertinente suele incluir la autoliquidación del modelo 303 correspondiente, el libro registro de facturas recibidas y los justificantes de las cuotas que están en discusión. Puede ser necesario enlazar cada factura con el asiento, el proveedor y la actividad que genera el derecho a deducir. Si la cuestión es la afectación, se explica y se aporta evidencia de uso; si se discute la factura, se comprueba que contiene los requisitos fiscales; si el problema es temporal, se contrasta la fecha de devengo y el momento de deducción.</a:t>
            </a:r>
          </a:p>
          <a:p>
            <a:endParaRPr/>
          </a:p>
          <a:p>
            <a:r>
              <a:t>La diapositiva subraya que el objeto puede cambiar dentro de las condiciones legales, pero un cambio debe comunicarse. Si aparecen otros periodos o conceptos, compruebe que existe una modificación motivada y notificada antes de abrir el trámite de alegaciones. Anote la fecha y el alcance nuevo. No deduzca una ampliación de una mera solicitud de documentos si el órgano no ha aclarado formalmente qué está comprobando.</a:t>
            </a:r>
          </a:p>
          <a:p>
            <a:endParaRPr/>
          </a:p>
          <a:p>
            <a:r>
              <a:t>Este ejemplo también sirve para explicar por qué conviene numerar la respuesta: Anexo 1, modelo 303; Anexo 2, extracto del libro; Anexo 3, factura; Anexo 4, justificante de pago o de afectación, cuando sea relevante. En el cuerpo del escrito, se explica qué acredita cada uno y a qué cuota se refiere.</a:t>
            </a:r>
          </a:p>
          <a:p>
            <a:endParaRPr/>
          </a:p>
          <a:p>
            <a:r>
              <a:t>El procedimiento es de Gestión Tributaria, conforme a los artículos 136 a 140 de la LGT y 163 a 165 del RGAT. El ejemplo usa el modelo actual 303 y es ilustrativo. La regla general para el público es sencilla: contestar al objeto comunicado y documentar cada elemento, sin abrir por iniciativa propia periodos que no están incluidos.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2.1.4.</a:t>
            </a:r>
          </a:p>
          <a:p>
            <a:endParaRPr/>
          </a:p>
          <a:p>
            <a:r>
              <a:t>Arts. 66–68, 66 bis, 104 y 139–140 LGT. Un cambio de criterio interpretativo no equivale por sí solo a nuevos hechos o circunstancias. La preclusión del art. 140 es distinta del régimen de verificación del art. 133.2.</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En comprobación limitada también hay que analizar la prescripción, pero separándola del alcance temporal de la actuación. La regla común para el derecho a liquidar es de cuatro años, con inicio del cómputo ligado al fin del plazo reglamentario de declaración, y con posibles interrupciones válidas. No es suficiente mirar el año de la operación: hay que fijar el impuesto, el plazo de presentación y todas las comunicaciones que pudieran afectar al cómputo.</a:t>
            </a:r>
          </a:p>
          <a:p>
            <a:endParaRPr/>
          </a:p>
          <a:p>
            <a:r>
              <a:t>La tarjeta “no basta una fecha antigua” advierte contra un error frecuente: concluir que todo está prescrito porque han pasado cuatro años desde el ejercicio. El calendario puede variar por presentación extemporánea, actuaciones notificadas, recursos u otras circunstancias previstas en la LGT. Cada una se examina en su propio contexto y respecto del derecho concreto, porque el cómputo del derecho a liquidar no es idéntico al derecho a exigir el pago de una deuda ya liquidada.</a:t>
            </a:r>
          </a:p>
          <a:p>
            <a:endParaRPr/>
          </a:p>
          <a:p>
            <a:r>
              <a:t>Los hechos con efectos posteriores merecen atención adicional. La ley establece reglas específicas para comprobar bases imponibles negativas, cuotas compensadas o pendientes y deducciones aplicadas en periodos posteriores. Un ejercicio antiguo puede seguir siendo relevante para verificar el origen o la cuantía de un saldo que se utiliza en un ejercicio no prescrito. Esto no significa que cualquier hecho antiguo pueda revisarse sin límite: hay que identificar la regla aplicable y los documentos que deben conservarse.</a:t>
            </a:r>
          </a:p>
          <a:p>
            <a:endParaRPr/>
          </a:p>
          <a:p>
            <a:r>
              <a:t>También debe distinguirse la prescripción de los efectos preclusivos de una comprobación limitada anterior. La resolución puede cerrar la posibilidad de una nueva regularización sobre el mismo objeto, salvo que concurran los supuestos legales de nuevos hechos derivados de actuaciones distintas. Un simple cambio de interpretación jurídica no equivale necesariamente a nuevos hechos.</a:t>
            </a:r>
          </a:p>
          <a:p>
            <a:endParaRPr/>
          </a:p>
          <a:p>
            <a:r>
              <a:t>Gestión Tributaria tramita la comprobación limitada. Las referencias principales son los artículos 66 a 68, 66 bis, 104 y 139 a 140 de la LGT. Para explicar el tema, aconsejamos construir una línea de tiempo con plazo inicial, notificaciones, ejercicio comprobado y eventuales saldos trasladados. El calendario se resuelve con hechos concretos; no con una regla de cuatro años aplicada de forma automática.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oficial: https://www.boe.es/buscar/act.php?id=BOE-A-2003-23186#a66bis y #a115. Art. 66.a): cuatro años para determinar la deuda mediante liquidación, con cómputo e interrupciones según arts. 67 y 68. Art. 66 bis.2: diez años para iniciar la comprobación de bases o cuotas compensadas o pendientes de compensación y deducciones aplicadas o pendientes de aplicación. La regularización de estas partidas se realiza en procedimientos relativos a ejercicios no prescritos. Ejemplo hipotético: en 2026 se comprueba 2024, cuando ya ha prescrito el derecho a liquidar 2018, sin interrupciones que alteren esa premisa. No se reabre 2018. Los diez años no amplían el plazo general de liquidación. Art. 66 bis.3: pueden subsistir obligaciones de aportar autoliquidaciones y contabilidad tras ese plazo. El plazo especial no es un límite general para toda comprobación de hechos antiguos con efectos posteriores: arts. 66 bis.1 y 115.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2.1.4.</a:t>
            </a:r>
          </a:p>
          <a:p>
            <a:endParaRPr/>
          </a:p>
          <a:p>
            <a:r>
              <a:t>Arts. 66–68, 66 bis, 104 y 139–140 LGT. Un cambio de criterio interpretativo no equivale por sí solo a nuevos hechos o circunstancias. La preclusión del art. 140 es distinta del régimen de verificación del art. 133.2.</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¿Qué queda cerrado cuando termina una comprobación limitada? La resolución debe identificar la obligación tributaria, los elementos que fueron comprobados y las actuaciones realizadas. Esos datos permiten saber si la Administración ha regularizado el asunto, lo ha dejado sin cambios o ha terminado sin entrar en algún elemento. Por eso hay que conservar la resolución completa, no solo la primera página con el importe.</a:t>
            </a:r>
          </a:p>
          <a:p>
            <a:endParaRPr/>
          </a:p>
          <a:p>
            <a:r>
              <a:t>El artículo 140 de la LGT contiene un límite a una nueva regularización respecto del mismo objeto comprobado. Si el órgano ya revisó un elemento y resolvió, no puede volver a regularizarlo libremente en otro procedimiento, salvo las excepciones legales, como la aparición de nuevos hechos o circunstancias que resulten de actuaciones distintas de las ya realizadas. Para invocar esta protección, hay que comparar el objeto y las actuaciones del expediente anterior con los del nuevo. No basta afirmar que “ya lo miraron”.</a:t>
            </a:r>
          </a:p>
          <a:p>
            <a:endParaRPr/>
          </a:p>
          <a:p>
            <a:r>
              <a:t>La tarjeta de caducidad recuerda una consecuencia diferente. Si el procedimiento caduca, sus actuaciones no interrumpen la prescripción. Eso puede ser relevante para el cómputo, pero no resuelve por sí solo si el derecho a liquidar ha prescrito ni impide en todo caso que se abra un procedimiento nuevo dentro del plazo legal. Son análisis separados: uno trata de la duración del expediente; el otro, del tiempo disponible para ejercer el derecho.</a:t>
            </a:r>
          </a:p>
          <a:p>
            <a:endParaRPr/>
          </a:p>
          <a:p>
            <a:r>
              <a:t>Al recibir una nueva comunicación después de una comprobación limitada, compare cuatro aspectos: tributo y periodo, elemento regularizado, hechos ya examinados y hechos nuevos que invoca la Administración. Pida o consulte el expediente anterior, si hace falta, y señale con precisión dónde se produjo la comprobación previa. La motivación de cualquier nueva actuación debe responder a esos antecedentes.</a:t>
            </a:r>
          </a:p>
          <a:p>
            <a:endParaRPr/>
          </a:p>
          <a:p>
            <a:r>
              <a:t>El procedimiento corresponde a Gestión Tributaria. La referencia principal es el artículo 140, junto con las normas de prescripción y caducidad. Es importante separar la preclusión de este artículo de la regla propia de la verificación de datos. La conclusión debe apoyarse en lo que efectivamente se comprobó y resolvió, no únicamente en el nombre del expediente previo.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2.2.1.</a:t>
            </a:r>
          </a:p>
          <a:p>
            <a:endParaRPr/>
          </a:p>
          <a:p>
            <a:r>
              <a:t>Arts. 136–138 y 203 LGT; art. 91 RGAT. El art. 203 no contiene una única multa aplicable a cualquier incumplimiento: distingue conductas y cualificaciones. Para determinados libros, registros o comparecencias vinculados a actividad económica, el art. 203.5 prevé 300 €, 1.500 € y una sanción proporcional en la tercera inatención, con sus límites. No confundir con inspección y art. 203.6.</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Entramos en cómo atender los requerimientos de una comprobación limitada. La primera recomendación es responder punto por punto. Si se solicitan facturas de determinadas operaciones, relacione cada una con el elemento y el periodo objeto de comprobación. Una respuesta ordenada facilita al órgano entender los documentos y reduce el riesgo de que una prueba pertinente pase inadvertida.</a:t>
            </a:r>
          </a:p>
          <a:p>
            <a:endParaRPr/>
          </a:p>
          <a:p>
            <a:r>
              <a:t>La segunda recomendación es aportar prueba útil y explicar las diferencias. Si el requerimiento compara factura, libro registro y autoliquidación, prepare una conciliación: qué cifra aparece en cada fuente, por qué existe la diferencia y cuál es el tratamiento correcto. Evite mandar carpetas completas sin guía. Es más eficaz elaborar un cuadro que remita a anexos numerados y usar el mismo vocabulario que el acto de inicio.</a:t>
            </a:r>
          </a:p>
          <a:p>
            <a:endParaRPr/>
          </a:p>
          <a:p>
            <a:r>
              <a:t>La tercera recomendación es controlar el plazo y el registro. Compruebe si la comunicación permite pedir ampliación conforme al artículo 91 del RGAT, solicítela en tiempo si está justificado y, aun así, prepare la respuesta dentro del plazo original mientras espera. Presente por un canal válido y guarde el recibo electrónico con la relación de los documentos enviados.</a:t>
            </a:r>
          </a:p>
          <a:p>
            <a:endParaRPr/>
          </a:p>
          <a:p>
            <a:r>
              <a:t>La diapositiva también invita a tener presente el régimen de resistencia u obstrucción. El artículo 203 de la LGT contempla infracciones por conductas definidas, pero no existe una multa única aplicable a cualquier falta de respuesta. La calificación y el importe dependen de la conducta concreta, del contexto y de la graduación legal. Por eso, si una petición presenta un problema de alcance o imposibilidad material, es mejor explicarlo por escrito, proponer una forma alternativa de cumplimiento y atender lo que sí sea procedente.</a:t>
            </a:r>
          </a:p>
          <a:p>
            <a:endParaRPr/>
          </a:p>
          <a:p>
            <a:r>
              <a:t>La actuación es de Gestión Tributaria. Se apoya principalmente en los artículos 136 a 138 y 203 de la LGT y en el artículo 91 del RGAT. La recomendación general no es entregar todo sin filtrar ni dejar de contestar, sino proporcionar la prueba pertinente con una estructura que permita verificarla.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2.2.1.</a:t>
            </a:r>
          </a:p>
          <a:p>
            <a:endParaRPr/>
          </a:p>
          <a:p>
            <a:r>
              <a:t>Arts. 136–138 y 203 LGT; art. 91 RGAT. El art. 203 no contiene una única multa aplicable a cualquier incumplimiento: distingue conductas y cualificaciones. Para determinados libros, registros o comparecencias vinculados a actividad económica, el art. 203.5 prevé 300 €, 1.500 € y una sanción proporcional en la tercera inatención, con sus límites. No confundir con inspección y art. 203.6.</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Puede ocurrir que el contribuyente entienda que una petición excede las facultades de la comprobación limitada. La forma de plantearlo importa. Primero, describa con exactitud qué dato o documento se pide. Segundo, relacione la petición con el alcance comunicado al inicio. Tercero, cite el límite legal que considera aplicable. Una objeción así puede evaluarse; decir simplemente “esto no se puede pedir” sin identificar el motivo no ayuda a resolver el expediente.</a:t>
            </a:r>
          </a:p>
          <a:p>
            <a:endParaRPr/>
          </a:p>
          <a:p>
            <a:r>
              <a:t>La segunda tarjeta aconseja dejar constancia escrita y dentro del plazo. Explique la incidencia, solicite que el órgano precise o ajuste el requerimiento cuando proceda y aporte en todo caso los documentos cuya entrega no se discute. Esa respuesta parcial razonada evita convertir una controversia concreta en una inatención total. Guarde la copia y el recibo de presentación.</a:t>
            </a:r>
          </a:p>
          <a:p>
            <a:endParaRPr/>
          </a:p>
          <a:p>
            <a:r>
              <a:t>La tercera tarjeta alerta de que la resistencia, obstrucción, excusa o negativa puede sancionarse en los supuestos del artículo 203 de la LGT. Pero la sanción no es automática y el importe no es fijo: el artículo distingue conductas, condiciones y criterios de graduación, con reglas particulares para requerimientos de información, libros, registros o comparecencias. Ante una propuesta sancionadora habrá que identificar qué conducta se imputa, qué requerimiento se incumplió, si fue válido y si existía una causa justificada.</a:t>
            </a:r>
          </a:p>
          <a:p>
            <a:endParaRPr/>
          </a:p>
          <a:p>
            <a:r>
              <a:t>En términos prácticos, no conviene usar una objeción de competencia como sustituto de la contestación. Se responde lo procedente, se discute con precisión lo controvertido y se acredita cualquier imposibilidad. Si el requerimiento afecta a información financiera de terceros, se distingue de la solicitud de justificación al propio contribuyente; si implica examen contable, se aplica la facultad limitada que contempla la ley vigente.</a:t>
            </a:r>
          </a:p>
          <a:p>
            <a:endParaRPr/>
          </a:p>
          <a:p>
            <a:r>
              <a:t>La comprobación limitada corresponde a Gestión Tributaria. Las normas centrales son los artículos 136 a 138 y 203 de la LGT. El mensaje para el ponente: defender los límites legales requiere cooperación ordenada y argumentos verificables; ignorar la comunicación puede crear un problema adicional distinto de la discrepancia tributaria de fondo.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2.2.2.</a:t>
            </a:r>
          </a:p>
          <a:p>
            <a:endParaRPr/>
          </a:p>
          <a:p>
            <a:r>
              <a:t>Arts. 104 y 139 LGT; art. 164.4 RGAT. Puede omitirse el trámite de alegaciones si la resolución manifiesta que no procede regularización. La propuesta no cumple por sí sola la terminación del procedimiento. El intento legal de notificación o la puesta a disposición electrónica de la resolución se valoran conforme al art. 104.2.</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Cuando Gestión considera que existe una regularización, debe ofrecer una oportunidad de alegar antes de adoptar la decisión final en los términos legalmente previstos. La diapositiva destaca un plazo de diez días hábiles para las alegaciones a la propuesta. Conviene decirlo como una referencia al plazo que aparece en este procedimiento y, sobre todo, insistir en que siempre se confirme el plazo concreto en la notificación recibida.</a:t>
            </a:r>
          </a:p>
          <a:p>
            <a:endParaRPr/>
          </a:p>
          <a:p>
            <a:r>
              <a:t>Durante la audiencia, el contribuyente puede acceder a los antecedentes y comprender el cálculo antes de responder. Revise de dónde salen los importes, qué documentos se utilizaron, qué hechos se consideran probados y qué norma se aplica. Si la Administración usa información de terceros, compare el dato con la prueba propia y solicite contraste si se ha alegado su inexactitud conforme a las reglas de la LGT.</a:t>
            </a:r>
          </a:p>
          <a:p>
            <a:endParaRPr/>
          </a:p>
          <a:p>
            <a:r>
              <a:t>Las alegaciones deben responder al razonamiento de la propuesta. Se puede señalar un error aritmético, discutir la calificación de una operación, aportar una factura o explicar por qué el hecho no corresponde al periodo. Es útil ordenar el escrito por ajustes, presentar el cálculo alternativo y numerar las pruebas. Un documento aislado sin explicar su relación con el ajuste puede no resolver la duda.</a:t>
            </a:r>
          </a:p>
          <a:p>
            <a:endParaRPr/>
          </a:p>
          <a:p>
            <a:r>
              <a:t>La resolución debe motivar la regularización, identificar el objeto y responder las cuestiones sustanciales. La propuesta no termina por sí sola el procedimiento. Hay supuestos en los que se puede omitir el trámite de alegaciones si la resolución expresa que no procede regularizar, conforme a la normativa, pero no debe generalizarse esa excepción.</a:t>
            </a:r>
          </a:p>
          <a:p>
            <a:endParaRPr/>
          </a:p>
          <a:p>
            <a:r>
              <a:t>Esta fase corresponde a Gestión Tributaria y se enmarca en los artículos 104 y 139 de la LGT y el artículo 164.4 del RGAT. Para el ponente, la idea fundamental es que la audiencia es el momento de influir en el resultado antes de la liquidación. Por eso conviene leer el expediente y rebatir motivos concretos, no presentar un escrito estandarizado que no conecte con los ajustes propuestos.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2.2.2.</a:t>
            </a:r>
          </a:p>
          <a:p>
            <a:endParaRPr/>
          </a:p>
          <a:p>
            <a:r>
              <a:t>Arts. 104 y 139 LGT; art. 164.4 RGAT. Puede omitirse el trámite de alegaciones si la resolución manifiesta que no procede regularización. La propuesta no cumple por sí sola la terminación del procedimiento. El intento legal de notificación o la puesta a disposición electrónica de la resolución se valoran conforme al art. 104.2.</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La comprobación limitada tiene, como regla general, un plazo máximo de seis meses, aunque el cómputo del caso depende de las reglas de la LGT. Para controlarlo, registre la fecha de inicio, las comunicaciones, cualquier periodo que legalmente no se compute y la fecha en que se entiende notificada la resolución. No se calcula únicamente contando seis meses desde la primera carta sin revisar lo ocurrido después.</a:t>
            </a:r>
          </a:p>
          <a:p>
            <a:endParaRPr/>
          </a:p>
          <a:p>
            <a:r>
              <a:t>La tarjeta enumera posibles resultados. Puede dictarse una resolución que regularice o cierre el procedimiento. Puede producirse la caducidad si transcurre el plazo máximo sin terminación válida. También puede iniciarse una inspección que incluya el objeto comprobado, con la comunicación y el alcance que correspondan. Cada resultado exige revisar actos y efectos distintos.</a:t>
            </a:r>
          </a:p>
          <a:p>
            <a:endParaRPr/>
          </a:p>
          <a:p>
            <a:r>
              <a:t>Si se recibe una liquidación, hay que pasar a una agenda nueva: fecha de notificación, periodo voluntario de ingreso, plazo de recurso y, si se desea solicitar, condiciones para aplazamiento, fraccionamiento o suspensión. No dé por hecho que presentar un recurso detiene el cobro. La suspensión requiere cumplir sus propios requisitos y solicitarse por la vía adecuada. Si hay recurso y suspensión, controle los dos trámites y sus justificantes.</a:t>
            </a:r>
          </a:p>
          <a:p>
            <a:endParaRPr/>
          </a:p>
          <a:p>
            <a:r>
              <a:t>Si se aprecia caducidad, todavía debe estudiarse la prescripción por separado. La caducidad afecta al procedimiento concreto y a los efectos de sus actuaciones; la prescripción determina si la Administración conserva el derecho a liquidar. Un nuevo procedimiento puede iniciarse si el derecho no ha prescrito y se cumplen las demás exigencias.</a:t>
            </a:r>
          </a:p>
          <a:p>
            <a:endParaRPr/>
          </a:p>
          <a:p>
            <a:r>
              <a:t>La comprobación limitada es de Gestión Tributaria, según los artículos 136 a 140 de la LGT, y su duración se relaciona con el artículo 104 y el artículo 164.4 del RGAT. El ponente puede cerrar esta diapositiva destacando que la línea temporal es tan importante como el contenido: anotar cada fecha permite comprobar caducidad, pago y recurso sin confundir sus distintos plazos.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2.3.</a:t>
            </a:r>
          </a:p>
          <a:p>
            <a:endParaRPr/>
          </a:p>
          <a:p>
            <a:r>
              <a:t>Síntesis de los apartados 2.1 y 2.2. El recurso contra una liquidación no suspende automáticamente su cobro.</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Esta lista resume cómo revisar un expediente de comprobación limitada durante su tramitación. En primer lugar, el alcance: confirme los impuestos, periodos y elementos comunicados desde el inicio, y añada cualquier modificación posterior. Asegúrese de que cada requerimiento guarda relación con ese alcance y no confunda una solicitud de prueba con una ampliación formal del objeto.</a:t>
            </a:r>
          </a:p>
          <a:p>
            <a:endParaRPr/>
          </a:p>
          <a:p>
            <a:r>
              <a:t>En segundo lugar, las facultades. Compruebe qué documentos puede pedir Gestión y si el examen contable se mantiene dentro de la finalidad permitida por la norma vigente. Distinga una petición dirigida al contribuyente de una petición sobre movimientos financieros a un tercero. Si considera que alguna actuación rebasa el límite legal, formule una objeción específica y atienda las demás solicitudes procedentes.</a:t>
            </a:r>
          </a:p>
          <a:p>
            <a:endParaRPr/>
          </a:p>
          <a:p>
            <a:r>
              <a:t>En tercer lugar, las pruebas. Reúna facturas, registros, declaraciones y justificantes, pero acompáñelos de una explicación. Cuando hay cifras distintas, muestre cómo se concilian. Cuando existe un hecho discutido, identifique qué documento lo acredita. El objetivo es que quien resuelve pueda seguir la relación entre el ajuste propuesto y la evidencia aportada.</a:t>
            </a:r>
          </a:p>
          <a:p>
            <a:endParaRPr/>
          </a:p>
          <a:p>
            <a:r>
              <a:t>En cuarto lugar, controle plazos y ampliaciones. Mantenga una cronología, presente la respuesta por el canal correcto y archive cada recibo. Una hoja de control puede tener columnas para fecha de comunicación, vencimiento, respuesta, número de registro y siguiente actuación esperada.</a:t>
            </a:r>
          </a:p>
          <a:p>
            <a:endParaRPr/>
          </a:p>
          <a:p>
            <a:r>
              <a:t>La asignación funcional no cambia: estamos en Gestión Tributaria. Los artículos 136 a 140 de la LGT y 163 a 165 del RGAT ordenan las facultades y el procedimiento. La nota de síntesis recuerda también que recurrir una liquidación no suspende automáticamente el cobro. Al presentar el resumen, enfatice que el expediente tiene dos carriles: el debate sobre si el ajuste es correcto y la gestión separada de los plazos de pago y recurso.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2 Reaccion ante comprobación limitada(1).pdf.</a:t>
            </a:r>
          </a:p>
          <a:p>
            <a:r>
              <a:t>Apartado: 2.3.</a:t>
            </a:r>
          </a:p>
          <a:p>
            <a:endParaRPr/>
          </a:p>
          <a:p>
            <a:r>
              <a:t>Síntesis de los apartados 2.1 y 2.2. El recurso contra una liquidación no suspende automáticamente su cobro.</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Gestión Tributaria. La comprobación limitada figura entre las funciones de gestión (LGT arts. 117.1 y 136–140; Orden PRE/3581/2007, art. 4). La Inspección utiliza el procedimiento inspector cuando esa sea la actuación iniciada.</a:t>
            </a:r>
          </a:p>
          <a:p>
            <a:r>
              <a:t>Fuentes oficiales: https://www.boe.es/buscar/act.php?id=BOE-A-2003-23186 ; https://www.boe.es/buscar/act.php?id=BOE-A-2007-21228</a:t>
            </a:r>
          </a:p>
          <a:p>
            <a:endParaRPr/>
          </a:p>
          <a:p>
            <a:r>
              <a:t>COMENTARIO DEL PONENTE · duración orientativa: 3 minutos</a:t>
            </a:r>
          </a:p>
          <a:p>
            <a:endParaRPr/>
          </a:p>
          <a:p>
            <a:r>
              <a:t>Esta segunda lista sirve para revisar la resolución final. Empezamos por la audiencia: ¿se recibió una propuesta?, ¿se presentaron alegaciones?, ¿la resolución responde a los argumentos relevantes? No es imprescindible que conteste cada frase del escrito, pero debe permitir entender por qué acepta o rechaza las cuestiones sustanciales y cómo ha llegado al resultado.</a:t>
            </a:r>
          </a:p>
          <a:p>
            <a:endParaRPr/>
          </a:p>
          <a:p>
            <a:r>
              <a:t>Después revisamos el tiempo. Compare la fecha de inicio y la de terminación con el plazo máximo, incluidas las reglas sobre notificación y periodos excluidos. Si hay indicios de caducidad, analice esa cuestión con las fechas acreditadas. Si se plantea la prescripción, calcule ese derecho por separado y compruebe las interrupciones. No mezcle ambos argumentos en una conclusión sin explicar cada uno.</a:t>
            </a:r>
          </a:p>
          <a:p>
            <a:endParaRPr/>
          </a:p>
          <a:p>
            <a:r>
              <a:t>En contenido, compruebe que la resolución identifica hechos, normas, cálculo y objeto comprobado. Rehaga las operaciones principales con los datos que aparecen en el expediente. Revise intereses, redondeos, imputación temporal y correspondencia entre la motivación y la parte dispositiva. Si la liquidación incluye conceptos no comunicados, contraste el alcance inicial y cualquier ampliación formal.</a:t>
            </a:r>
          </a:p>
          <a:p>
            <a:endParaRPr/>
          </a:p>
          <a:p>
            <a:r>
              <a:t>Por último, decida qué hacer con la resolución. Anote el plazo de pago y el plazo de recurso desde la notificación. Valore si procede pagar, solicitar aplazamiento o fraccionamiento, recurrir o pedir suspensión, según las circunstancias. Cada alternativa tiene requisitos y efectos propios; recurrir no paraliza por sí mismo el ingreso.</a:t>
            </a:r>
          </a:p>
          <a:p>
            <a:endParaRPr/>
          </a:p>
          <a:p>
            <a:r>
              <a:t>La resolución es de Gestión Tributaria cuando deriva de una comprobación limitada. La base legal está en los artículos 136 a 140 de la LGT. La lista no decide de antemano si conviene recurrir: organiza la revisión para que esa decisión se base en la motivación, los hechos y los plazos reales. El ponente debe animar a conservar el acto completo y sus anexos, porque una notificación parcial dificulta comprobar los fundamentos.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3 Propuesta de liquidación paralela(1).pdf.</a:t>
            </a:r>
          </a:p>
          <a:p>
            <a:r>
              <a:t>Apartado: 3.1.</a:t>
            </a:r>
          </a:p>
          <a:p>
            <a:endParaRPr/>
          </a:p>
          <a:p>
            <a:r>
              <a:t>Arts. 99, 132 y 137–139 LGT. La propuesta puede aparecer en verificación de datos o comprobación limitada. Los importes son inventados para explicar el método, no datos del usuario. Normalmente no es un acto recurrible separado: la defensa se ejercita mediante alegaciones y, después, contra la resolución.</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emisor: el competente en el procedimiento que origina la propuesta. Gestión en verificación de datos/comprobación limitada; Inspección en procedimiento inspector. Recaudación interviene en la fase de cobro si la deuda no se ingresa en plazo (LGT arts. 99,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Comenzamos el bloque de propuestas de liquidación. Una propuesta suele mostrar que el órgano considera que la deuda es superior a la declarada o que la devolución esperada debe reducirse. Sin embargo, la palabra “propuesta” señala que todavía estamos ante un trámite previo a la decisión final. Su finalidad es comunicar el ajuste y permitir una defensa antes de que se dicte la liquidación.</a:t>
            </a:r>
          </a:p>
          <a:p>
            <a:endParaRPr/>
          </a:p>
          <a:p>
            <a:r>
              <a:t>La atribución funcional depende del procedimiento de origen. Si la propuesta procede de una verificación o una comprobación limitada, estamos ante Gestión Tributaria. Si forma parte de un procedimiento inspector, corresponde a Inspección. El rótulo general de “Hacienda” no identifica por sí solo quién es competente; debemos mirar la comunicación de inicio, el órgano que firma y el expediente al que se incorpora.</a:t>
            </a:r>
          </a:p>
          <a:p>
            <a:endParaRPr/>
          </a:p>
          <a:p>
            <a:r>
              <a:t>La segunda tarjeta pone el acento en la oportunidad de defensa. El destinatario puede pedir acceso a antecedentes, analizar el cálculo, explicar los hechos y aportar pruebas dentro del plazo. No es solo un trámite formal: una alegación bien documentada puede llevar a corregir el ajuste antes de que se convierta en una liquidación.</a:t>
            </a:r>
          </a:p>
          <a:p>
            <a:endParaRPr/>
          </a:p>
          <a:p>
            <a:r>
              <a:t>La tercera tarjeta evita una confusión importante. La propuesta, por sí sola, normalmente no exige pagar el importe que refleja ni abre el plazo de ingreso propio de la liquidación. Tampoco suele ser un acto recurrible de forma autónoma. La defensa se ejerce mediante alegaciones, y la impugnación se dirige contra la liquidación definitiva, con las excepciones que puedan resultar de la norma en un caso concreto.</a:t>
            </a:r>
          </a:p>
          <a:p>
            <a:endParaRPr/>
          </a:p>
          <a:p>
            <a:r>
              <a:t>Durante la exposición, sugiera leer la parte dispositiva y distinguir el título del acto de sus efectos reales. ¿Se abre audiencia? ¿Se fija ya una deuda? ¿Se indica recurso? Las respuestas se encuentran en el documento y en las normas del procedimiento.</a:t>
            </a:r>
          </a:p>
          <a:p>
            <a:endParaRPr/>
          </a:p>
          <a:p>
            <a:r>
              <a:t>Los artículos 99, 102, 132 y 138 de la LGT, entre otros, sirven de referencia, dependiendo del procedimiento. Los ejemplos de importes de la presentación son didácticos. El propósito de esta diapositiva es que el público no pague ni recurra automáticamente una propuesta: primero debe comprenderla y utilizar la fase de alegaciones.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3 Propuesta de liquidación paralela(1).pdf.</a:t>
            </a:r>
          </a:p>
          <a:p>
            <a:r>
              <a:t>Apartado: 3.1.1.</a:t>
            </a:r>
          </a:p>
          <a:p>
            <a:endParaRPr/>
          </a:p>
          <a:p>
            <a:r>
              <a:t>Arts. 102, 132 y 138–139 LGT. Los asteriscos y columnas de los modelos antiguos son rasgos de presentación, no elementos indispensables de validez.</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emisor: el competente en el procedimiento que origina la propuesta. Gestión en verificación de datos/comprobación limitada; Inspección en procedimiento inspector. Recaudación interviene en la fase de cobro si la deuda no se ingresa en plazo (LGT arts. 99,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¿Cómo reconocemos una propuesta de liquidación? La primera señal es la denominación: puede titularse “propuesta de liquidación”, “trámite de audiencia” o utilizar una fórmula equivalente. El título ayuda, pero no es la única prueba. Lea la parte dispositiva y el párrafo que indica el trámite abierto. El formato puede variar entre procedimientos y versiones del sistema informático.</a:t>
            </a:r>
          </a:p>
          <a:p>
            <a:endParaRPr/>
          </a:p>
          <a:p>
            <a:r>
              <a:t>La segunda señal es la comparación. La propuesta debe permitir identificar los datos declarados, los que el órgano considera correctos y las diferencias relevantes. Si solo se muestra una cuota final sin explicar los componentes, puede ser necesario acceder al expediente para comprender el cálculo y ejercer la defensa.</a:t>
            </a:r>
          </a:p>
          <a:p>
            <a:endParaRPr/>
          </a:p>
          <a:p>
            <a:r>
              <a:t>La tercera es el motivo. Busque qué hecho se considera acreditado y qué norma justifica el ajuste. La motivación debe dar una explicación suficiente para comprender por qué se modifica la autoliquidación. Una referencia genérica al resultado de un cruce de datos puede requerir más contexto si no revela qué información se utilizó ni cómo se conecta con el ajuste.</a:t>
            </a:r>
          </a:p>
          <a:p>
            <a:endParaRPr/>
          </a:p>
          <a:p>
            <a:r>
              <a:t>La cuarta señal es el plazo de defensa: cuándo se notificó, cuántos días se conceden y cómo se consulta el expediente. La fecha se guarda con el justificante de notificación, y el vencimiento se calcula conforme a la regla aplicable. Si no se dispone de todos los antecedentes, puede pedirse acceso al expediente dentro de la fase correspondiente.</a:t>
            </a:r>
          </a:p>
          <a:p>
            <a:endParaRPr/>
          </a:p>
          <a:p>
            <a:r>
              <a:t>La competencia depende del procedimiento que origina la propuesta: Gestión en los procedimientos de Gestión e Inspección en el procedimiento inspector. No la determine solo por el nombre “paralela”. Los asteriscos o columnas de modelos antiguos son rasgos de diseño, no requisitos autónomos de validez.</a:t>
            </a:r>
          </a:p>
          <a:p>
            <a:endParaRPr/>
          </a:p>
          <a:p>
            <a:r>
              <a:t>Como ponente, puede recorrer las cuatro zonas de un documento anonimizado: denominación, comparación, motivo y plazo. Las referencias principales incluyen los artículos 102, 132 y 138 a 139 de la LGT, según el caso. Esta revisión permite identificar qué responder antes de que el acto se convierta en liquidación.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3 Propuesta de liquidación paralela(1).pdf.</a:t>
            </a:r>
          </a:p>
          <a:p>
            <a:r>
              <a:t>Apartado: 3.1.1.</a:t>
            </a:r>
          </a:p>
          <a:p>
            <a:endParaRPr/>
          </a:p>
          <a:p>
            <a:r>
              <a:t>Arts. 102, 132 y 138–139 LGT. Los asteriscos y columnas de los modelos antiguos son rasgos de presentación, no elementos indispensables de validez.</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emisor: el competente en el procedimiento que origina la propuesta. Gestión en verificación de datos/comprobación limitada; Inspección en procedimiento inspector. Recaudación interviene en la fase de cobro si la deuda no se ingresa en plazo (LGT arts. 99,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La diapositiva separa la propuesta de la liquidación posterior. En la fase de propuesta, el contribuyente puede discutir los hechos, aportar documentos, explicar el tratamiento fiscal y recalcular el importe. El órgano aún debe valorar las alegaciones y dictar la decisión final cuando corresponda. Por eso, leer “propuesta de liquidación” no equivale a recibir ya una deuda firme o un requerimiento de pago.</a:t>
            </a:r>
          </a:p>
          <a:p>
            <a:endParaRPr/>
          </a:p>
          <a:p>
            <a:r>
              <a:t>La liquidación posterior tiene otro efecto: fija el resultado de la actuación y normalmente abre los plazos de ingreso y de impugnación, conforme a la norma. Para conocerlo, hay que identificar el acto, su fecha de notificación y la información de recursos que contiene. Los plazos se cuentan desde la notificación válida, no desde que se recibió la propuesta anterior.</a:t>
            </a:r>
          </a:p>
          <a:p>
            <a:endParaRPr/>
          </a:p>
          <a:p>
            <a:r>
              <a:t>La tercera tarjeta advierte que el formato no siempre deja clara la diferencia. Algunas comunicaciones se parecen, y una persona puede confundir la propuesta con una liquidación. Por eso se revisa la parte dispositiva: ¿se concede audiencia?, ¿se invita a formular alegaciones?, ¿se ordena pagar?, ¿se indica un recurso? Esos elementos muestran la función jurídica del documento.</a:t>
            </a:r>
          </a:p>
          <a:p>
            <a:endParaRPr/>
          </a:p>
          <a:p>
            <a:r>
              <a:t>La respuesta también cambia según el momento. A una propuesta se presentan alegaciones en el trámite de audiencia. Frente a una liquidación se valora la reposición o la reclamación económico-administrativa y, en su caso, la suspensión. No se debe usar el canal equivocado ni pensar que las alegaciones a la propuesta sustituyen al recurso contra el acto final.</a:t>
            </a:r>
          </a:p>
          <a:p>
            <a:endParaRPr/>
          </a:p>
          <a:p>
            <a:r>
              <a:t>El órgano competente será Gestión o Inspección, según el procedimiento de origen. La LGT regula los elementos y efectos de la liquidación y las fases de audiencia, con referencias como los artículos 99, 102, 132 y 138. Al presentar, insistimos en la secuencia correcta: leer la propuesta, defenderse ahora y, si luego se dicta liquidación, abrir una revisión separada de ese nuevo acto.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3 Propuesta de liquidación paralela(1).pdf.</a:t>
            </a:r>
          </a:p>
          <a:p>
            <a:r>
              <a:t>Apartado: 3.2.1.</a:t>
            </a:r>
          </a:p>
          <a:p>
            <a:endParaRPr/>
          </a:p>
          <a:p>
            <a:r>
              <a:t>Arts. 102.2, 108.4 y 132 LGT. No basta invocar de forma genérica falta de motivación. Si un tercero contradice los datos del contribuyente, pedir contraste conforme al art. 108.4. Un defecto formal no implica siempre anulación definitiva de la deuda: puede dar lugar a retroacción si causa indefensión.</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emisor: el competente en el procedimiento que origina la propuesta. Gestión en verificación de datos/comprobación limitada; Inspección en procedimiento inspector. Recaudación interviene en la fase de cobro si la deuda no se ingresa en plazo (LGT arts. 99,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Al comprobar la motivación, conviene revisar tres piezas. La primera es el hecho concreto: qué operación, gasto, ingreso o deducción se modifica y qué evidencia lleva al órgano a esa conclusión. Una afirmación como “no se justifica el gasto” es más útil si explica qué factura falta, qué requisito no se cumple o qué dato contradice lo declarado.</a:t>
            </a:r>
          </a:p>
          <a:p>
            <a:endParaRPr/>
          </a:p>
          <a:p>
            <a:r>
              <a:t>La segunda pieza es la norma aplicable al ejercicio comprobado. No basta con citar de forma genérica una ley; hay que comprobar que el precepto regula ese tributo, periodo y tipo de operación. Las normas pueden cambiar y una disposición vigente hoy no siempre era la aplicable al ejercicio investigado. Compare la fecha de la operación, el devengo, la presentación y las normas transitorias si son relevantes.</a:t>
            </a:r>
          </a:p>
          <a:p>
            <a:endParaRPr/>
          </a:p>
          <a:p>
            <a:r>
              <a:t>La tercera es el cálculo reproducible. Tome los importes de la propuesta y rehaga la operación. Identifique bases, cuotas, porcentajes, límites, períodos y ajustes. Si el resultado no se puede seguir, formule una solicitud de aclaración o explique qué componente falta para poder discutirlo con eficacia.</a:t>
            </a:r>
          </a:p>
          <a:p>
            <a:endParaRPr/>
          </a:p>
          <a:p>
            <a:r>
              <a:t>Cuando la propuesta se apoya en datos de un tercero y el contribuyente los contradice, la LGT prevé reglas de contraste. Debe decirse qué dato se discute y aportar evidencia de su inexactitud; no se trata de afirmar que toda información externa es incorrecta. Si el problema es una falta de motivación, describa qué razonamiento no aparece y cómo impide defender un elemento concreto. Un defecto formal puede permitir corregir el acto o retrotraer actuaciones; no siempre extingue definitivamente la deuda.</a:t>
            </a:r>
          </a:p>
          <a:p>
            <a:endParaRPr/>
          </a:p>
          <a:p>
            <a:r>
              <a:t>La competencia corresponde a Gestión o Inspección según el procedimiento de origen. Las referencias centrales son los artículos 102.2, 108.4 y 132 de la LGT. El ponente puede resumir el examen con una fórmula: hecho probado, norma aplicable y cálculo verificable. Si falla una de las tres, se señala con precisión y se vincula a una petición concreta.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3 Propuesta de liquidación paralela(1).pdf.</a:t>
            </a:r>
          </a:p>
          <a:p>
            <a:r>
              <a:t>Apartado: 3.2.1.</a:t>
            </a:r>
          </a:p>
          <a:p>
            <a:endParaRPr/>
          </a:p>
          <a:p>
            <a:r>
              <a:t>Arts. 102.2, 108.4 y 132 LGT. No basta invocar de forma genérica falta de motivación. Si un tercero contradice los datos del contribuyente, pedir contraste conforme al art. 108.4. Un defecto formal no implica siempre anulación definitiva de la deuda: puede dar lugar a retroacción si causa indefensión.</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emisor: el competente en el procedimiento que origina la propuesta. Gestión en verificación de datos/comprobación limitada; Inspección en procedimiento inspector. Recaudación interviene en la fase de cobro si la deuda no se ingresa en plazo (LGT arts. 99,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Una objeción útil se construye en tres pasos. Primero, identifique el defecto: qué ajuste está insuficientemente explicado, qué hecho se considera incorrectamente o qué parte del cálculo no se entiende. Evite expresiones genéricas como “la propuesta no está motivada” si puede señalar la línea, el gasto o la operación que carece de explicación.</a:t>
            </a:r>
          </a:p>
          <a:p>
            <a:endParaRPr/>
          </a:p>
          <a:p>
            <a:r>
              <a:t>Segundo, relacione la prueba. Una factura, un certificado, un contrato o un extracto no se aporta por sí mismo; en el escrito hay que indicar qué acredita y a qué importe se refiere. Si la controversia trata de la fecha, señale qué documento demuestra devengo o pago. Si se discute el carácter de un gasto, explique la conexión con los ingresos o con la actividad, dentro del régimen tributario aplicable.</a:t>
            </a:r>
          </a:p>
          <a:p>
            <a:endParaRPr/>
          </a:p>
          <a:p>
            <a:r>
              <a:t>Tercero, explique la consecuencia. Diga cuál es el cálculo correcto, qué ajuste debe retirarse o por qué la falta de información impide una defensa real. Si lo que pide es que se complete la motivación, identifique qué datos o antecedentes hacen falta. Una petición concreta facilita que el órgano conteste y permite revisar después si resolvió la cuestión planteada.</a:t>
            </a:r>
          </a:p>
          <a:p>
            <a:endParaRPr/>
          </a:p>
          <a:p>
            <a:r>
              <a:t>El ejemplo general se puede aplicar a distintas áreas: una cuota deducida, un ingreso omitido, una operación con un tercero o una imputación temporal. La estructura se mantiene, pero la prueba y la norma cambian con el caso. El contribuyente no necesita discutir todos los fundamentos de la propuesta; debe priorizar los que puedan modificar el resultado.</a:t>
            </a:r>
          </a:p>
          <a:p>
            <a:endParaRPr/>
          </a:p>
          <a:p>
            <a:r>
              <a:t>La propuesta puede provenir de Gestión o de Inspección. En ambos supuestos la audiencia antecede a la decisión, aunque los procedimientos tienen sus propias reglas y órganos. Las referencias de esta sección incluyen los artículos 102.2, 108.4 y 132 de la LGT.</a:t>
            </a:r>
          </a:p>
          <a:p>
            <a:endParaRPr/>
          </a:p>
          <a:p>
            <a:r>
              <a:t>Al presentar, el ponente debe animar a usar un esquema simple en cada alegación: “El ajuste dice…; el documento demuestra…; por tanto, solicitamos…”. Eso hace que la objeción sea comprobable y evita que la defensa se pierda en afirmaciones que no se conectan con el expediente.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3 Propuesta de liquidación paralela(1).pdf.</a:t>
            </a:r>
          </a:p>
          <a:p>
            <a:r>
              <a:t>Apartado: 3.2.2.</a:t>
            </a:r>
          </a:p>
          <a:p>
            <a:endParaRPr/>
          </a:p>
          <a:p>
            <a:r>
              <a:t>Arts. 99 y 236–237 LGT. STS 10-09-2018, rec. 1246/2017, y criterio TEAC RG 00/08923/2022. Se corrige la prohibición absoluta del original de aportar documentos después de las alegaciones. El ejemplo de deducción por vivienda solo se conserva condicionado al régimen transitorio de la disposición transitoria 18.ª Ley 35/2006, incluida adquisición anterior a 2013 y demás requisitos.</a:t>
            </a:r>
          </a:p>
          <a:p>
            <a:endParaRPr/>
          </a:p>
          <a:p>
            <a:r>
              <a:t>FUENTES OFICIALES</a:t>
            </a:r>
          </a:p>
          <a:p>
            <a:r>
              <a:t>Ley 58/2003, General Tributaria (LGT)</a:t>
            </a:r>
          </a:p>
          <a:p>
            <a:r>
              <a:t>https://www.boe.es/buscar/act.php?id=BOE-A-2003-23186</a:t>
            </a:r>
          </a:p>
          <a:p>
            <a:endParaRPr/>
          </a:p>
          <a:p>
            <a:r>
              <a:t>TEAC, RG 00/08923/2022, aportación de pruebas en revisión</a:t>
            </a:r>
          </a:p>
          <a:p>
            <a:r>
              <a:t>https://serviciostelematicosext.hacienda.gob.es/TEAC/DYCTEA/criterio.aspx?id=00/08923/2022/00/0/1</a:t>
            </a:r>
          </a:p>
          <a:p>
            <a:endParaRPr/>
          </a:p>
          <a:p>
            <a:r>
              <a:t>Ley 35/2006, IRPF, disposición transitoria 18.ª</a:t>
            </a:r>
          </a:p>
          <a:p>
            <a:r>
              <a:t>https://www.boe.es/eli/es/l/2006/11/28/35/con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emisor: el competente en el procedimiento que origina la propuesta. Gestión en verificación de datos/comprobación limitada; Inspección en procedimiento inspector. Recaudación interviene en la fase de cobro si la deuda no se ingresa en plazo (LGT arts. 99,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¿Se puede aportar prueba después de las alegaciones? La respuesta no debe formularse como una prohibición absoluta. La primera tarjeta recomienda aportar desde el principio porque permite al órgano que instruye revisar la propuesta con todos los elementos y puede evitar que una discrepancia llegue a la vía de recurso.</a:t>
            </a:r>
          </a:p>
          <a:p>
            <a:endParaRPr/>
          </a:p>
          <a:p>
            <a:r>
              <a:t>La segunda tarjeta explica que, en determinadas circunstancias, la prueba puede aportarse en reposición o ante los tribunales económico-administrativos. La normativa y la jurisprudencia han rechazado a veces exclusiones automáticas, pero la admisión y valoración dependen de la fase, de la pertinencia y de las circunstancias. Por tanto, la estrategia segura es explicar por qué la prueba no se presentó antes si aparece después y demostrar qué cuestión acredita.</a:t>
            </a:r>
          </a:p>
          <a:p>
            <a:endParaRPr/>
          </a:p>
          <a:p>
            <a:r>
              <a:t>La tercera tarjeta pone límites. Una aportación abusiva o de mala fe no se presume por el solo hecho de que el documento llegue tarde; debe apoyarse en las circunstancias que correspondan. Al mismo tiempo, un órgano revisor no debe sustituir sin más a la Administración gestora mediante una nueva inspección. La prueba adicional puede aclarar hechos o respaldar una pretensión, pero no convierte cualquier recurso en una investigación completamente nueva.</a:t>
            </a:r>
          </a:p>
          <a:p>
            <a:endParaRPr/>
          </a:p>
          <a:p>
            <a:r>
              <a:t>En un caso práctico, si aparece una factura después de presentar las alegaciones, se conserva evidencia de cuándo se obtuvo, se explica por qué no estuvo disponible antes y se conecta con el ajuste concreto. No conviene ocultar el documento hasta el recurso para reservar una sorpresa; eso puede perjudicar la credibilidad y retrasar la solución.</a:t>
            </a:r>
          </a:p>
          <a:p>
            <a:endParaRPr/>
          </a:p>
          <a:p>
            <a:r>
              <a:t>La competencia original puede ser de Gestión o Inspección; la vía posterior dependerá del acto final. Las referencias incluyen los artículos 99 y 236 a 237 de la LGT, así como los criterios jurisprudenciales y económico-administrativos citados en las notas. El mensaje para el ponente es equilibrado: llevar toda la prueba útil a la audiencia, sin sostener que cualquier evidencia tardía queda siempre excluida o siempre se admite.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3 Propuesta de liquidación paralela(1).pdf.</a:t>
            </a:r>
          </a:p>
          <a:p>
            <a:r>
              <a:t>Apartado: 3.3.</a:t>
            </a:r>
          </a:p>
          <a:p>
            <a:endParaRPr/>
          </a:p>
          <a:p>
            <a:r>
              <a:t>Síntesis de los apartados 3.1 y 3.2. Formular alegaciones no equivale a recurrir una liquidación ni exige solicitar la suspensión de una mera propuesta.</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emisor: el competente en el procedimiento que origina la propuesta. Gestión en verificación de datos/comprobación limitada; Inspección en procedimiento inspector. Recaudación interviene en la fase de cobro si la deuda no se ingresa en plazo (LGT arts. 99,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Esta lista guía la preparación de las alegaciones. El primer elemento es el documento: confirme que realmente se trata de una propuesta, identifique el procedimiento y calcule el plazo. Si el escrito abre audiencia, la defensa se presenta en ese trámite; no se trata todavía de recurrir una liquidación. Guarde la notificación y la prueba de su fecha.</a:t>
            </a:r>
          </a:p>
          <a:p>
            <a:endParaRPr/>
          </a:p>
          <a:p>
            <a:r>
              <a:t>El segundo elemento es el ajuste. Localice cada importe y cada motivo. Si existen varias diferencias, numérelas para poder responder en el mismo orden. Repita el cálculo con los datos del expediente y marque los errores aritméticos, los datos de terceros o las normas que requieren comprobarse para el ejercicio.</a:t>
            </a:r>
          </a:p>
          <a:p>
            <a:endParaRPr/>
          </a:p>
          <a:p>
            <a:r>
              <a:t>El tercer elemento es la defensa: seleccione hechos, normas y pruebas que tengan relación directa con cada ajuste. No hace falta llenar el escrito de argumentos irrelevantes. Un documento debe apoyar una afirmación identificable; un argumento legal debe explicar por qué cambia la calificación o el resultado. Si los hechos están aceptados, quizá la controversia sea solo jurídica; si los hechos se discuten, la prueba cobra mayor peso.</a:t>
            </a:r>
          </a:p>
          <a:p>
            <a:endParaRPr/>
          </a:p>
          <a:p>
            <a:r>
              <a:t>El cuarto elemento es la petición. Indique con claridad qué corrección solicita y, si es posible, cuál sería el resultado numérico alternativo. Si solicita que se deje sin efecto un ajuste, explíquelo para cada elemento. La autoridad debe poder saber qué decisión se pide sin deducirla de los anexos.</a:t>
            </a:r>
          </a:p>
          <a:p>
            <a:endParaRPr/>
          </a:p>
          <a:p>
            <a:r>
              <a:t>La propuesta corresponderá a Gestión o Inspección según el procedimiento de origen. Los artículos 99, 102, 132 y 138 de la LGT orientan la audiencia y la liquidación, con los matices de cada procedimiento. Formular alegaciones no equivale a recurrir ni suele exigir pedir la suspensión de una mera propuesta. Esa distinción ayuda a evitar actuaciones prematuras y a reservar el recurso para la resolución que finalmente se notifique.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3 Propuesta de liquidación paralela(1).pdf.</a:t>
            </a:r>
          </a:p>
          <a:p>
            <a:r>
              <a:t>Apartado: 3.3.</a:t>
            </a:r>
          </a:p>
          <a:p>
            <a:endParaRPr/>
          </a:p>
          <a:p>
            <a:r>
              <a:t>Síntesis de los apartados 3.1 y 3.2. Formular alegaciones no equivale a recurrir una liquidación ni exige solicitar la suspensión de una mera propuesta.</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emisor: el competente en el procedimiento que origina la propuesta. Gestión en verificación de datos/comprobación limitada; Inspección en procedimiento inspector. Recaudación interviene en la fase de cobro si la deuda no se ingresa en plazo (LGT arts. 99,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Después de presentar las alegaciones, el trabajo de control continúa. En “registro”, conserve una copia exacta del escrito, todos los anexos y el justificante que acredita la presentación. El recibo debe permitir saber cuándo se envió y qué documentos se aportaron. Guarde también la versión editable o una relación de archivos para reconstruir la contestación si más tarde hay que recurrir.</a:t>
            </a:r>
          </a:p>
          <a:p>
            <a:endParaRPr/>
          </a:p>
          <a:p>
            <a:r>
              <a:t>En “seguimiento”, controle nuevas notificaciones y la duración total del procedimiento. Una petición de documentos adicional, un cambio de alcance o una resolución posterior pueden generar nuevas fechas críticas. No asuma que la presentación de alegaciones termina el asunto ni que el expediente permanecerá inactivo. Revise el buzón electrónico si el obligado está sujeto a notificaciones electrónicas.</a:t>
            </a:r>
          </a:p>
          <a:p>
            <a:endParaRPr/>
          </a:p>
          <a:p>
            <a:r>
              <a:t>En “resolución”, compare el acto final con la propuesta y con las alegaciones. Compruebe si se han valorado las pruebas y contestado los argumentos sustanciales. Verifique el cálculo y la motivación, no solo la cuota final. Si el órgano mantiene el ajuste, anote por qué; si lo modifica, compruebe que el cambio se refleja correctamente en todos los conceptos.</a:t>
            </a:r>
          </a:p>
          <a:p>
            <a:endParaRPr/>
          </a:p>
          <a:p>
            <a:r>
              <a:t>Por último, registre los nuevos plazos. Si se notifica una liquidación, calcule el periodo de ingreso y el plazo para recurso a partir de la fecha en que se notificó. Valore de forma separada si procede pagar, recurrir, pedir aplazamiento o solicitar suspensión. La interposición de un recurso no suspende automáticamente el cobro, de modo que hay que conocer los requisitos específicos antes de que venza el periodo voluntario.</a:t>
            </a:r>
          </a:p>
          <a:p>
            <a:endParaRPr/>
          </a:p>
          <a:p>
            <a:r>
              <a:t>El órgano que resuelve es el competente según el procedimiento de origen: Gestión o Inspección. La regla práctica que cierra este bloque es mantener el expediente vivo hasta que haya una resolución definitiva y se hayan anotado sus efectos. Las alegaciones son una fase de defensa; después todavía hay que comprobar la respuesta administrativa y decidir los pasos posteriores.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4.1.</a:t>
            </a:r>
          </a:p>
          <a:p>
            <a:endParaRPr/>
          </a:p>
          <a:p>
            <a:r>
              <a:t>Arts. 26, 62, 65, 101–102, 179, 208, 224 y 233 LGT. El recurso contra la liquidación no suspende automáticamente su ejecución. Una propuesta de sanción se examina de forma independiente.</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Ahora distinguimos la liquidación provisional de la propuesta que acabamos de estudiar. La liquidación es una decisión administrativa que determina el importe de la deuda o modifica la devolución. Puede contener una cuota, intereses de demora y otros conceptos establecidos por la ley. Una vez notificada válidamente, produce efectos y debe atenderse dentro del plazo de ingreso, aunque el contribuyente discrepe de su fundamento.</a:t>
            </a:r>
          </a:p>
          <a:p>
            <a:endParaRPr/>
          </a:p>
          <a:p>
            <a:r>
              <a:t>La palabra “provisional” no significa que sea un borrador. La liquidación provisional es un acto final dentro del procedimiento que la dicta, pero su alcance no es definitivo respecto de todos los elementos de la obligación. El carácter provisional depende de las circunstancias y del alcance de la comprobación, según la LGT; no depende de que antes se haya hablado de una propuesta. La propuesta es un trámite de audiencia; la liquidación es la decisión que fija el resultado.</a:t>
            </a:r>
          </a:p>
          <a:p>
            <a:endParaRPr/>
          </a:p>
          <a:p>
            <a:r>
              <a:t>¿Quién la dicta? El órgano competente del procedimiento de origen. Si la actuación ha sido de Gestión, la liquidación corresponde a Gestión. Si procede de una inspección, la dicta el órgano inspector competente. Recaudación interviene después en el cobro, especialmente si no se paga en periodo voluntario y se inicia la vía ejecutiva. Esta separación de funciones resulta clave: no atribuyamos toda liquidación al mismo departamento ni confundamos el órgano que determina la deuda con el que luego la recauda.</a:t>
            </a:r>
          </a:p>
          <a:p>
            <a:endParaRPr/>
          </a:p>
          <a:p>
            <a:r>
              <a:t>Al abrir el documento, busque el importe, la parte dispositiva, los intereses, la fecha de notificación, el plazo de ingreso y las vías de impugnación. Una resolución favorable en parte también puede dejar un saldo a pagar o un nuevo cálculo.</a:t>
            </a:r>
          </a:p>
          <a:p>
            <a:endParaRPr/>
          </a:p>
          <a:p>
            <a:r>
              <a:t>Las referencias principales incluyen los artículos 26, 62, 65, 101 a 102 y las normas de revisión de la LGT. La diapositiva presenta la regla general. A continuación veremos cómo actuar con el cobro y con la defensa sin suponer que una de esas opciones cancela automáticamente la otra.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4.1.</a:t>
            </a:r>
          </a:p>
          <a:p>
            <a:endParaRPr/>
          </a:p>
          <a:p>
            <a:r>
              <a:t>Arts. 26, 62, 65, 101–102, 179, 208, 224 y 233 LGT. El recurso contra la liquidación no suspende automáticamente su ejecución. Una propuesta de sanción se examina de forma independiente.</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Después de recibir una liquidación, hay que gestionar en paralelo dos cuestiones: el cobro y la impugnación. En cuanto al cobro, puede pagarse en el plazo voluntario. Si existe una dificultad económica transitoria, se valora si la deuda admite aplazamiento o fraccionamiento y si se cumplen las condiciones. Si se interpone un recurso, hay que examinar aparte si corresponde solicitar suspensión y qué garantías se exigen. No se debe esperar a que venza el plazo sin tomar una decisión.</a:t>
            </a:r>
          </a:p>
          <a:p>
            <a:endParaRPr/>
          </a:p>
          <a:p>
            <a:r>
              <a:t>En cuanto a la impugnación, primero se identifica qué vía procede para el acto concreto y quién resolverá. Puede existir reposición potestativa o reclamación económico-administrativa, según el caso; los plazos y requisitos se revisan en la notificación y en la LGT. La presentación debe incluir los fundamentos de hecho y derecho, los documentos relevantes y una petición concreta. Conserve el justificante.</a:t>
            </a:r>
          </a:p>
          <a:p>
            <a:endParaRPr/>
          </a:p>
          <a:p>
            <a:r>
              <a:t>La tercera tarjeta separa la sanción. Una liquidación que regulariza una deuda no demuestra por sí sola que hubo una infracción culpable. La Administración debe tramitar el procedimiento sancionador correspondiente, tipificar una conducta y justificar la responsabilidad subjetiva. Por eso, si llega una propuesta de sanción, se responde en un expediente propio y se examina su motivación, su base y las reducciones, aunque exista una liquidación relacionada.</a:t>
            </a:r>
          </a:p>
          <a:p>
            <a:endParaRPr/>
          </a:p>
          <a:p>
            <a:r>
              <a:t>También hay que cuidar los calendarios. El plazo de pago de la liquidación y el plazo para recurrir son distintos. Pagar no equivale necesariamente a renunciar a la impugnación, y recurrir no suspende automáticamente el cobro. Si se paga y después se obtiene una resolución favorable, pueden proceder devolución e intereses conforme a la ley.</a:t>
            </a:r>
          </a:p>
          <a:p>
            <a:endParaRPr/>
          </a:p>
          <a:p>
            <a:r>
              <a:t>La liquidación la dicta Gestión o Inspección según el origen; Recaudación gestiona su cobro. Las referencias destacadas incluyen artículos 62, 65, 179, 208, 224 y 233 de la LGT. La recomendación esencial es abrir dos líneas de control en el expediente: una para el ingreso y otra para la defensa.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4.1.1.</a:t>
            </a:r>
          </a:p>
          <a:p>
            <a:endParaRPr/>
          </a:p>
          <a:p>
            <a:r>
              <a:t>Arts. 102 y 109–112 LGT y 40–43 Ley 39/2015. No asumir que un encabezado antiguo o una carta de pago bastan para interpretar el acto.</a:t>
            </a:r>
          </a:p>
          <a:p>
            <a:endParaRPr/>
          </a:p>
          <a:p>
            <a:r>
              <a:t>FUENTES OFICIALES</a:t>
            </a:r>
          </a:p>
          <a:p>
            <a:r>
              <a:t>Ley 58/2003, General Tributaria (LGT)</a:t>
            </a:r>
          </a:p>
          <a:p>
            <a:r>
              <a:t>https://www.boe.es/buscar/act.php?id=BOE-A-2003-23186</a:t>
            </a:r>
          </a:p>
          <a:p>
            <a:endParaRPr/>
          </a:p>
          <a:p>
            <a:r>
              <a:t>Ley 39/2015, del Procedimiento Administrativo Común</a:t>
            </a:r>
          </a:p>
          <a:p>
            <a:r>
              <a:t>https://www.boe.es/eli/es/l/2015/10/01/39/con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Esta diapositiva propone cuatro señales para reconocer que el documento es ya una liquidación. Primero, la decisión: la parte dispositiva aprueba o practica la liquidación y fija un importe. No se limita a proponer que podría exigirse una cantidad ni abre simplemente una fase de audiencia.</a:t>
            </a:r>
          </a:p>
          <a:p>
            <a:endParaRPr/>
          </a:p>
          <a:p>
            <a:r>
              <a:t>Segundo, la identificación del expediente: órgano emisor, número de referencia, impuesto, ejercicio o periodo y destinatario. Compare esos datos con las comunicaciones anteriores y confirme que la resolución se refiere al procedimiento correcto. Si recibe una carta de pago separada, no la utilice como único documento para entender la motivación; busque la resolución completa.</a:t>
            </a:r>
          </a:p>
          <a:p>
            <a:endParaRPr/>
          </a:p>
          <a:p>
            <a:r>
              <a:t>Tercero, el cálculo. Compruebe cuota, intereses, resultado y explicación de la regularización. Revise la base, el tipo, las deducciones, los pagos previos y cualquier recargo incorporado. Si las operaciones no se pueden reproducir, anote la partida que falta y consulte el expediente para conocer los antecedentes.</a:t>
            </a:r>
          </a:p>
          <a:p>
            <a:endParaRPr/>
          </a:p>
          <a:p>
            <a:r>
              <a:t>Cuarto, la notificación debe indicar el periodo de ingreso y las vías de recurso, así como el órgano ante el que se presentan. El código seguro de verificación permite confirmar el documento cuando se emite electrónicamente. Guarde la fecha efectiva de notificación, porque de ella parten los plazos.</a:t>
            </a:r>
          </a:p>
          <a:p>
            <a:endParaRPr/>
          </a:p>
          <a:p>
            <a:r>
              <a:t>El órgano que dicta la liquidación depende del procedimiento de origen: Gestión Tributaria o Inspección. La referencia a los artículos 102 y 109 a 112 de la LGT y a la Ley 39/2015 ayuda a revisar contenido y notificación. En la exposición, recalque que un encabezado antiguo no decide por sí solo la naturaleza del acto: miramos la decisión, el importe y los efectos indicados en el documento completo.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4.1.1.</a:t>
            </a:r>
          </a:p>
          <a:p>
            <a:endParaRPr/>
          </a:p>
          <a:p>
            <a:r>
              <a:t>Arts. 102 y 109–112 LGT y 40–43 Ley 39/2015. No asumir que un encabezado antiguo o una carta de pago bastan para interpretar el acto.</a:t>
            </a:r>
          </a:p>
          <a:p>
            <a:endParaRPr/>
          </a:p>
          <a:p>
            <a:r>
              <a:t>FUENTES OFICIALES</a:t>
            </a:r>
          </a:p>
          <a:p>
            <a:r>
              <a:t>Ley 58/2003, General Tributaria (LGT)</a:t>
            </a:r>
          </a:p>
          <a:p>
            <a:r>
              <a:t>https://www.boe.es/buscar/act.php?id=BOE-A-2003-23186</a:t>
            </a:r>
          </a:p>
          <a:p>
            <a:endParaRPr/>
          </a:p>
          <a:p>
            <a:r>
              <a:t>Ley 39/2015, del Procedimiento Administrativo Común</a:t>
            </a:r>
          </a:p>
          <a:p>
            <a:r>
              <a:t>https://www.boe.es/eli/es/l/2015/10/01/39/con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Una vez identificada la liquidación, revisamos el expediente completo y no solo el importe que aparece en la carta de pago. En “antecedentes”, compare la resolución con la propuesta y las alegaciones presentadas. Verifique qué hechos se consideraron probados, qué documentos se admitieron y si la resolución responde a los argumentos que podían cambiar el resultado. Si el procedimiento inició una comprobación con un alcance delimitado, compárelo también con el contenido de la liquidación.</a:t>
            </a:r>
          </a:p>
          <a:p>
            <a:endParaRPr/>
          </a:p>
          <a:p>
            <a:r>
              <a:t>En “resultado”, rehaga los cálculos principales. Compruebe las bases imponibles, los tipos, las deducciones, los pagos ya efectuados y el periodo de cálculo de intereses. Una liquidación puede ajustar varios componentes y el error puede estar en la aplicación de una norma, en el cómputo temporal o en una operación aritmética. Anote la diferencia entre lo declarado, lo propuesto y lo finalmente liquidado.</a:t>
            </a:r>
          </a:p>
          <a:p>
            <a:endParaRPr/>
          </a:p>
          <a:p>
            <a:r>
              <a:t>En “fecha eficaz”, distinga la fecha en que se firma el acto de la fecha en que se notifica. Los plazos de ingreso y recurso comienzan, por regla general, desde la notificación practicada conforme a derecho. Si la comunicación llega por vía electrónica, registre la fecha de acceso o la regla aplicable cuando no se accede. Si llega en papel, conserve el sobre o justificante postal.</a:t>
            </a:r>
          </a:p>
          <a:p>
            <a:endParaRPr/>
          </a:p>
          <a:p>
            <a:r>
              <a:t>La competencia vuelve a ser la del procedimiento de origen. Recaudación no revisa por regla general el fondo de una liquidación de Gestión o Inspección; se ocupa de cobrarla. Esa separación ayuda a dirigir el recurso al órgano revisor correcto y a plantear la cuestión de fondo ante la vía competente.</a:t>
            </a:r>
          </a:p>
          <a:p>
            <a:endParaRPr/>
          </a:p>
          <a:p>
            <a:r>
              <a:t>Los artículos 102 y 109 a 112 de la LGT, junto con las reglas de notificación de la Ley 39/2015, sirven de marco. El ponente puede resumir la revisión en tres capas: antecedentes, cálculo y fecha eficaz. Solo después de esa revisión se decide qué hacer.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4.2.1 · Ingreso.</a:t>
            </a:r>
          </a:p>
          <a:p>
            <a:endParaRPr/>
          </a:p>
          <a:p>
            <a:r>
              <a:t>Arts. 32, 33 y 62.2 LGT. Ejemplo de meses sin concretar un calendario autonómico: verificar festivos. El pago por sí solo no significa conformidad ni renuncia a recurrir.</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Ahora nos ocupamos del plazo para pagar. El artículo 62.2 de la LGT establece los periodos de ingreso en voluntaria para deudas notificadas mediante liquidación. Como regla, si la notificación se recibe entre los días 1 y 15 del mes, el periodo termina el día 20 del mes siguiente; si se recibe entre el 16 y el último día, termina el día 5 del segundo mes posterior. Si el vencimiento es inhábil, se traslada al día hábil siguiente conforme a la norma.</a:t>
            </a:r>
          </a:p>
          <a:p>
            <a:endParaRPr/>
          </a:p>
          <a:p>
            <a:r>
              <a:t>El ejemplo de la diapositiva toma una notificación recibida el 10 de octubre y señala el 20 de noviembre como vencimiento, sujeto a que se compruebe el calendario y los festivos pertinentes. La fecha se usa únicamente para enseñar el cómputo. En un caso real, confirme la fecha en que se tuvo por notificado el acto, el calendario laboral aplicable y lo que indica la carta de pago.</a:t>
            </a:r>
          </a:p>
          <a:p>
            <a:endParaRPr/>
          </a:p>
          <a:p>
            <a:r>
              <a:t>Es importante no confundir el plazo de ingreso con el plazo para recurrir. Aunque ambos puedan ser de un mes o abarcar fechas parecidas, tienen reglas y efectos distintos. Una agenda debe registrar ambos vencimientos por separado. Si se plantea solicitar aplazamiento o suspensión, compruebe en qué momento debe presentarse y qué efecto tiene la solicitud sobre la recaudación.</a:t>
            </a:r>
          </a:p>
          <a:p>
            <a:endParaRPr/>
          </a:p>
          <a:p>
            <a:r>
              <a:t>El pago tampoco significa necesariamente que se acepte la liquidación o que se renuncie a impugnarla. Si se paga y después se anula total o parcialmente, pueden corresponder devoluciones e intereses de acuerdo con la ley. Por eso, la decisión de pagar y la decisión de recurrir se analizan conjuntamente pero no se confunden.</a:t>
            </a:r>
          </a:p>
          <a:p>
            <a:endParaRPr/>
          </a:p>
          <a:p>
            <a:r>
              <a:t>La liquidación la dicta el área que realizó el procedimiento, Gestión o Inspección; el ingreso se encauza a través de Recaudación. La norma principal en esta diapositiva es el artículo 62.2 de la LGT. Para el ponente, subraye que el primer calendario debe construirse el mismo día que se recibe la notificación, sin esperar a decidir si se impugna.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4.2.1 · Ingreso.</a:t>
            </a:r>
          </a:p>
          <a:p>
            <a:endParaRPr/>
          </a:p>
          <a:p>
            <a:r>
              <a:t>Arts. 32, 33 y 62.2 LGT. Ejemplo de meses sin concretar un calendario autonómico: verificar festivos. El pago por sí solo no significa conformidad ni renuncia a recurrir.</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Esta diapositiva aclara que pagar y recurrir pueden ser decisiones compatibles. El contribuyente puede ingresar la deuda dentro del periodo voluntario para evitar que se inicie el procedimiento ejecutivo y, al mismo tiempo, presentar el recurso que proceda dentro de su plazo. El pago no transforma automáticamente la liquidación en un acto consentido ni elimina por sí solo la posibilidad de discutirla.</a:t>
            </a:r>
          </a:p>
          <a:p>
            <a:endParaRPr/>
          </a:p>
          <a:p>
            <a:r>
              <a:t>Si la resolución revisora estima el recurso total o parcialmente, se aplican las consecuencias previstas en la ley. Puede reconocerse una devolución de lo ingresado indebidamente, con los intereses correspondientes cuando procedan. Hay que conservar el justificante de pago y la resolución favorable para tramitar la devolución, y revisar que el importe se calcule conforme a lo resuelto.</a:t>
            </a:r>
          </a:p>
          <a:p>
            <a:endParaRPr/>
          </a:p>
          <a:p>
            <a:r>
              <a:t>La tarjeta sobre garantías se refiere a otro supuesto. Si para suspender la ejecución fue necesario constituir una garantía y posteriormente la deuda se declara improcedente, puede solicitarse el reembolso de los costes en los términos legales. No toda garantía ni todo gasto se devuelve automáticamente; se revisan los requisitos, la relación con la suspensión y la resolución que elimina o reduce la deuda.</a:t>
            </a:r>
          </a:p>
          <a:p>
            <a:endParaRPr/>
          </a:p>
          <a:p>
            <a:r>
              <a:t>En la práctica, se puede preparar una tabla de decisiones: fecha límite de ingreso; fecha límite de recurso; importe disponible para pagar; necesidad de suspensión; y documentación para solicitar devolución si se obtiene una resolución favorable. Si no se paga y tampoco se obtiene una suspensión eficaz, Recaudación puede iniciar la vía ejecutiva conforme a la LGT.</a:t>
            </a:r>
          </a:p>
          <a:p>
            <a:endParaRPr/>
          </a:p>
          <a:p>
            <a:r>
              <a:t>La liquidación sigue perteneciendo al órgano de Gestión o Inspección que la dictó; Recaudación actúa sobre su cobro. Los artículos 32, 33 y 62.2 de la LGT son referencias relevantes. El mensaje central es que pago, recurso y suspensión son figuras distintas: se pueden coordinar, pero cada una requiere su propio acto, plazo y fundamento.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4.2.1 · Aplazamiento y suspensión.</a:t>
            </a:r>
          </a:p>
          <a:p>
            <a:endParaRPr/>
          </a:p>
          <a:p>
            <a:r>
              <a:t>Arts. 26, 65, 82, 161, 224 y 233 LGT. Orden HFP/311/2023: ámbito estatal, exclusión de deudas aduaneras y acumulación de deudas de la solicitud, aplazamientos pendientes y solicitudes sin resolver, con exclusiones regladas. No se traslada automáticamente a cualquier administración autonómica. Retenciones, pagos fraccionados del IS y tributos repercutidos (salvo acreditar que no se cobraron) tienen limitaciones del art. 65.2. Solicitud admisible en voluntaria impide el comienzo del período ejecutivo, con las excepciones legales para solicitudes reiteradas y suspensión ya denegada. El error no garantiza por sí solo concesión en liquidaciones. Con garantía íntegra de aval o seguro de caución, art. 26.6, el interés aplicable puede ser el legal.</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RD 520/2005, Reglamento de revisión</a:t>
            </a:r>
          </a:p>
          <a:p>
            <a:r>
              <a:t>https://www.boe.es/eli/es/rd/2005/05/13/520/con</a:t>
            </a:r>
          </a:p>
          <a:p>
            <a:endParaRPr/>
          </a:p>
          <a:p>
            <a:r>
              <a:t>Orden HFP/311/2023, dispensa de garantías</a:t>
            </a:r>
          </a:p>
          <a:p>
            <a:r>
              <a:t>https://www.boe.es/eli/es/o/2023/03/28/hfp311/con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Si existe una falta de liquidez transitoria, puede estudiarse un aplazamiento o fraccionamiento. La primera condición es que la deuda sea aplazable y que se acredite una dificultad económico-financiera de carácter transitorio. No es una eliminación de la deuda: modifica el calendario de pago y normalmente genera intereses conforme a la ley.</a:t>
            </a:r>
          </a:p>
          <a:p>
            <a:endParaRPr/>
          </a:p>
          <a:p>
            <a:r>
              <a:t>La cifra de 50.000 euros que aparece aquí es el umbral general aplicable en el ámbito de la AEAT para solicitudes exentas de aportar garantías, de acuerdo con la orden vigente y sus reglas. No significa que toda deuda inferior se conceda automáticamente ni que toda deuda superior sea imposible de aplazar. La solicitud debe cumplir los requisitos, aportar la información exigida y respetar las exclusiones regladas. Además, hay deudas que no son aplazables por disposición legal.</a:t>
            </a:r>
          </a:p>
          <a:p>
            <a:endParaRPr/>
          </a:p>
          <a:p>
            <a:r>
              <a:t>El límite se calcula de forma conjunta y puede tener en cuenta otras deudas incluidas en solicitudes, aplazamientos pendientes o solicitudes aún no resueltas, con las exclusiones establecidas por la Orden HFP/311/2023. La norma se aplica en el ámbito estatal y contempla excepciones, incluidas determinadas deudas aduaneras. Por eso hay que comprobar el saldo acumulado que refleja la sede electrónica y no mirar únicamente la liquidación de esta presentación.</a:t>
            </a:r>
          </a:p>
          <a:p>
            <a:endParaRPr/>
          </a:p>
          <a:p>
            <a:r>
              <a:t>La solicitud se tramita ante el órgano recaudador competente y debe presentarse en el momento adecuado. Adjunte una propuesta de plazos y explique la situación de tesorería. Compruebe la carta de pago y cualquier acuerdo: mientras no se conceda, no conviene asumir que el aplazamiento ya está activo.</a:t>
            </a:r>
          </a:p>
          <a:p>
            <a:endParaRPr/>
          </a:p>
          <a:p>
            <a:r>
              <a:t>El fondo de la liquidación se discute por la vía de recurso correspondiente, que puede ser distinta del trámite de aplazamiento. La referencia normativa incluye los artículos 65, 82 y 161 de la LGT y la Orden HFP/311/2023. Recalque al público que “50.000 euros” es un umbral de garantías, no un derecho automático al aplazamiento ni un límite general de deuda.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4.2.1 · Aplazamiento y suspensión.</a:t>
            </a:r>
          </a:p>
          <a:p>
            <a:endParaRPr/>
          </a:p>
          <a:p>
            <a:r>
              <a:t>Arts. 26, 65, 82, 161, 224 y 233 LGT. Orden HFP/311/2023: ámbito estatal, exclusión de deudas aduaneras y acumulación de deudas de la solicitud, aplazamientos pendientes y solicitudes sin resolver, con exclusiones regladas. No se traslada automáticamente a cualquier administración autonómica. Retenciones, pagos fraccionados del IS y tributos repercutidos (salvo acreditar que no se cobraron) tienen limitaciones del art. 65.2. Solicitud admisible en voluntaria impide el comienzo del período ejecutivo, con las excepciones legales para solicitudes reiteradas y suspensión ya denegada. El error no garantiza por sí solo concesión en liquidaciones. Con garantía íntegra de aval o seguro de caución, art. 26.6, el interés aplicable puede ser el legal.</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RD 520/2005, Reglamento de revisión</a:t>
            </a:r>
          </a:p>
          <a:p>
            <a:r>
              <a:t>https://www.boe.es/eli/es/rd/2005/05/13/520/con</a:t>
            </a:r>
          </a:p>
          <a:p>
            <a:endParaRPr/>
          </a:p>
          <a:p>
            <a:r>
              <a:t>Orden HFP/311/2023, dispensa de garantías</a:t>
            </a:r>
          </a:p>
          <a:p>
            <a:r>
              <a:t>https://www.boe.es/eli/es/o/2023/03/28/hfp311/con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Cuando se recurre una liquidación, cabe plantearse si debe suspenderse su ejecución mientras se resuelve. En determinados recursos, la suspensión automática requiere solicitarla y aportar garantía admitida legalmente, como aval o depósito, en los términos aplicables. No basta con escribir en el recurso que no se está de acuerdo: la solicitud y la garantía deben cumplir los requisitos y alcanzar el importe que proceda.</a:t>
            </a:r>
          </a:p>
          <a:p>
            <a:endParaRPr/>
          </a:p>
          <a:p>
            <a:r>
              <a:t>También existen supuestos en que puede solicitarse suspensión sin garantía, pero son tasados. Puede discutirse la existencia de un error material, aritmético o de hecho, o alegarse que la ejecución puede causar perjuicios de difícil o imposible reparación, según el cauce y la norma. Deben aportarse elementos concretos que acrediten la circunstancia; una afirmación general de falta de liquidez no produce por sí sola suspensión.</a:t>
            </a:r>
          </a:p>
          <a:p>
            <a:endParaRPr/>
          </a:p>
          <a:p>
            <a:r>
              <a:t>La tercera tarjeta invita a vigilar la decisión y su alcance. Revise qué importe queda suspendido, si la garantía se considera suficiente, si se concede suspensión total o parcial y qué efectos tiene sobre intereses y recaudación. Conserve la resolución que la concede y verifique si impone condiciones. Si se deniega, compruebe qué alternativas y plazos quedan abiertos.</a:t>
            </a:r>
          </a:p>
          <a:p>
            <a:endParaRPr/>
          </a:p>
          <a:p>
            <a:r>
              <a:t>No se debe confundir la suspensión con el aplazamiento. El aplazamiento cambia el calendario de pago por dificultades económicas; la suspensión paraliza provisionalmente la ejecución vinculada a una impugnación bajo requisitos específicos. La solicitud de una figura no equivale a la otra.</a:t>
            </a:r>
          </a:p>
          <a:p>
            <a:endParaRPr/>
          </a:p>
          <a:p>
            <a:r>
              <a:t>La deuda se originó en Gestión o Inspección, pero la suspensión puede resolverla el órgano competente en vía revisora o recaudatoria, según el tipo de impugnación. Las referencias principales son los artículos 65, 82, 161, 224 y 233 de la LGT. En la presentación oral, la conclusión práctica es que recurrir y suspender son acciones distintas: si la estrategia necesita paralizar el cobro, hay que solicitar expresamente la suspensión y acreditar el supuesto legal.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4.2.2.</a:t>
            </a:r>
          </a:p>
          <a:p>
            <a:endParaRPr/>
          </a:p>
          <a:p>
            <a:r>
              <a:t>Arts. 222–225 y 226–241 LGT; art. 30 Ley 39/2015. El mes se computa de fecha a fecha desde el día siguiente, venciendo en el ordinal de la notificación y prorrogándose si es inhábil. El silencio de reposición se produce al mes sin resolución. Puede existir alzada al TEAC si el TEAR resuelve en primera instancia. Se corrige el ejemplo original que prometía ahorro de intereses por la anulación: arts. 26.4–5 LGT, la nueva liquidación puede devengar intereses desde el inicio que habría correspondido, respetando límites legales de duración y ejecución.</a:t>
            </a:r>
          </a:p>
          <a:p>
            <a:endParaRPr/>
          </a:p>
          <a:p>
            <a:r>
              <a:t>FUENTES OFICIALES</a:t>
            </a:r>
          </a:p>
          <a:p>
            <a:r>
              <a:t>Ley 58/2003, General Tributaria (LGT)</a:t>
            </a:r>
          </a:p>
          <a:p>
            <a:r>
              <a:t>https://www.boe.es/buscar/act.php?id=BOE-A-2003-23186</a:t>
            </a:r>
          </a:p>
          <a:p>
            <a:endParaRPr/>
          </a:p>
          <a:p>
            <a:r>
              <a:t>Ley 39/2015, del Procedimiento Administrativo Común</a:t>
            </a:r>
          </a:p>
          <a:p>
            <a:r>
              <a:t>https://www.boe.es/eli/es/l/2015/10/01/39/con</a:t>
            </a:r>
          </a:p>
          <a:p>
            <a:endParaRPr/>
          </a:p>
          <a:p>
            <a:r>
              <a:t>RD 520/2005, Reglamento de revisión</a:t>
            </a:r>
          </a:p>
          <a:p>
            <a:r>
              <a:t>https://www.boe.es/eli/es/rd/2005/05/13/520/con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Esta diapositiva presenta las vías de impugnación administrativa. La reposición es potestativa y se interpone ante el órgano que dictó el acto. La reclamación económico-administrativa se formula ante el tribunal económico-administrativo competente. Como regla, no se presentan simultáneamente: si se elige reposición, se espera su resolución expresa o presunta para continuar por la vía correspondiente. Hay que leer la notificación y atender a la competencia concreta.</a:t>
            </a:r>
          </a:p>
          <a:p>
            <a:endParaRPr/>
          </a:p>
          <a:p>
            <a:r>
              <a:t>El plazo ordinario de interposición es de un mes, con el cómputo que establecen la LGT y las reglas generales. El mes se calcula de fecha a fecha desde el día siguiente a la notificación; si el vencimiento cae en día inhábil, se traslada conforme a la norma. Conviene escribir la fecha de vencimiento en el expediente y no confiar solo en un cómputo mental. La reposición tiene un plazo legal para resolverse y puede producirse silencio, con los efectos previstos.</a:t>
            </a:r>
          </a:p>
          <a:p>
            <a:endParaRPr/>
          </a:p>
          <a:p>
            <a:r>
              <a:t>En vía administrativa tributaria, por regla general no son preceptivos abogado y procurador, aunque el contribuyente puede contar con asesoramiento. La presentación debe identificar el acto, las pretensiones y fundamentos. Si se solicita suspensión, se tramita aparte y se aplican los requisitos propios.</a:t>
            </a:r>
          </a:p>
          <a:p>
            <a:endParaRPr/>
          </a:p>
          <a:p>
            <a:r>
              <a:t>La reclamación económico-administrativa puede tener una tramitación distinta según el órgano que dictó el acto y la cuantía, incluyendo en ciertos casos la vía económico-administrativa en primera instancia y un recurso posterior. Por eso, no suponga que todo asunto va al mismo tribunal ni que existe una única fase de revisión.</a:t>
            </a:r>
          </a:p>
          <a:p>
            <a:endParaRPr/>
          </a:p>
          <a:p>
            <a:r>
              <a:t>La liquidación proviene de Gestión o Inspección; el recurso se dirige al órgano revisor que corresponda. Las normas principales son los artículos 222 a 225 y 226 a 241 de la LGT y las reglas de cómputo del artículo 30 de la Ley 39/2015. El ponente debe recalcar: elija una vía, respete el mes y guarde el justificante.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4.2.2.</a:t>
            </a:r>
          </a:p>
          <a:p>
            <a:endParaRPr/>
          </a:p>
          <a:p>
            <a:r>
              <a:t>Arts. 222–225 y 226–241 LGT; art. 30 Ley 39/2015. El mes se computa de fecha a fecha desde el día siguiente, venciendo en el ordinal de la notificación y prorrogándose si es inhábil. El silencio de reposición se produce al mes sin resolución. Puede existir alzada al TEAC si el TEAR resuelve en primera instancia. Se corrige el ejemplo original que prometía ahorro de intereses por la anulación: arts. 26.4–5 LGT, la nueva liquidación puede devengar intereses desde el inicio que habría correspondido, respetando límites legales de duración y ejecución.</a:t>
            </a:r>
          </a:p>
          <a:p>
            <a:endParaRPr/>
          </a:p>
          <a:p>
            <a:r>
              <a:t>FUENTES OFICIALES</a:t>
            </a:r>
          </a:p>
          <a:p>
            <a:r>
              <a:t>Ley 58/2003, General Tributaria (LGT)</a:t>
            </a:r>
          </a:p>
          <a:p>
            <a:r>
              <a:t>https://www.boe.es/buscar/act.php?id=BOE-A-2003-23186</a:t>
            </a:r>
          </a:p>
          <a:p>
            <a:endParaRPr/>
          </a:p>
          <a:p>
            <a:r>
              <a:t>Ley 39/2015, del Procedimiento Administrativo Común</a:t>
            </a:r>
          </a:p>
          <a:p>
            <a:r>
              <a:t>https://www.boe.es/eli/es/l/2015/10/01/39/con</a:t>
            </a:r>
          </a:p>
          <a:p>
            <a:endParaRPr/>
          </a:p>
          <a:p>
            <a:r>
              <a:t>RD 520/2005, Reglamento de revisión</a:t>
            </a:r>
          </a:p>
          <a:p>
            <a:r>
              <a:t>https://www.boe.es/eli/es/rd/2005/05/13/520/con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Al redactar la impugnación, separe el fondo del procedimiento. En cuanto al fondo, explique si el error es de hecho, de aplicación de la norma o de cálculo. Identifique el dato discutido, aporte documentos y muestre cuál sería el resultado correcto. Si hay varios ajustes, aborde cada uno por separado. La pretensión debe corresponder a los argumentos y puede solicitar anulación total, parcial o la corrección del importe, según proceda.</a:t>
            </a:r>
          </a:p>
          <a:p>
            <a:endParaRPr/>
          </a:p>
          <a:p>
            <a:r>
              <a:t>En cuanto a la motivación, revise si la liquidación expone los hechos y las normas que sostienen la regularización y si contestó los argumentos sustanciales de la audiencia. Para alegar indefensión, concrete cómo la falta de motivación impidió entender o discutir un elemento. No basta invocar el término “indefensión” de forma retórica: hay que vincularlo a un defecto relevante y a su efecto en la defensa.</a:t>
            </a:r>
          </a:p>
          <a:p>
            <a:endParaRPr/>
          </a:p>
          <a:p>
            <a:r>
              <a:t>La resolución del recurso puede confirmar el acto, anularlo, ordenar retroacción o estimarlo en parte, según las circunstancias. Después, compruebe si se ha dictado una nueva liquidación y cómo se han calculado intereses. Identifique quién resuelve y qué recursos posteriores se permiten. Una reclamación económico-administrativa puede pasar por órganos distintos según cuantía y competencia; la propia resolución indicará el paso siguiente.</a:t>
            </a:r>
          </a:p>
          <a:p>
            <a:endParaRPr/>
          </a:p>
          <a:p>
            <a:r>
              <a:t>Siga controlando el cobro mientras se tramita la impugnación, a menos que exista una suspensión eficaz. Si ya se pagó y la resolución es favorable, registre el derecho a devolución e intereses. Si se anuló para retrotraer actuaciones, compruebe qué se repite y cuál es el nuevo plazo.</a:t>
            </a:r>
          </a:p>
          <a:p>
            <a:endParaRPr/>
          </a:p>
          <a:p>
            <a:r>
              <a:t>El acto recurrido lo dictó Gestión o Inspección; la revisión la resuelve el órgano competente conforme a la LGT. Los artículos 222 a 225 y 226 a 241 ofrecen el marco de recursos y reclamaciones. La exposición debe llevar al público de un argumento concreto a una petición concreta y después a una comprobación de la ejecución de la resolución.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4.3.</a:t>
            </a:r>
          </a:p>
          <a:p>
            <a:endParaRPr/>
          </a:p>
          <a:p>
            <a:r>
              <a:t>Síntesis de los apartados 4.1 y 4.2. Los calendarios de ingreso e impugnación son distintos y deben calcularse por separado.</a:t>
            </a:r>
          </a:p>
          <a:p>
            <a:endParaRPr/>
          </a:p>
          <a:p>
            <a:r>
              <a:t>FUENTES OFICIALES</a:t>
            </a:r>
          </a:p>
          <a:p>
            <a:r>
              <a:t>Ley 58/2003, General Tributaria (LGT)</a:t>
            </a:r>
          </a:p>
          <a:p>
            <a:r>
              <a:t>https://www.boe.es/buscar/act.php?id=BOE-A-2003-23186</a:t>
            </a:r>
          </a:p>
          <a:p>
            <a:endParaRPr/>
          </a:p>
          <a:p>
            <a:r>
              <a:t>RD 520/2005, Reglamento de revisión</a:t>
            </a:r>
          </a:p>
          <a:p>
            <a:r>
              <a:t>https://www.boe.es/eli/es/rd/2005/05/13/520/con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Esta lista de comprobación se concentra en el pago. En primer lugar, verifique la deuda: cuota, intereses y pagos previos. Compare la liquidación con la propuesta, rehaga el cálculo y compruebe si se reconocieron pagos a cuenta, retenciones o ingresos ya realizados. Si el total parece correcto, guarde la liquidación y el recibo; si no, marque el concepto y valore la impugnación.</a:t>
            </a:r>
          </a:p>
          <a:p>
            <a:endParaRPr/>
          </a:p>
          <a:p>
            <a:r>
              <a:t>En segundo lugar, anote el calendario del artículo 62.2 de la LGT desde la notificación eficaz. La fecha de firma no suele ser suficiente. Determine el último día para ingresar y confirme el calendario de días inhábiles. El vencimiento debe figurar en más de un recordatorio, especialmente si hay una empresa o un representante gestionando el expediente.</a:t>
            </a:r>
          </a:p>
          <a:p>
            <a:endParaRPr/>
          </a:p>
          <a:p>
            <a:r>
              <a:t>En tercer lugar, valore la liquidez. Compruebe si la deuda es aplazable, si la dificultad es temporal y si el importe acumulado afecta al régimen de garantías. El umbral exento de garantías no garantiza la concesión. La solicitud debe presentarse con la información requerida y dentro de un momento que evite dejar pasar el periodo voluntario.</a:t>
            </a:r>
          </a:p>
          <a:p>
            <a:endParaRPr/>
          </a:p>
          <a:p>
            <a:r>
              <a:t>En cuarto lugar, si se impugna, determine si hace falta suspensión. La suspensión automática suele exigir garantía adecuada; los supuestos sin garantía son limitados y deben probarse. No suponga que el recurso paraliza el cobro mientras se espera respuesta.</a:t>
            </a:r>
          </a:p>
          <a:p>
            <a:endParaRPr/>
          </a:p>
          <a:p>
            <a:r>
              <a:t>La liquidación procede de Gestión o Inspección y el ingreso se atiende ante Recaudación. Para el ponente, la distinción práctica es entre obligación de pago, solicitud de aplazamiento y petición de suspensión. Cada una tiene su propia base legal, órgano, documentación y resultado. Mantenerlas en casillas separadas evita que una actuación se confunda con otra y que el plazo voluntario venza sin cobertura.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4 Qué hacer frente a uyna liquidación provisional(1).pdf.</a:t>
            </a:r>
          </a:p>
          <a:p>
            <a:r>
              <a:t>Apartado: 4.3.</a:t>
            </a:r>
          </a:p>
          <a:p>
            <a:endParaRPr/>
          </a:p>
          <a:p>
            <a:r>
              <a:t>Síntesis de los apartados 4.1 y 4.2. Los calendarios de ingreso e impugnación son distintos y deben calcularse por separado.</a:t>
            </a:r>
          </a:p>
          <a:p>
            <a:endParaRPr/>
          </a:p>
          <a:p>
            <a:r>
              <a:t>FUENTES OFICIALES</a:t>
            </a:r>
          </a:p>
          <a:p>
            <a:r>
              <a:t>Ley 58/2003, General Tributaria (LGT)</a:t>
            </a:r>
          </a:p>
          <a:p>
            <a:r>
              <a:t>https://www.boe.es/buscar/act.php?id=BOE-A-2003-23186</a:t>
            </a:r>
          </a:p>
          <a:p>
            <a:endParaRPr/>
          </a:p>
          <a:p>
            <a:r>
              <a:t>RD 520/2005, Reglamento de revisión</a:t>
            </a:r>
          </a:p>
          <a:p>
            <a:r>
              <a:t>https://www.boe.es/eli/es/rd/2005/05/13/520/con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que practica la liquidación provisional: Gestión si deriva de un procedimiento de gestión; Inspección si deriva de una actuación inspectora. Recaudación asume después el cobro ejecutivo cuando proceda (LGT arts. 101, 117, 141 y 160; Orden PRE/3581/2007, arts. 4–6).</a:t>
            </a:r>
          </a:p>
          <a:p>
            <a:r>
              <a:t>Fuentes oficiales: https://www.boe.es/buscar/act.php?id=BOE-A-2003-23186 ; https://www.boe.es/buscar/act.php?id=BOE-A-2007-21228</a:t>
            </a:r>
          </a:p>
          <a:p>
            <a:endParaRPr/>
          </a:p>
          <a:p>
            <a:r>
              <a:t>COMENTARIO DEL PONENTE · duración orientativa: 3 minutos</a:t>
            </a:r>
          </a:p>
          <a:p>
            <a:endParaRPr/>
          </a:p>
          <a:p>
            <a:r>
              <a:t>La última lista de este bloque organiza el recurso. Primero, elija la vía adecuada: reposición ante el órgano que dictó el acto o reclamación económico-administrativa ante el tribunal competente. Revise la indicación de recursos de la resolución y compruebe si hay alguna particularidad por el órgano emisor o la cuantía. Como regla, no interponga simultáneamente reposición y reclamación contra el mismo acto.</a:t>
            </a:r>
          </a:p>
          <a:p>
            <a:endParaRPr/>
          </a:p>
          <a:p>
            <a:r>
              <a:t>Segundo, calcule y anote el plazo. El mes se cuenta desde la notificación conforme a las reglas aplicables. Presente antes del vencimiento y conserve el recibo electrónico o presencial. Si se presenta una reclamación con alegaciones en un momento posterior permitido, controle también esa fecha y la puesta de manifiesto del expediente.</a:t>
            </a:r>
          </a:p>
          <a:p>
            <a:endParaRPr/>
          </a:p>
          <a:p>
            <a:r>
              <a:t>Tercero, formule argumentos concretos. Describa los hechos relevantes, cite la norma, explique el cálculo correcto y aporte la prueba. Haga una petición clara: qué parte de la liquidación solicita anular o corregir. Si se cuestiona motivación o procedimiento, indique la consecuencia práctica del defecto. Un escrito extenso sin orden no necesariamente resulta más persuasivo que uno claro y documentado.</a:t>
            </a:r>
          </a:p>
          <a:p>
            <a:endParaRPr/>
          </a:p>
          <a:p>
            <a:r>
              <a:t>Cuarto, dé seguimiento a notificaciones y ejecución. Anote la resolución, cualquier recurso posterior y los efectos sobre la deuda. Si se estima el recurso, revise devolución e intereses; si se confirma, calcule el siguiente plazo de pago. Si la suspensión se concedió, compruebe que se mantiene vigente y a qué importe afecta.</a:t>
            </a:r>
          </a:p>
          <a:p>
            <a:endParaRPr/>
          </a:p>
          <a:p>
            <a:r>
              <a:t>La competencia de origen sigue siendo Gestión o Inspección; la reclamación corresponde al órgano revisor previsto en la LGT. La síntesis pone de relieve que impugnar no es una acción aislada: requiere controlar vía, plazo, razones y ejecución. Con eso cerramos el bloque de liquidaciones provisionales y pasamos al expediente sancionador, que tiene finalidad y análisis de culpabilidad propios.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El artículo 160 distingue dos formas de recaudación: período voluntario y período ejecutivo. En el período ejecutivo el obligado aún puede cumplir espontáneamente; si no lo hace, la Administración actúa por el procedimiento de apremio sobre su patrimonio. El inicio del período ejecutivo y el comienzo formal del procedimiento de apremio son momentos jurídicos distintos.</a:t>
            </a:r>
          </a:p>
          <a:p>
            <a:endParaRPr/>
          </a:p>
          <a:p>
            <a:r>
              <a:t>Fuentes</a:t>
            </a:r>
          </a:p>
          <a:p>
            <a:r>
              <a:t>• Ley 58/2003, arts. 160–161 y 167: https://www.boe.es/buscar/act.php?id=BOE-A-2003-23186</a:t>
            </a:r>
          </a:p>
          <a:p>
            <a:r>
              <a:t>• Real Decreto 939/2005, Reglamento General de Recaudación: https://www.boe.es/buscar/act.php?id=BOE-A-2005-14803</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430500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Guion para la exposición</a:t>
            </a:r>
          </a:p>
          <a:p>
            <a:r>
              <a:t>Los artículos 161 y 167 regulan el inicio del período ejecutivo y la providencia de apremio. La providencia es el título suficiente para iniciar la ejecución, sujeta a motivos tasados de oposición y a los mecanismos de suspensión que prevé la LGT. Los artículos 169 y siguientes ordenan embargo y enajenación. Evitar afirmar que cualquier recurso paraliza automáticamente el cobro: el efecto depende de la regla y de que se cumplan los requisitos para suspender.</a:t>
            </a:r>
          </a:p>
          <a:p>
            <a:endParaRPr/>
          </a:p>
          <a:p>
            <a:r>
              <a:t>Fuentes</a:t>
            </a:r>
          </a:p>
          <a:p>
            <a:r>
              <a:t>• Ley 58/2003, arts. 161, 165–173: https://www.boe.es/buscar/act.php?id=BOE-A-2003-23186</a:t>
            </a:r>
          </a:p>
          <a:p>
            <a:r>
              <a:t>• Real Decreto 939/2005 (RGR), procedimiento de apremio: https://www.boe.es/buscar/act.php?id=BOE-A-2005-14803</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520033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7 Recibida providencia de apremio(1).pdf.</a:t>
            </a:r>
          </a:p>
          <a:p>
            <a:r>
              <a:t>Apartado: 7.1.</a:t>
            </a:r>
          </a:p>
          <a:p>
            <a:endParaRPr/>
          </a:p>
          <a:p>
            <a:r>
              <a:t>Arts. 28, 161 y 167 LGT y 70 RGR. El plazo ejecutivo se inicia, en liquidaciones, al día siguiente del vencimiento del voluntario. En autoliquidaciones sin ingreso, al día siguiente del fin del plazo para presentar o, si ya terminó, al día siguiente de la presentación. Se corrige la referencia del original al día de presentación y a la fecha de envío de la providencia: para el 5 % cuenta la notificación.</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La providencia de apremio inicia el procedimiento de apremio para el cobro ejecutivo; la unidad gestora o inspectora que liquidó la deuda no sustituye a Recaudación en esa fase (LGT arts. 160, 161 y 167; Orden PRE/3581/2007, art. 6).</a:t>
            </a:r>
          </a:p>
          <a:p>
            <a:r>
              <a:t>Fuentes oficiales: https://www.boe.es/buscar/act.php?id=BOE-A-2003-23186 ; https://www.boe.es/buscar/act.php?id=BOE-A-2007-21228</a:t>
            </a:r>
          </a:p>
          <a:p>
            <a:endParaRPr/>
          </a:p>
          <a:p>
            <a:r>
              <a:t>COMENTARIO DEL PONENTE · duración orientativa: 3 minutos</a:t>
            </a:r>
          </a:p>
          <a:p>
            <a:endParaRPr/>
          </a:p>
          <a:p>
            <a:r>
              <a:t>El periodo ejecutivo contempla tres recargos alternativos: ejecutivo del cinco por ciento, apremio reducido del diez por ciento y apremio ordinario del veinte por ciento. No se acumulan entre sí; se aplica el que corresponda según el momento y las condiciones de pago. El recargo del cinco por ciento puede proceder si se ingresa la totalidad antes de la notificación de la providencia. Si ya se notificó, el diez por ciento requiere pagar la deuda principal y el propio recargo reducido dentro del plazo del artículo 62.5. Si no se cumplen esos requisitos, entra el recargo ordinario del veinte por ciento.</a:t>
            </a:r>
          </a:p>
          <a:p>
            <a:endParaRPr/>
          </a:p>
          <a:p>
            <a:r>
              <a:t>La tarjeta inferior destaca el efecto de los recargos del cinco y del diez: excluyen los intereses de demora devengados durante el periodo ejecutivo. No eliminan intereses que ya formaban parte de la deuda antes de entrar en ejecutivo. El recargo ordinario del veinte por ciento sí es compatible con intereses del periodo ejecutivo y con las costas que procedan.</a:t>
            </a:r>
          </a:p>
          <a:p>
            <a:endParaRPr/>
          </a:p>
          <a:p>
            <a:r>
              <a:t>Esta diferencia hace que la fecha de pago sea crítica. Cuando llega la providencia, calcule cuánto se debe para obtener el recargo del diez por ciento y cuál es el vencimiento. El periodo del artículo 62.5 es distinto del periodo voluntario de una liquidación. Si el contribuyente paga solo el principal, o paga fuera del plazo, puede no cumplir las condiciones del recargo reducido.</a:t>
            </a:r>
          </a:p>
          <a:p>
            <a:endParaRPr/>
          </a:p>
          <a:p>
            <a:r>
              <a:t>Si existe un pago anterior, una compensación, aplazamiento, fraccionamiento o suspensión, envíe el justificante y verifique que la deuda no se haya extinguido o paralizado. Recaudación debe imputar correctamente los ingresos a cada concepto.</a:t>
            </a:r>
          </a:p>
          <a:p>
            <a:endParaRPr/>
          </a:p>
          <a:p>
            <a:r>
              <a:t>La normativa principal es el artículo 28 de la LGT, en conexión con los artículos 62.5 y 161, y el RGR. El mensaje es sencillo: los recargos son alternativos, y el pago temprano puede reducir intereses y recargo, pero solo si se paga la cantidad total exigida en plazo.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49587982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7 Recibida providencia de apremio(1).pdf.</a:t>
            </a:r>
          </a:p>
          <a:p>
            <a:r>
              <a:t>Apartado: 7.2.</a:t>
            </a:r>
          </a:p>
          <a:p>
            <a:endParaRPr/>
          </a:p>
          <a:p>
            <a:r>
              <a:t>Arts. 62.5, 65.5, 165.2 y 167.3 LGT. La oposición al apremio no reabre libremente el fondo de la liquidación. Art. 165.2: suspensión sin garantía cuando se acredita error material, aritmético o de hecho, o pago, condonación, compensación, aplazamiento, suspensión o prescripción. Solicitar aplazamiento en ejecutiva no paraliza automáticamente todos los actos de recaudación; se suspende la enajenación hasta la decisión en los términos del art. 65.5.</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RD 520/2005, Reglamento de revisión</a:t>
            </a:r>
          </a:p>
          <a:p>
            <a:r>
              <a:t>https://www.boe.es/eli/es/rd/2005/05/13/520/con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La providencia de apremio inicia el procedimiento de apremio para el cobro ejecutivo; la unidad gestora o inspectora que liquidó la deuda no sustituye a Recaudación en esa fase (LGT arts. 160, 161 y 167; Orden PRE/3581/2007, art. 6).</a:t>
            </a:r>
          </a:p>
          <a:p>
            <a:r>
              <a:t>Fuentes oficiales: https://www.boe.es/buscar/act.php?id=BOE-A-2003-23186 ; https://www.boe.es/buscar/act.php?id=BOE-A-2007-21228</a:t>
            </a:r>
          </a:p>
          <a:p>
            <a:endParaRPr/>
          </a:p>
          <a:p>
            <a:r>
              <a:t>COMENTARIO DEL PONENTE · duración orientativa: 3 minutos</a:t>
            </a:r>
          </a:p>
          <a:p>
            <a:endParaRPr/>
          </a:p>
          <a:p>
            <a:r>
              <a:t>Después de recibir una providencia, compruebe inmediatamente el plazo de pago y si puede obtener el recargo de apremio reducido del diez por ciento. El artículo 62.5 de la LGT fija un periodo propio: si la providencia se notifica entre los días 1 y 15, el pago vence el día 20 de ese mismo mes; si se notifica entre el 16 y el último día, vence el día 5 del mes siguiente. Si el vencimiento es inhábil, se aplica la regla de traslado.</a:t>
            </a:r>
          </a:p>
          <a:p>
            <a:endParaRPr/>
          </a:p>
          <a:p>
            <a:r>
              <a:t>Para beneficiarse del recargo reducido hay que ingresar el total de la deuda pendiente y el recargo del diez por ciento dentro de ese plazo. Pagar solo una parte o esperar al plazo voluntario de la liquidación ya no sirve, porque ese periodo terminó antes de iniciarse el apremio. Si no se satisface todo dentro del plazo, puede aplicarse el recargo ordinario del veinte por ciento y continuar la ejecución.</a:t>
            </a:r>
          </a:p>
          <a:p>
            <a:endParaRPr/>
          </a:p>
          <a:p>
            <a:r>
              <a:t>La segunda idea es que los plazos son diferentes. El del artículo 62.5 regula el pago tras la providencia; el mes para interponer recurso se calcula por separado conforme a las reglas generales. Presentar oposición no prorroga por sí mismo el periodo de pago ni suspende automáticamente la ejecución.</a:t>
            </a:r>
          </a:p>
          <a:p>
            <a:endParaRPr/>
          </a:p>
          <a:p>
            <a:r>
              <a:t>La oposición a la providencia está limitada a los motivos que enumera el artículo 167.3; no reabre sin más el fondo de la liquidación. La suspensión sin garantía puede proceder en supuestos tasados del artículo 165.2, como error material, aritmético o de hecho, o pago, condonación, compensación, aplazamiento, suspensión o prescripción acreditados.</a:t>
            </a:r>
          </a:p>
          <a:p>
            <a:endParaRPr/>
          </a:p>
          <a:p>
            <a:r>
              <a:t>El órgano que tramita es Recaudación. Antes de actuar, compare el principal y el recargo, recalcule el vencimiento y reúna justificantes. La diapositiva acompaña la explicación con una llamada a pagar a tiempo si se pretende el 10 por ciento. El ponente debe prevenir la confusión entre plazos de ingreso y de impugnación.</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2341399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BOE, Ley 58/2003, art. 27. https://www.boe.es/buscar/act.php?id=BOE-A-2003-23186#a27</a:t>
            </a:r>
          </a:p>
          <a:p>
            <a:r>
              <a:t>El 25 % reduce el importe del recargo, no la cuota. En autoliquidaciones debe ingresarse toda la deuda al presentar y el recargo reducido en el plazo del art. 62.2. El art. 27.5 admite también el aplazamiento o fraccionamiento solicitado en el momento legal, concedido con aval o seguro de caución y pagado en los plazos acordados. En declaraciones, la deuda se ingresa en el plazo de la liquidación.</a:t>
            </a:r>
          </a:p>
          <a:p>
            <a:r>
              <a:t>El art. 27.2 contempla exclusión del recargo por regularización de otros períodos del mismo concepto y hechos idénticos a los regularizados por la Administración: presentación en seis meses desde el día siguiente a la notificación, reconocimiento completo y pago, sin rectificación ni recurso o reclamación contra la liquidación y sin sanción derivada de la regularización administrativa. Se deben cumplir todas las condiciones.</a:t>
            </a:r>
          </a:p>
          <a:p>
            <a:r>
              <a:t>Art. 27.4: identificar expresamente el período y contener únicamente sus datos.</a:t>
            </a:r>
          </a:p>
          <a:p>
            <a:r>
              <a:t>Art. 27.3: si se presenta sin ingresar ni solicitar simultáneamente aplazamiento, fraccionamiento o compensación, pueden concurrir los recargos e intereses ejecutivos sobre el importe de la autoliquidación. Requerimiento previo tiene el alcance amplio del art. 27.1.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BOE, Ley 58/2003. https://www.boe.es/buscar/act.php?id=BOE-A-2003-23186#a28</a:t>
            </a:r>
          </a:p>
          <a:p>
            <a:r>
              <a:t>Art. 28.1: devengo con el inicio del período ejecutivo según el art. 161. La providencia notificada inicia el procedimiento de apremio, no necesariamente el período ejecutivo (art. 167.1).</a:t>
            </a:r>
          </a:p>
          <a:p>
            <a:r>
              <a:t>Art. 62.5: providencia notificada entre los días 1 y 15, pago hasta el 20 de ese mes. Entre el 16 y el último día, hasta el 5 del mes siguiente. Si el último día es inhábil, hasta el inmediato hábil siguiente.</a:t>
            </a:r>
          </a:p>
          <a:p>
            <a:r>
              <a:t>5 %: basta el pago total de la deuda antes de la notificación. 10 %: pago total de deuda y propio recargo en el plazo legal. 20 %: los restantes casos. Los tres no se suman entre sí.</a:t>
            </a:r>
          </a:p>
          <a:p>
            <a:r>
              <a:t>Art. 28.5: el 5 % y el 10 % excluyen solo intereses desde el comienzo del período ejecutivo. No eliminan intereses previos legalmente exigibles.</a:t>
            </a:r>
          </a:p>
          <a:p>
            <a:r>
              <a:t>Art. 27.3: concurrencia con recargo extemporáneo si no se ingresa ni se solicita aplazamiento, fraccionamiento o compensación al presentar. Ejemplo: 10.000 €, tres meses completos de retraso, presentación sin ingreso ni solicitud y pago íntegro posterior antes de la providencia: 400 € del art. 27 y 500 € del art. 28 sobre la cuota, sin reducción del art. 27.5.</a:t>
            </a:r>
          </a:p>
          <a:p>
            <a:r>
              <a:t>Art. 28.6: especialidad para deudas de otros Estados o entidades internacionales en asistencia mutua.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7 Recibida providencia de apremio(1).pdf.</a:t>
            </a:r>
          </a:p>
          <a:p>
            <a:r>
              <a:t>Apartado: 7.2.</a:t>
            </a:r>
          </a:p>
          <a:p>
            <a:endParaRPr/>
          </a:p>
          <a:p>
            <a:r>
              <a:t>Arts. 62.5, 65.5, 165.2 y 167.3 LGT. La oposición al apremio no reabre libremente el fondo de la liquidación. Art. 165.2: suspensión sin garantía cuando se acredita error material, aritmético o de hecho, o pago, condonación, compensación, aplazamiento, suspensión o prescripción. Solicitar aplazamiento en ejecutiva no paraliza automáticamente todos los actos de recaudación; se suspende la enajenación hasta la decisión en los términos del art. 65.5.</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RD 520/2005, Reglamento de revisión</a:t>
            </a:r>
          </a:p>
          <a:p>
            <a:r>
              <a:t>https://www.boe.es/eli/es/rd/2005/05/13/520/con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La providencia de apremio inicia el procedimiento de apremio para el cobro ejecutivo; la unidad gestora o inspectora que liquidó la deuda no sustituye a Recaudación en esa fase (LGT arts. 160, 161 y 167; Orden PRE/3581/2007, art. 6).</a:t>
            </a:r>
          </a:p>
          <a:p>
            <a:r>
              <a:t>Fuentes oficiales: https://www.boe.es/buscar/act.php?id=BOE-A-2003-23186 ; https://www.boe.es/buscar/act.php?id=BOE-A-2007-21228</a:t>
            </a:r>
          </a:p>
          <a:p>
            <a:endParaRPr/>
          </a:p>
          <a:p>
            <a:r>
              <a:t>COMENTARIO DEL PONENTE · duración orientativa: 3 minutos</a:t>
            </a:r>
          </a:p>
          <a:p>
            <a:endParaRPr/>
          </a:p>
          <a:p>
            <a:r>
              <a:t>La oposición a una providencia de apremio solo puede basarse en los motivos tasados del artículo 167.3 de la LGT. La primera categoría es deuda extinguida o prescrita. Puede acreditarse con justificante de pago, acuerdo de compensación, condonación u otra causa legal de extinción. La prescripción se examina respecto del derecho a exigir el pago, atendiendo al historial del expediente.</a:t>
            </a:r>
          </a:p>
          <a:p>
            <a:endParaRPr/>
          </a:p>
          <a:p>
            <a:r>
              <a:t>La segunda categoría comprende aplazamiento, fraccionamiento, compensación u otra causa de suspensión que se hubiera solicitado en periodo voluntario y produzca el efecto correspondiente. Compruebe la solicitud, la fecha, el recibo de registro y la resolución. No se presume suspendida una deuda solo porque se haya enviado una petición que no cumple los requisitos o se presentó fuera de tiempo.</a:t>
            </a:r>
          </a:p>
          <a:p>
            <a:endParaRPr/>
          </a:p>
          <a:p>
            <a:r>
              <a:t>La tercera categoría son defectos del título ejecutivo. Puede alegarse la falta de notificación de la liquidación de origen, la anulación de esta, o un defecto de la providencia que impida identificar la deuda o al deudor. Señale el defecto y aporte la comunicación o resolución que lo acredita. Errores menores de forma que no impiden identificar el acto pueden tener un tratamiento diferente.</a:t>
            </a:r>
          </a:p>
          <a:p>
            <a:endParaRPr/>
          </a:p>
          <a:p>
            <a:r>
              <a:t>No utilice la oposición al apremio para discutir de nuevo todos los hechos, pruebas o cálculos de la liquidación si ya hubo un recurso que era el momento adecuado. Si se dejó vencer el plazo de impugnación de la liquidación, la providencia no suele reabrirlo. Aun así, compruebe si se da alguno de los motivos legales de oposición.</a:t>
            </a:r>
          </a:p>
          <a:p>
            <a:endParaRPr/>
          </a:p>
          <a:p>
            <a:r>
              <a:t>Recaudación tramita la providencia. Las referencias son los artículos 165.2 y 167.3 de la LGT, junto con el 62.5 y el RGR. Para el ponente, la clave es encajar el motivo de oposición en una de las categorías legales y demostrarlo con documentos; una discrepancia general con la deuda no basta por sí sola.</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58923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7 Recibida providencia de apremio(1).pdf.</a:t>
            </a:r>
          </a:p>
          <a:p>
            <a:r>
              <a:t>Apartado: 7.3.</a:t>
            </a:r>
          </a:p>
          <a:p>
            <a:endParaRPr/>
          </a:p>
          <a:p>
            <a:r>
              <a:t>Síntesis de los apartados 7.1 y 7.2. Recurso ordinario en plazo general de un mes, sin confundirlo con el plazo más breve del art. 62.5.</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La providencia de apremio inicia el procedimiento de apremio para el cobro ejecutivo; la unidad gestora o inspectora que liquidó la deuda no sustituye a Recaudación en esa fase (LGT arts. 160, 161 y 167; Orden PRE/3581/2007, art. 6).</a:t>
            </a:r>
          </a:p>
          <a:p>
            <a:r>
              <a:t>Fuentes oficiales: https://www.boe.es/buscar/act.php?id=BOE-A-2003-23186 ; https://www.boe.es/buscar/act.php?id=BOE-A-2007-21228</a:t>
            </a:r>
          </a:p>
          <a:p>
            <a:endParaRPr/>
          </a:p>
          <a:p>
            <a:r>
              <a:t>COMENTARIO DEL PONENTE · duración orientativa: 3 minutos</a:t>
            </a:r>
          </a:p>
          <a:p>
            <a:endParaRPr/>
          </a:p>
          <a:p>
            <a:r>
              <a:t>Esta lista recoge las primeras acciones al recibir una providencia de apremio. Primero, identifique el principal, el recargo, la deuda, el destinatario y el órgano. Confirme que el tributo y el periodo coinciden con la liquidación impagada. Si la providencia agrupa varias deudas, solicite el detalle para que los pagos se apliquen correctamente.</a:t>
            </a:r>
          </a:p>
          <a:p>
            <a:endParaRPr/>
          </a:p>
          <a:p>
            <a:r>
              <a:t>Segundo, reconstruya el historial. Localice la liquidación previa, su notificación y el vencimiento del periodo voluntario. Compruebe si se presentó recurso, solicitud de aplazamiento, compensación o petición de suspensión, y qué respuesta se recibió. Esto permite saber cuándo comenzó el periodo ejecutivo y si existe un motivo para oponerse.</a:t>
            </a:r>
          </a:p>
          <a:p>
            <a:endParaRPr/>
          </a:p>
          <a:p>
            <a:r>
              <a:t>Tercero, verifique pagos y otras causas que puedan extinguir o suspender la deuda. Busque recibos bancarios, acuerdos de compensación, concesiones de aplazamiento y resoluciones. Si ya se pagó, anote fecha, importe e identificador. Si el pago se realizó a otra deuda, puede ser necesario aclarar la imputación.</a:t>
            </a:r>
          </a:p>
          <a:p>
            <a:endParaRPr/>
          </a:p>
          <a:p>
            <a:r>
              <a:t>Cuarto, calcule los plazos. Determine el vencimiento del artículo 62.5 para pagar y, si se cumplen las condiciones, obtener el recargo reducido del diez por ciento. Calcule separadamente el plazo general de un mes para recurrir la providencia. Son dos calendarios y uno no sustituye al otro.</a:t>
            </a:r>
          </a:p>
          <a:p>
            <a:endParaRPr/>
          </a:p>
          <a:p>
            <a:r>
              <a:t>La actuación corresponde a Recaudación. Los artículos 28, 62.5, 161, 165 y 167 de la LGT y el artículo 70 del RGR encuadran estas actuaciones. El ponente puede presentar la lista como un protocolo de respuesta en el mismo día: identificar, reconstruir, verificar y calcular. El objetivo es evitar que una deuda ya pagada siga avanzando o que se pierda el plazo del recargo reducido.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20432084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7 Recibida providencia de apremio(1).pdf.</a:t>
            </a:r>
          </a:p>
          <a:p>
            <a:r>
              <a:t>Apartado: 7.3.</a:t>
            </a:r>
          </a:p>
          <a:p>
            <a:endParaRPr/>
          </a:p>
          <a:p>
            <a:r>
              <a:t>Síntesis de los apartados 7.1 y 7.2. Recurso ordinario en plazo general de un mes, sin confundirlo con el plazo más breve del art. 62.5.</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La providencia de apremio inicia el procedimiento de apremio para el cobro ejecutivo; la unidad gestora o inspectora que liquidó la deuda no sustituye a Recaudación en esa fase (LGT arts. 160, 161 y 167; Orden PRE/3581/2007, art. 6).</a:t>
            </a:r>
          </a:p>
          <a:p>
            <a:r>
              <a:t>Fuentes oficiales: https://www.boe.es/buscar/act.php?id=BOE-A-2003-23186 ; https://www.boe.es/buscar/act.php?id=BOE-A-2007-21228</a:t>
            </a:r>
          </a:p>
          <a:p>
            <a:endParaRPr/>
          </a:p>
          <a:p>
            <a:r>
              <a:t>COMENTARIO DEL PONENTE · duración orientativa: 3 minutos</a:t>
            </a:r>
          </a:p>
          <a:p>
            <a:endParaRPr/>
          </a:p>
          <a:p>
            <a:r>
              <a:t>Esta lista ayuda a decidir qué hacer después de verificar la providencia. Si existe un motivo de oposición, encájelo expresamente en el artículo 167.3 de la LGT y aporte la prueba. Por ejemplo, alegar pago requiere recibo; alegar falta de notificación de la liquidación requiere reconstruir el canal y las fechas; alegar prescripción requiere una línea temporal con interrupciones y periodos relevantes.</a:t>
            </a:r>
          </a:p>
          <a:p>
            <a:endParaRPr/>
          </a:p>
          <a:p>
            <a:r>
              <a:t>En “suspensión”, identifique la vía adecuada. Algunos supuestos permiten suspender sin garantía cuando se acredita error material, aritmético o de hecho o una causa de extinción enumerada. La presentación de un recurso no siempre paraliza el apremio, por lo que hay que comprobar si la suspensión se produce automáticamente o requiere resolución. Guarde la notificación que confirme su efecto.</a:t>
            </a:r>
          </a:p>
          <a:p>
            <a:endParaRPr/>
          </a:p>
          <a:p>
            <a:r>
              <a:t>En “ingreso”, si se decide pagar, compruebe principal, recargo e intereses y conserve el justificante. Si se paga dentro del plazo del artículo 62.5, confirme que se ha aplicado el recargo reducido del diez por ciento. El pago de una cantidad incorrecta puede dejar un saldo pendiente.</a:t>
            </a:r>
          </a:p>
          <a:p>
            <a:endParaRPr/>
          </a:p>
          <a:p>
            <a:r>
              <a:t>En “seguimiento”, controle nuevas diligencias de embargo, solicitudes de garantías e incidencias en la imputación del pago. Aunque se presente una oposición, revise la sede electrónica y el buzón de notificaciones. Si se anula la providencia, compruebe qué ocurre con la deuda subyacente y si queda algún importe exigible.</a:t>
            </a:r>
          </a:p>
          <a:p>
            <a:endParaRPr/>
          </a:p>
          <a:p>
            <a:r>
              <a:t>El departamento responsable es Recaudación. Los artículos 28, 62.5, 161, 165 y 167 de la LGT forman la referencia principal. El ponente debe insistir en documentar la actuación: oposición, suspensión, ingreso y seguimiento son pasos distintos. Una ejecución solo se detendrá si concurre un efecto legal o una decisión suspensiva que lo respalde.</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7860645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8 Requerimiento informacion de terceros(1).pdf.</a:t>
            </a:r>
          </a:p>
          <a:p>
            <a:r>
              <a:t>Apartado: 8.1.</a:t>
            </a:r>
          </a:p>
          <a:p>
            <a:endParaRPr/>
          </a:p>
          <a:p>
            <a:r>
              <a:t>Art. 93 LGT y arts. 55–57 RGAT. El art. 55 contempla el plazo mínimo de diez días, con excepciones para ciertos datos de disponibilidad inmediata que el obligado deba tener. Los requerimientos individualizados deben motivar su trascendencia tributaria según su contexto. Se integran concepto e identificación del apartado 8.1.</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requirente: se identifica en cada comunicación y depende de la materia. La obtención de información puede servir a Gestión, Inspección, Recaudación o Aduanas; el deber de informar del art. 93 LGT no asigna en exclusiva todos los requerimientos a un único departamento. En el ámbito inspector, la Orden PRE/3581/2007, art. 5, contempla expresamente actuaciones de obtención de información.</a:t>
            </a:r>
          </a:p>
          <a:p>
            <a:r>
              <a:t>Fuentes oficiales: https://www.boe.es/buscar/act.php?id=BOE-A-2003-23186 ; https://www.boe.es/buscar/act.php?id=BOE-A-2007-21228</a:t>
            </a:r>
          </a:p>
          <a:p>
            <a:endParaRPr/>
          </a:p>
          <a:p>
            <a:r>
              <a:t>COMENTARIO DEL PONENTE · duración orientativa: 3 minutos</a:t>
            </a:r>
          </a:p>
          <a:p>
            <a:endParaRPr/>
          </a:p>
          <a:p>
            <a:r>
              <a:t>El siguiente bloque trata de requerimientos de información a terceros. El artículo 93 de la LGT establece deberes de suministro de datos con trascendencia tributaria para personas y entidades, en el marco legal. El requerimiento puede dirigirse a quien mantiene relaciones económicas o profesionales con la persona cuyas obligaciones se examinan. Así, una empresa puede recibir una solicitud aunque no se esté comprobando su propia liquidación.</a:t>
            </a:r>
          </a:p>
          <a:p>
            <a:endParaRPr/>
          </a:p>
          <a:p>
            <a:r>
              <a:t>La segunda tarjeta recuerda que debe identificarse un tercero y concretarse la información. El documento debería permitir saber qué persona o entidad está relacionada con la solicitud, qué operaciones, periodo y datos se requieren. La trascendencia tributaria se valora en el contexto del requerimiento y, cuando es individualizado, debe justificarse de acuerdo con las circunstancias. Conviene distinguir el deber general de información de una petición imprecisa que no permite delimitar la búsqueda.</a:t>
            </a:r>
          </a:p>
          <a:p>
            <a:endParaRPr/>
          </a:p>
          <a:p>
            <a:r>
              <a:t>La tercera tarjeta subraya que el tercero requerido tiene una obligación propia. Debe atender la comunicación en lo que legalmente corresponda, aunque no sea el contribuyente investigado. No debe reenviar sin análisis todo el expediente fiscal propio ni ignorar el requerimiento por no ser parte del procedimiento de la otra persona.</a:t>
            </a:r>
          </a:p>
          <a:p>
            <a:endParaRPr/>
          </a:p>
          <a:p>
            <a:r>
              <a:t>La competencia no pertenece de forma exclusiva a Inspección. Según la materia y el expediente, pueden requerir información Gestión, Inspección, Recaudación o Aduanas. En un procedimiento inspector, Inspección puede usar las facultades de obtención de información; en recaudación pueden solicitarse datos para localizar bienes o derechos. El órgano se determina por el asunto y el emisor.</a:t>
            </a:r>
          </a:p>
          <a:p>
            <a:endParaRPr/>
          </a:p>
          <a:p>
            <a:r>
              <a:t>El plazo reglamentario suele ser de al menos diez días para aportar la información, con excepciones para datos de disponibilidad inmediata que el obligado debe tener. Las referencias centrales son los artículos 93 y 203 de la LGT y 55 a 57 del RGAT. El mensaje práctico: confirme órgano, tercero, trascendencia, alcance y plazo antes de preparar la respuesta.</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80091283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8 Requerimiento informacion de terceros(1).pdf.</a:t>
            </a:r>
          </a:p>
          <a:p>
            <a:r>
              <a:t>Apartado: 8.1.</a:t>
            </a:r>
          </a:p>
          <a:p>
            <a:endParaRPr/>
          </a:p>
          <a:p>
            <a:r>
              <a:t>Art. 93 LGT y arts. 55–57 RGAT. El art. 55 contempla el plazo mínimo de diez días, con excepciones para ciertos datos de disponibilidad inmediata que el obligado deba tener. Los requerimientos individualizados deben motivar su trascendencia tributaria según su contexto. Se integran concepto e identificación del apartado 8.1.</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requirente: se identifica en cada comunicación y depende de la materia. La obtención de información puede servir a Gestión, Inspección, Recaudación o Aduanas; el deber de informar del art. 93 LGT no asigna en exclusiva todos los requerimientos a un único departamento. En el ámbito inspector, la Orden PRE/3581/2007, art. 5, contempla expresamente actuaciones de obtención de información.</a:t>
            </a:r>
          </a:p>
          <a:p>
            <a:r>
              <a:t>Fuentes oficiales: https://www.boe.es/buscar/act.php?id=BOE-A-2003-23186 ; https://www.boe.es/buscar/act.php?id=BOE-A-2007-21228</a:t>
            </a:r>
          </a:p>
          <a:p>
            <a:endParaRPr/>
          </a:p>
          <a:p>
            <a:r>
              <a:t>COMENTARIO DEL PONENTE · duración orientativa: 3 minutos</a:t>
            </a:r>
          </a:p>
          <a:p>
            <a:endParaRPr/>
          </a:p>
          <a:p>
            <a:r>
              <a:t>Esta diapositiva explica cómo delimitar el requerimiento de información. Primero, compruebe el emisor y la autenticidad: órgano competente, número de expediente y CSV. Determine si se trata de una solicitud de Gestión, Inspección, Recaudación o Aduanas. La materia y el procedimiento explican qué unidad interviene.</a:t>
            </a:r>
          </a:p>
          <a:p>
            <a:endParaRPr/>
          </a:p>
          <a:p>
            <a:r>
              <a:t>Segundo, identifique a la persona investigada y su relación con quien recibe la petición. Puede ser cliente, proveedor, empleado, arrendatario o persona con la que se realizó una operación. Esa relación ayuda a localizar archivos y a entender la trascendencia tributaria de la información pedida.</a:t>
            </a:r>
          </a:p>
          <a:p>
            <a:endParaRPr/>
          </a:p>
          <a:p>
            <a:r>
              <a:t>Tercero, lea qué datos se solicitan. Pueden ser facturas, pagos, contratos o movimientos concretos. Acote la búsqueda al periodo y operaciones indicados. Si el requerimiento usa un término amplio, prepare una respuesta que explique qué archivos se consultaron y qué documentos existen. Si no comprende el alcance, pida aclaración sin dejar vencer el plazo.</a:t>
            </a:r>
          </a:p>
          <a:p>
            <a:endParaRPr/>
          </a:p>
          <a:p>
            <a:r>
              <a:t>Cuarto, confirme plazo y canal. El artículo 55 del RGAT prevé como regla un mínimo de diez días para aportar los datos, con excepciones para información inmediata que el obligado deba tener. El plazo concedido en el documento debe leerse junto con esa disposición. Compruebe si puede solicitarse ampliación conforme al artículo 91 del Reglamento, y presente por el canal indicado.</a:t>
            </a:r>
          </a:p>
          <a:p>
            <a:endParaRPr/>
          </a:p>
          <a:p>
            <a:r>
              <a:t>Este requerimiento es una obligación independiente del procedimiento tributario del tercero, aunque los datos puedan usarse en su comprobación. Si el destinatario considera que el requerimiento carece de trascendencia o excede el alcance, formule una objeción concreta y aporte aquello que sí sea procedente.</a:t>
            </a:r>
          </a:p>
          <a:p>
            <a:endParaRPr/>
          </a:p>
          <a:p>
            <a:r>
              <a:t>Las normas principales son el artículo 93 de la LGT y los artículos 55 a 57 del RGAT. Para el ponente, la fórmula de lectura es: quién pide, sobre quién, qué dato, de qué periodo y con qué plazo.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1442635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8 Requerimiento informacion de terceros(1).pdf.</a:t>
            </a:r>
          </a:p>
          <a:p>
            <a:r>
              <a:t>Apartado: 8.2.</a:t>
            </a:r>
          </a:p>
          <a:p>
            <a:endParaRPr/>
          </a:p>
          <a:p>
            <a:r>
              <a:t>Arts. 93.5 y 203 LGT y 91 RGAT. El secreto profesional alcanza datos privados no patrimoniales y confidencias recibidas por asesoramiento o defensa, en el ámbito legal. No permite negar sistemáticamente identidad, honorarios o documentos económicos. La antigüedad de cuatro años no determina automáticamente que ya no exista obligación de conservar o aportar información relevante para otros períodos. Un requerimiento individualizado puede ser acto impugnable según el art. 227 LGT; ello no equivale a suspensión automática.</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requirente: se identifica en cada comunicación y depende de la materia. La obtención de información puede servir a Gestión, Inspección, Recaudación o Aduanas; el deber de informar del art. 93 LGT no asigna en exclusiva todos los requerimientos a un único departamento. En el ámbito inspector, la Orden PRE/3581/2007, art. 5, contempla expresamente actuaciones de obtención de información.</a:t>
            </a:r>
          </a:p>
          <a:p>
            <a:r>
              <a:t>Fuentes oficiales: https://www.boe.es/buscar/act.php?id=BOE-A-2003-23186 ; https://www.boe.es/buscar/act.php?id=BOE-A-2007-21228</a:t>
            </a:r>
          </a:p>
          <a:p>
            <a:endParaRPr/>
          </a:p>
          <a:p>
            <a:r>
              <a:t>COMENTARIO DEL PONENTE · duración orientativa: 3 minutos</a:t>
            </a:r>
          </a:p>
          <a:p>
            <a:endParaRPr/>
          </a:p>
          <a:p>
            <a:r>
              <a:t>La respuesta debe ser completa, pero acotada al requerimiento. Primero delimite la búsqueda utilizando el periodo y las operaciones indicadas. Consulte los sistemas contables, facturas y comunicaciones que razonablemente contienen esos datos. No extienda la búsqueda a periodos no solicitados sin aclaración ni entregue documentación ajena que no guarde relación con la petición.</a:t>
            </a:r>
          </a:p>
          <a:p>
            <a:endParaRPr/>
          </a:p>
          <a:p>
            <a:r>
              <a:t>La segunda tarjeta dice “aportar lo disponible”. Relacione documentos, pagos y datos solicitados y explique con prueba aquello que no pueda obtener. Si un documento se ha perdido, identifique qué búsqueda hizo y si existe una copia o fuente alternativa. Si hay discrepancias entre sus registros y los del tercero, descríbalas. No presente una respuesta inexacta por intentar completar lo que falta.</a:t>
            </a:r>
          </a:p>
          <a:p>
            <a:endParaRPr/>
          </a:p>
          <a:p>
            <a:r>
              <a:t>La tercera tarjeta pone el plazo en primer plano. Solicite ampliación cuando sea legalmente posible y esté justificada; prepare la respuesta sin esperar a que la petición se resuelva. Presente el escrito y los anexos por un canal válido, conserve el recibo y mantenga una copia idéntica de lo enviado.</a:t>
            </a:r>
          </a:p>
          <a:p>
            <a:endParaRPr/>
          </a:p>
          <a:p>
            <a:r>
              <a:t>El artículo 93.5 de la LGT reconoce límites vinculados al secreto profesional, en particular respecto de datos privados no patrimoniales conocidos en el ejercicio profesional y confidencias recibidas en asesoramiento o defensa, en el ámbito legal. No debe invocarse para negar indiscriminadamente datos económicos, identidad, honorarios o facturación. Si se considera protegido un documento, explique qué parte y por qué norma, y segregue la información que sí debe aportarse.</a:t>
            </a:r>
          </a:p>
          <a:p>
            <a:endParaRPr/>
          </a:p>
          <a:p>
            <a:r>
              <a:t>Una respuesta incompleta o inexacta puede generar consecuencias distintas de la simple falta de contestación y, según el caso, sanciones del artículo 203. La competencia depende de la materia y puede ser Gestión, Inspección, Recaudación o Aduanas. Las referencias principales son los artículos 93 y 203 de la LGT y el 91 del RGAT. El ponente debe recomendar respuesta verificable, proporcional y puntualmente documentada.</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9022870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8 Requerimiento informacion de terceros(1).pdf.</a:t>
            </a:r>
          </a:p>
          <a:p>
            <a:r>
              <a:t>Apartado: 8.2.</a:t>
            </a:r>
          </a:p>
          <a:p>
            <a:endParaRPr/>
          </a:p>
          <a:p>
            <a:r>
              <a:t>Arts. 93.5 y 203 LGT y 91 RGAT. El secreto profesional alcanza datos privados no patrimoniales y confidencias recibidas por asesoramiento o defensa, en el ámbito legal. No permite negar sistemáticamente identidad, honorarios o documentos económicos. La antigüedad de cuatro años no determina automáticamente que ya no exista obligación de conservar o aportar información relevante para otros períodos. Un requerimiento individualizado puede ser acto impugnable según el art. 227 LGT; ello no equivale a suspensión automática.</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requirente: se identifica en cada comunicación y depende de la materia. La obtención de información puede servir a Gestión, Inspección, Recaudación o Aduanas; el deber de informar del art. 93 LGT no asigna en exclusiva todos los requerimientos a un único departamento. En el ámbito inspector, la Orden PRE/3581/2007, art. 5, contempla expresamente actuaciones de obtención de información.</a:t>
            </a:r>
          </a:p>
          <a:p>
            <a:r>
              <a:t>Fuentes oficiales: https://www.boe.es/buscar/act.php?id=BOE-A-2003-23186 ; https://www.boe.es/buscar/act.php?id=BOE-A-2007-21228</a:t>
            </a:r>
          </a:p>
          <a:p>
            <a:endParaRPr/>
          </a:p>
          <a:p>
            <a:r>
              <a:t>COMENTARIO DEL PONENTE · duración orientativa: 3 minutos</a:t>
            </a:r>
          </a:p>
          <a:p>
            <a:endParaRPr/>
          </a:p>
          <a:p>
            <a:r>
              <a:t>El secreto profesional y la protección de datos requieren un análisis concreto. El secreto profesional protege los ámbitos previstos legalmente, como determinadas confidencias conocidas en asesoramiento o defensa y datos privados no patrimoniales. No convierte toda relación con un cliente en información inaccesible ni permite negarse en bloque a identificar operaciones, ingresos, pagos u honorarios cuando la ley exige suministrarlos.</a:t>
            </a:r>
          </a:p>
          <a:p>
            <a:endParaRPr/>
          </a:p>
          <a:p>
            <a:r>
              <a:t>Si se recibe un requerimiento dirigido a un abogado, asesor o profesional, conviene clasificar cada elemento. ¿Es un dato económico o un hecho documentado? ¿Es una comunicación confidencial cuyo contenido está protegido? ¿Se solicita identidad, fecha, factura o importe? Puede responderse lo no protegido y explicar con precisión qué información concreta se reserva y la base jurídica. Evite adjuntar correspondencia confidencial si no resulta necesario.</a:t>
            </a:r>
          </a:p>
          <a:p>
            <a:endParaRPr/>
          </a:p>
          <a:p>
            <a:r>
              <a:t>La protección de datos tampoco elimina automáticamente un deber legal de informar. El tratamiento puede tener base en el cumplimiento de una obligación tributaria, pero deben respetarse finalidad, alcance y proporcionalidad. Si la petición parece excesiva, se discute la concreción y trascendencia, no se invoca privacidad de manera genérica.</a:t>
            </a:r>
          </a:p>
          <a:p>
            <a:endParaRPr/>
          </a:p>
          <a:p>
            <a:r>
              <a:t>La tercera tarjeta advierte de que la inatención puede sancionarse conforme al artículo 203 de la LGT. El importe y la calificación dependen de qué se incumplió y del supuesto específico; no existe una multa única para todo requerimiento. Si falta información, comunique la causa, lo que se ha buscado y cualquier documento alternativo.</a:t>
            </a:r>
          </a:p>
          <a:p>
            <a:endParaRPr/>
          </a:p>
          <a:p>
            <a:r>
              <a:t>La unidad requirente puede pertenecer a Gestión, Inspección, Recaudación o Aduanas según la materia. Los artículos 93.5 y 203 de la LGT, junto con el RGAT, encuadran el deber y sus límites. El mensaje oral es de equilibrio: proteger confidencias legales concretas y cumplir el suministro de información tributaria que sí corresponde.</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75986562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8 Requerimiento informacion de terceros(1).pdf.</a:t>
            </a:r>
          </a:p>
          <a:p>
            <a:r>
              <a:t>Apartado: 8.3.</a:t>
            </a:r>
          </a:p>
          <a:p>
            <a:endParaRPr/>
          </a:p>
          <a:p>
            <a:r>
              <a:t>Síntesis de los apartados 8.1 y 8.2. Una respuesta incompleta o inexacta puede tener consecuencias distintas de la simple falta de respuesta.</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requirente: se identifica en cada comunicación y depende de la materia. La obtención de información puede servir a Gestión, Inspección, Recaudación o Aduanas; el deber de informar del art. 93 LGT no asigna en exclusiva todos los requerimientos a un único departamento. En el ámbito inspector, la Orden PRE/3581/2007, art. 5, contempla expresamente actuaciones de obtención de información.</a:t>
            </a:r>
          </a:p>
          <a:p>
            <a:r>
              <a:t>Fuentes oficiales: https://www.boe.es/buscar/act.php?id=BOE-A-2003-23186 ; https://www.boe.es/buscar/act.php?id=BOE-A-2007-21228</a:t>
            </a:r>
          </a:p>
          <a:p>
            <a:endParaRPr/>
          </a:p>
          <a:p>
            <a:r>
              <a:t>COMENTARIO DEL PONENTE · duración orientativa: 3 minutos</a:t>
            </a:r>
          </a:p>
          <a:p>
            <a:endParaRPr/>
          </a:p>
          <a:p>
            <a:r>
              <a:t>Esta lista permite revisar un requerimiento antes de contestar. En “alcance”, identifique al tercero, el periodo y las operaciones con claridad. Si la solicitud nombra una persona y pide datos de una serie de contratos, haga un listado de los contratos que se localizan y de los que no existen. No responda a una cuestión distinta por intuición.</a:t>
            </a:r>
          </a:p>
          <a:p>
            <a:endParaRPr/>
          </a:p>
          <a:p>
            <a:r>
              <a:t>En “trascendencia”, pregunte cómo se relaciona la información solicitada con las obligaciones tributarias investigadas. El artículo 93 requiere que los datos tengan trascendencia tributaria. En una solicitud individualizada, la motivación se valora en su contexto; si no se entiende el vínculo, se puede pedir una explicación o formular una objeción específica.</a:t>
            </a:r>
          </a:p>
          <a:p>
            <a:endParaRPr/>
          </a:p>
          <a:p>
            <a:r>
              <a:t>En “disponibilidad”, localice la información y explique cualquier ausencia. Consulte el sistema contable, la correspondencia, los archivos fiscales y los registros pertinentes. Si la información ya no está bajo su control, aclare cuándo dejó de estar disponible y por qué, y aporte una fuente alternativa si la tiene. No afirme que un dato no existe sin realizar una búsqueda razonable.</a:t>
            </a:r>
          </a:p>
          <a:p>
            <a:endParaRPr/>
          </a:p>
          <a:p>
            <a:r>
              <a:t>En “plazo”, anote el vencimiento y si puede solicitarse ampliación. El plazo mínimo reglamentario general es de diez días, con excepciones. Si se pide más tiempo, justifique lo que falta y la necesidad de obtenerlo. La solicitud de ampliación no debe llevar a dejar de trabajar en la contestación.</a:t>
            </a:r>
          </a:p>
          <a:p>
            <a:endParaRPr/>
          </a:p>
          <a:p>
            <a:r>
              <a:t>El órgano requirente se determina por materia y procedimiento. Los artículos 93 y 203 de la LGT y 55 a 57 del RGAT son las referencias centrales. La respuesta incompleta o inexacta puede tener consecuencias diferentes de la falta de contestación; por eso, el ponente debe insistir en un inventario verificable y en aclarar por escrito cada documento que no pueda facilitarse.</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14336865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8 Requerimiento informacion de terceros(1).pdf.</a:t>
            </a:r>
          </a:p>
          <a:p>
            <a:r>
              <a:t>Apartado: 8.3.</a:t>
            </a:r>
          </a:p>
          <a:p>
            <a:endParaRPr/>
          </a:p>
          <a:p>
            <a:r>
              <a:t>Síntesis de los apartados 8.1 y 8.2. Una respuesta incompleta o inexacta puede tener consecuencias distintas de la simple falta de respuesta.</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requirente: se identifica en cada comunicación y depende de la materia. La obtención de información puede servir a Gestión, Inspección, Recaudación o Aduanas; el deber de informar del art. 93 LGT no asigna en exclusiva todos los requerimientos a un único departamento. En el ámbito inspector, la Orden PRE/3581/2007, art. 5, contempla expresamente actuaciones de obtención de información.</a:t>
            </a:r>
          </a:p>
          <a:p>
            <a:r>
              <a:t>Fuentes oficiales: https://www.boe.es/buscar/act.php?id=BOE-A-2003-23186 ; https://www.boe.es/buscar/act.php?id=BOE-A-2007-21228</a:t>
            </a:r>
          </a:p>
          <a:p>
            <a:endParaRPr/>
          </a:p>
          <a:p>
            <a:r>
              <a:t>COMENTARIO DEL PONENTE · duración orientativa: 3 minutos</a:t>
            </a:r>
          </a:p>
          <a:p>
            <a:endParaRPr/>
          </a:p>
          <a:p>
            <a:r>
              <a:t>Una vez revisado el requerimiento, la lista de respuesta empieza por el contenido. Conteste cada petición, una por una, y asocie los documentos que la acreditan. Use numeración y un índice: pregunta uno, documento uno; pregunta dos, documentos dos y tres. Si no existe información o no se conserva, explique la búsqueda y la razón, en vez de dejar el punto en blanco.</a:t>
            </a:r>
          </a:p>
          <a:p>
            <a:endParaRPr/>
          </a:p>
          <a:p>
            <a:r>
              <a:t>La sección de límites pide analizar confidencialidad, secreto profesional y cualquier objeción concreta. No debe incorporarse documentación protegida innecesaria; a la vez, hay que separar con claridad qué parte puede entregarse y qué parte se considera legalmente reservada. Si la objeción afecta solo a una frase de un contrato, no es preciso retener todos los datos económicos del documento.</a:t>
            </a:r>
          </a:p>
          <a:p>
            <a:endParaRPr/>
          </a:p>
          <a:p>
            <a:r>
              <a:t>En “registro”, presente la respuesta por el canal procedente y guarde el recibo. Compruebe que el envío se completó y que los anexos figuran como adjuntos. Para empresas obligadas a relacionarse electrónicamente, use el canal previsto y archive el justificante descargado.</a:t>
            </a:r>
          </a:p>
          <a:p>
            <a:endParaRPr/>
          </a:p>
          <a:p>
            <a:r>
              <a:t>En “archivo”, guarde copia del requerimiento, la contestación, los anexos y todas las comunicaciones posteriores. Esta documentación puede ser relevante si el tercero investigado cuestiona la información o si se inicia un procedimiento sancionador por falta de colaboración. Mantenga acceso restringido a los archivos que contengan datos personales o confidenciales.</a:t>
            </a:r>
          </a:p>
          <a:p>
            <a:endParaRPr/>
          </a:p>
          <a:p>
            <a:r>
              <a:t>La actuación puede provenir de Gestión, Inspección, Recaudación o Aduanas. Las referencias son los artículos 93 y 203 de la LGT, los artículos 55 a 57 del RGAT y las reglas de ampliación de plazo cuando procedan. Al concluir, recuerde que la respuesta correcta cumple el deber legal, protege lo protegido y deja rastro verificable de todo lo presentado.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545643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9 Diligencia de embargo creditos y nominas(1).pdf.</a:t>
            </a:r>
          </a:p>
          <a:p>
            <a:r>
              <a:t>Apartado: 9.1.</a:t>
            </a:r>
          </a:p>
          <a:p>
            <a:endParaRPr/>
          </a:p>
          <a:p>
            <a:r>
              <a:t>Art. 42.2.b) LGT y 81–82 RGR. La responsabilidad no supone automáticamente toda la deuda ajena: se limita en los términos del art. 42.2 al valor de bienes o derechos que se hubieran podido embargar. Requiere el presupuesto y el procedimiento legal.</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que ordena el embargo. El pagador destinatario de la diligencia (empresa, arrendatario u otro tercero) no es un órgano de la AEAT: debe informar, retener e ingresar lo procedente conforme a la diligencia y sus límites (LGT arts. 169–170 y 42.2.b; RGR arts. 81–82; Orden PRE/3581/2007, art. 6).</a:t>
            </a:r>
          </a:p>
          <a:p>
            <a:r>
              <a:t>Fuentes oficiales: https://www.boe.es/buscar/act.php?id=BOE-A-2003-23186 ; https://www.boe.es/buscar/act.php?id=BOE-A-2007-21228</a:t>
            </a:r>
          </a:p>
          <a:p>
            <a:endParaRPr/>
          </a:p>
          <a:p>
            <a:r>
              <a:t>COMENTARIO DEL PONENTE · duración orientativa: 3 minutos</a:t>
            </a:r>
          </a:p>
          <a:p>
            <a:endParaRPr/>
          </a:p>
          <a:p>
            <a:r>
              <a:t>Ahora tratamos la diligencia de embargo de créditos o salarios dirigida al tercero pagador. Recaudación es quien ordena el embargo dentro del procedimiento ejecutivo. El tercero —por ejemplo, la empresa que paga una nómina o una entidad que debe un crédito— recibe la diligencia y debe cumplir las instrucciones en la medida en que exista una cantidad embargable.</a:t>
            </a:r>
          </a:p>
          <a:p>
            <a:endParaRPr/>
          </a:p>
          <a:p>
            <a:r>
              <a:t>La tarjeta “usted es el pagador” ayuda a diferenciar los papeles. El deudor tributario es la persona a quien se le exige la deuda. El tercero requerido tiene dos deberes principales: informar sobre los créditos o salarios que debe satisfacer y retener e ingresar las cantidades que procedan según la orden. No debe entregar más de lo que la diligencia permite ni pagar al deudor de forma que frustre el embargo.</a:t>
            </a:r>
          </a:p>
          <a:p>
            <a:endParaRPr/>
          </a:p>
          <a:p>
            <a:r>
              <a:t>La diligencia debe indicar importe máximo pendiente y datos para identificar la deuda y la forma de cumplimiento. Revise si se trata de un crédito puntual, pagos sucesivos, salario o prestación periódica. Para salarios, se aplican los límites de inembargabilidad y la escala de tramos del artículo 607 de la Ley de Enjuiciamiento Civil, en conexión con las normas tributarias. En créditos ordinarios, las instrucciones pueden ser distintas.</a:t>
            </a:r>
          </a:p>
          <a:p>
            <a:endParaRPr/>
          </a:p>
          <a:p>
            <a:r>
              <a:t>El límite de responsabilidad del tercero es importante. El artículo 42.2.b de la LGT puede establecer responsabilidad solidaria para quienes, por culpa o negligencia, incumplen órdenes de embargo, hasta el valor de los bienes o derechos que se hubieran podido embargar, siempre con el presupuesto y procedimiento legal. No significa que el tercero responda automáticamente por toda la deuda ajena.</a:t>
            </a:r>
          </a:p>
          <a:p>
            <a:endParaRPr/>
          </a:p>
          <a:p>
            <a:r>
              <a:t>La actuación de embargo pertenece al Departamento de Recaudación; el tercero cumple materialmente la diligencia. Las referencias visibles son el artículo 42.2.b de la LGT, los artículos 81 y 82 del RGR y el artículo 607 de la LEC. El ponente debe hacer hincapié en la diferencia entre quien ordena y quien retiene.</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222850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9 Diligencia de embargo creditos y nominas(1).pdf.</a:t>
            </a:r>
          </a:p>
          <a:p>
            <a:r>
              <a:t>Apartado: 9.1.</a:t>
            </a:r>
          </a:p>
          <a:p>
            <a:endParaRPr/>
          </a:p>
          <a:p>
            <a:r>
              <a:t>Art. 42.2.b) LGT y 81–82 RGR. La responsabilidad no supone automáticamente toda la deuda ajena: se limita en los términos del art. 42.2 al valor de bienes o derechos que se hubieran podido embargar. Requiere el presupuesto y el procedimiento legal.</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que ordena el embargo. El pagador destinatario de la diligencia (empresa, arrendatario u otro tercero) no es un órgano de la AEAT: debe informar, retener e ingresar lo procedente conforme a la diligencia y sus límites (LGT arts. 169–170 y 42.2.b; RGR arts. 81–82; Orden PRE/3581/2007, art. 6).</a:t>
            </a:r>
          </a:p>
          <a:p>
            <a:r>
              <a:t>Fuentes oficiales: https://www.boe.es/buscar/act.php?id=BOE-A-2003-23186 ; https://www.boe.es/buscar/act.php?id=BOE-A-2007-21228</a:t>
            </a:r>
          </a:p>
          <a:p>
            <a:endParaRPr/>
          </a:p>
          <a:p>
            <a:r>
              <a:t>COMENTARIO DEL PONENTE · duración orientativa: 3 minutos</a:t>
            </a:r>
          </a:p>
          <a:p>
            <a:endParaRPr/>
          </a:p>
          <a:p>
            <a:r>
              <a:t>Esta diapositiva explica los efectos de la diligencia una vez notificada al pagador. A partir de ese momento, pagar al deudor tributario una cantidad que debía quedar retenida puede dejar de ser liberatorio frente a la Administración. Por eso es esencial registrar la fecha de recepción y comunicar la diligencia al departamento de nóminas, cuentas a pagar o tesorería sin demora.</a:t>
            </a:r>
          </a:p>
          <a:p>
            <a:endParaRPr/>
          </a:p>
          <a:p>
            <a:r>
              <a:t>El cumplimiento material depende de la naturaleza del crédito. Si se trata de una nómina, aplique los límites de inembargabilidad y los porcentajes progresivos del artículo 607 de la Ley de Enjuiciamiento Civil. Si es un crédito comercial, siga la instrucción sobre el saldo existente y las fechas de vencimiento. La retención no puede exceder el importe máximo fijado; se suspende cuando se cubra la cantidad o se reciba una orden posterior.</a:t>
            </a:r>
          </a:p>
          <a:p>
            <a:endParaRPr/>
          </a:p>
          <a:p>
            <a:r>
              <a:t>La respuesta también puede exigir informar de que no existe crédito, de que no está vencido o de que hay una controversia o cesión previa. Esa información debe ser completa y acompañarse de documentos si se solicitan. Si el pago se realiza a otra persona, explique quién tiene el derecho de cobro y por qué.</a:t>
            </a:r>
          </a:p>
          <a:p>
            <a:endParaRPr/>
          </a:p>
          <a:p>
            <a:r>
              <a:t>La posible responsabilidad solidaria del tercero surge si incumple culpable o negligentemente la orden de embargo, dentro de las condiciones del artículo 42.2.b de la LGT. No es una responsabilidad automática por el mero hecho de recibir la diligencia; requiere el presupuesto legal, la conducta y el procedimiento correspondientes, y se limita al valor que se hubiera podido embargar.</a:t>
            </a:r>
          </a:p>
          <a:p>
            <a:endParaRPr/>
          </a:p>
          <a:p>
            <a:r>
              <a:t>El órgano emisor y director de la ejecución es Recaudación. Los artículos 169 a 170 de la LGT y 81 a 82 del RGR rigen la diligencia; el artículo 607 LEC limita el embargo de salarios. Como consejo práctico, guarde la diligencia, calcule las retenciones, conserve cada justificante de ingreso y documente cualquier incidencia.</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84084339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9 Diligencia de embargo creditos y nominas(1).pdf.</a:t>
            </a:r>
          </a:p>
          <a:p>
            <a:r>
              <a:t>Apartado: 9.1.1.</a:t>
            </a:r>
          </a:p>
          <a:p>
            <a:endParaRPr/>
          </a:p>
          <a:p>
            <a:r>
              <a:t>Arts. 81–82 RGR. Revisar anexo, destinatario, obligado al pago y cualquier comunicación de levantamiento o modificación. TEAC 16-06-2026, RG 00/03311/2024: la relación comercial existente al notificarse debe acreditarse, no presumirse solo por operaciones posteriores.</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TEAC, 16-06-2026, RG 00/03311/2024, créditos futuros y relación comercial continuada</a:t>
            </a:r>
          </a:p>
          <a:p>
            <a:r>
              <a:t>https://serviciostelematicosext.hacienda.gob.es/TEAC/DYCTEA/textoresolucion.aspx?id=00/03311/2024/00/0/1</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que ordena el embargo. El pagador destinatario de la diligencia (empresa, arrendatario u otro tercero) no es un órgano de la AEAT: debe informar, retener e ingresar lo procedente conforme a la diligencia y sus límites (LGT arts. 169–170 y 42.2.b; RGR arts. 81–82; Orden PRE/3581/2007, art. 6).</a:t>
            </a:r>
          </a:p>
          <a:p>
            <a:r>
              <a:t>Fuentes oficiales: https://www.boe.es/buscar/act.php?id=BOE-A-2003-23186 ; https://www.boe.es/buscar/act.php?id=BOE-A-2007-21228</a:t>
            </a:r>
          </a:p>
          <a:p>
            <a:endParaRPr/>
          </a:p>
          <a:p>
            <a:r>
              <a:t>COMENTARIO DEL PONENTE · duración orientativa: 3 minutos</a:t>
            </a:r>
          </a:p>
          <a:p>
            <a:endParaRPr/>
          </a:p>
          <a:p>
            <a:r>
              <a:t>Antes de ejecutar una diligencia, distingamos quién es cada persona. El destinatario es quien recibe la orden: puede ser una empresa que paga una factura, una entidad que abona un crédito o el empleador que satisface una nómina. El obligado al pago de la deuda tributaria es otra persona: el deudor de Hacienda a cuyo favor existe el crédito que se embarga. El órgano recaudador es la unidad que ordena la traba y a la que se contesta o se ingresa el importe.</a:t>
            </a:r>
          </a:p>
          <a:p>
            <a:endParaRPr/>
          </a:p>
          <a:p>
            <a:r>
              <a:t>Esta separación evita confusiones. El destinatario no está recibiendo una liquidación propia ni se convierte automáticamente en el deudor tributario. Recibe una orden de retener una cantidad debida a otra persona y transferirla a Hacienda en las condiciones de la diligencia. La posible responsabilidad del tercero aparece solo si concurren los presupuestos legales, como incumplir culpable o negligentemente la orden.</a:t>
            </a:r>
          </a:p>
          <a:p>
            <a:endParaRPr/>
          </a:p>
          <a:p>
            <a:r>
              <a:t>La diligencia debe permitir identificar el límite del embargo, el número de referencia, el deudor, la persona o entidad destinataria y los datos para efectuar el ingreso. Revise también el anexo y cualquier comunicación posterior que modifique, suspenda o levante la medida. Si existe un saldo máximo a cubrir, lleve un control acumulado para no retener más de lo indicado.</a:t>
            </a:r>
          </a:p>
          <a:p>
            <a:endParaRPr/>
          </a:p>
          <a:p>
            <a:r>
              <a:t>La tarjeta invita a comprobar la relación que genera el crédito. La resolución TEAC citada en las notas exige que la Administración acredite, en el contexto de la responsabilidad del artículo 42.2.b, la existencia de una relación comercial continuada vigente al tiempo del embargo; no basta presumirla por operaciones posteriores. Para el destinatario, esto refuerza la importancia de conservar contratos, pedidos y registros con sus fechas.</a:t>
            </a:r>
          </a:p>
          <a:p>
            <a:endParaRPr/>
          </a:p>
          <a:p>
            <a:r>
              <a:t>La diligencia la dicta Recaudación, que recibe la contestación. Las referencias son el artículo 42.2.b de la LGT y los artículos 81 y 82 del RGR, con el artículo 607 LEC para salarios. El ponente puede resumir los roles en cuatro nombres: destinatario, deudor, órgano recaudador e importe máximo.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80407070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9 Diligencia de embargo creditos y nominas(1).pdf.</a:t>
            </a:r>
          </a:p>
          <a:p>
            <a:r>
              <a:t>Apartado: 9.1.1.</a:t>
            </a:r>
          </a:p>
          <a:p>
            <a:endParaRPr/>
          </a:p>
          <a:p>
            <a:r>
              <a:t>Arts. 81–82 RGR. Revisar anexo, destinatario, obligado al pago y cualquier comunicación de levantamiento o modificación. TEAC 16-06-2026, RG 00/03311/2024: la relación comercial existente al notificarse debe acreditarse, no presumirse solo por operaciones posteriores.</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TEAC, 16-06-2026, RG 00/03311/2024, créditos futuros y relación comercial continuada</a:t>
            </a:r>
          </a:p>
          <a:p>
            <a:r>
              <a:t>https://serviciostelematicosext.hacienda.gob.es/TEAC/DYCTEA/textoresolucion.aspx?id=00/03311/2024/00/0/1</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que ordena el embargo. El pagador destinatario de la diligencia (empresa, arrendatario u otro tercero) no es un órgano de la AEAT: debe informar, retener e ingresar lo procedente conforme a la diligencia y sus límites (LGT arts. 169–170 y 42.2.b; RGR arts. 81–82; Orden PRE/3581/2007, art. 6).</a:t>
            </a:r>
          </a:p>
          <a:p>
            <a:r>
              <a:t>Fuentes oficiales: https://www.boe.es/buscar/act.php?id=BOE-A-2003-23186 ; https://www.boe.es/buscar/act.php?id=BOE-A-2007-21228</a:t>
            </a:r>
          </a:p>
          <a:p>
            <a:endParaRPr/>
          </a:p>
          <a:p>
            <a:r>
              <a:t>COMENTARIO DEL PONENTE · duración orientativa: 3 minutos</a:t>
            </a:r>
          </a:p>
          <a:p>
            <a:endParaRPr/>
          </a:p>
          <a:p>
            <a:r>
              <a:t>Una vez identificado cada interviniente, hay que leer las instrucciones antes de contestar. La fecha eficaz de la orden es esencial: desde la notificación se analiza qué crédito existía, qué relación estaba en curso y qué cantidades debían quedar afectadas. Guarde la diligencia y el justificante de recepción para establecer esa fecha con precisión.</a:t>
            </a:r>
          </a:p>
          <a:p>
            <a:endParaRPr/>
          </a:p>
          <a:p>
            <a:r>
              <a:t>La segunda tarjeta distingue el alcance de la retención. ¿La orden se refiere a un pago concreto, a pagos sucesivos o a una relación comercial continuada? Una relación ya existente puede generar créditos futuros que todavía no se han facturado o vencido. Esto no significa que se embargue cualquier expectativa de negocio con la persona ni que una compra futura independiente quede automáticamente alcanzada. Hay que probar el vínculo que existía cuando se notificó la orden y leer el anexo.</a:t>
            </a:r>
          </a:p>
          <a:p>
            <a:endParaRPr/>
          </a:p>
          <a:p>
            <a:r>
              <a:t>La tercera tarjeta separa contestación e ingreso. La diligencia puede pedir al tercero que informe en un plazo sobre los créditos y su situación. El ingreso se hace cuando el crédito vence o se hace exigible, siguiendo la orden. Por tanto, es posible tener que contestar ahora que existe un crédito futuro y pagarlo más adelante en su fecha de vencimiento. No espere al pago para informar si el requerimiento exige contestar antes.</a:t>
            </a:r>
          </a:p>
          <a:p>
            <a:endParaRPr/>
          </a:p>
          <a:p>
            <a:r>
              <a:t>Si no hay deuda pendiente del destinatario, si el crédito pertenece a otra persona o si existe una cesión previa, documente la circunstancia y comuníquela a Recaudación. No haga una transferencia al deudor original si la diligencia ya prohíbe pagarle de forma liberatoria.</a:t>
            </a:r>
          </a:p>
          <a:p>
            <a:endParaRPr/>
          </a:p>
          <a:p>
            <a:r>
              <a:t>La ejecución corresponde al Departamento de Recaudación, con marco en los artículos 81 y 82 del RGR. El criterio TEAC de 16 de junio de 2026 citado en las notas recalca la prueba de la relación continuada. El mensaje para el ponente: fecha, alcance y momento de pago son tres preguntas diferentes que deben contestarse con fechas y documentos.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7050384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9 Diligencia de embargo creditos y nominas(1).pdf.</a:t>
            </a:r>
          </a:p>
          <a:p>
            <a:r>
              <a:t>Apartado: 9.2.1.</a:t>
            </a:r>
          </a:p>
          <a:p>
            <a:endParaRPr/>
          </a:p>
          <a:p>
            <a:r>
              <a:t>Art. 81 RGR; TEAC 16-06-2026, RG 00/03311/2024. Se corrige el original que excluía siempre los créditos posteriores a la notificación. Los contratos pueden ser verbales, pero debe acreditarse el vínculo preexistente. La entrega de pagaré o letra no libera siempre al pagador (art. 1170 CC): comprobar cobro, endoso, titularidad y derechos previos, comunicar al órgano recaudador. La obligación de facturar el arrendamiento continúa. Retención general 19 %, IVA general 21 % e IGIC general 7 % del art. 32 DL canario 1/2025, sujetos a particularidades, exenciones y localización. Cálculos: 1000+210−190=1020; 1000+70−190=880.</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TEAC, 16-06-2026, RG 00/03311/2024, créditos futuros y relación comercial continuada</a:t>
            </a:r>
          </a:p>
          <a:p>
            <a:r>
              <a:t>https://serviciostelematicosext.hacienda.gob.es/TEAC/DYCTEA/textoresolucion.aspx?id=00/03311/2024/00/0/1</a:t>
            </a:r>
          </a:p>
          <a:p>
            <a:endParaRPr/>
          </a:p>
          <a:p>
            <a:r>
              <a:t>AEAT, porcentaje de retención en el Impuesto sobre Sociedades</a:t>
            </a:r>
          </a:p>
          <a:p>
            <a:r>
              <a:t>https://sede.agenciatributaria.gob.es/Sede/impuesto-sobre-sociedades/retenciones-impuesto-sobre-sociedades/porcentaje-retencion-ingreso-cuenta.html</a:t>
            </a:r>
          </a:p>
          <a:p>
            <a:endParaRPr/>
          </a:p>
          <a:p>
            <a:r>
              <a:t>Decreto Legislativo canario 1/2025, texto refundido IGIC y AIEM, art. 32</a:t>
            </a:r>
          </a:p>
          <a:p>
            <a:r>
              <a:t>https://www.boe.es/buscar/doc.php?id=BOC-j-2025-90249</a:t>
            </a:r>
          </a:p>
          <a:p>
            <a:endParaRPr/>
          </a:p>
          <a:p>
            <a:r>
              <a:t>Código Civil, art. 1170</a:t>
            </a:r>
          </a:p>
          <a:p>
            <a:r>
              <a:t>https://www.boe.es/eli/es/rd/1889/07/24/(1)/con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que ordena el embargo. El pagador destinatario de la diligencia (empresa, arrendatario u otro tercero) no es un órgano de la AEAT: debe informar, retener e ingresar lo procedente conforme a la diligencia y sus límites (LGT arts. 169–170 y 42.2.b; RGR arts. 81–82; Orden PRE/3581/2007, art. 6).</a:t>
            </a:r>
          </a:p>
          <a:p>
            <a:r>
              <a:t>Fuentes oficiales: https://www.boe.es/buscar/act.php?id=BOE-A-2003-23186 ; https://www.boe.es/buscar/act.php?id=BOE-A-2007-21228</a:t>
            </a:r>
          </a:p>
          <a:p>
            <a:endParaRPr/>
          </a:p>
          <a:p>
            <a:r>
              <a:t>COMENTARIO DEL PONENTE · duración orientativa: 3 minutos</a:t>
            </a:r>
          </a:p>
          <a:p>
            <a:endParaRPr/>
          </a:p>
          <a:p>
            <a:r>
              <a:t>¿Qué créditos pueden quedar afectados por un embargo dirigido a un tercero? La primera fila se refiere al crédito existente. Puede estar pendiente aunque todavía no se haya emitido factura o no haya llegado el vencimiento. La existencia del derecho se analiza conforme al contrato y a la prestación realizada, no exclusivamente por la fecha de facturación.</a:t>
            </a:r>
          </a:p>
          <a:p>
            <a:endParaRPr/>
          </a:p>
          <a:p>
            <a:r>
              <a:t>La segunda fila trata pagos sucesivos derivados de contratos o relaciones continuadas que ya existían cuando se notificó la diligencia. Por ejemplo, un arrendamiento vigente genera rentas periódicas; una relación de suministro puede producir facturas sucesivas dentro de un marco ya establecido. La orden puede alcanzar esos créditos futuros si concurren los requisitos y la diligencia lo comprende.</a:t>
            </a:r>
          </a:p>
          <a:p>
            <a:endParaRPr/>
          </a:p>
          <a:p>
            <a:r>
              <a:t>La tercera fila marca el límite: no debe confundirse una relación continuada previa con una mera expectativa de compras futuras. Si no había contrato ni relación acreditada y las operaciones nacen después de manera independiente, no se presume que cada nuevo negocio quede embargado. El criterio TEAC de 16 de junio de 2026 citado en la diapositiva requiere que la Administración pruebe la relación comercial continuada existente al tiempo de la notificación, para declarar responsabilidad al tercero en ese contexto.</a:t>
            </a:r>
          </a:p>
          <a:p>
            <a:endParaRPr/>
          </a:p>
          <a:p>
            <a:r>
              <a:t>Los contratos pueden ser escritos o verbales, pero el vínculo debe acreditarse. Guarde pedidos, comunicaciones, facturas previas, condiciones generales y registros de cumplimiento. Si recibe la diligencia, responda qué relación existía en esa fecha y qué créditos estaban pendientes, vencidos o sujetos a condición.</a:t>
            </a:r>
          </a:p>
          <a:p>
            <a:endParaRPr/>
          </a:p>
          <a:p>
            <a:r>
              <a:t>También hay que tener cuidado con pagarés y letras. Su entrega no extingue siempre la obligación originaria; el artículo 1170 del Código Civil regula cuándo el pago se entiende realizado. Compruebe si el crédito quedó realmente satisfecho antes de la diligencia o solo documentado para un pago futuro.</a:t>
            </a:r>
          </a:p>
          <a:p>
            <a:endParaRPr/>
          </a:p>
          <a:p>
            <a:r>
              <a:t>La orden la dicta Recaudación bajo el artículo 81 del RGR. La noción de crédito existente y la prueba del vínculo son decisivas. El ponente debe evitar dos extremos: decir que todo crédito posterior queda siempre fuera o que cualquier operación futura con el deudor queda atrapada.</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529458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9 Diligencia de embargo creditos y nominas(1).pdf.</a:t>
            </a:r>
          </a:p>
          <a:p>
            <a:r>
              <a:t>Apartado: 9.2.1.</a:t>
            </a:r>
          </a:p>
          <a:p>
            <a:endParaRPr/>
          </a:p>
          <a:p>
            <a:r>
              <a:t>Art. 81 RGR; TEAC 16-06-2026, RG 00/03311/2024. Se corrige el original que excluía siempre los créditos posteriores a la notificación. Los contratos pueden ser verbales, pero debe acreditarse el vínculo preexistente. La entrega de pagaré o letra no libera siempre al pagador (art. 1170 CC): comprobar cobro, endoso, titularidad y derechos previos, comunicar al órgano recaudador. La obligación de facturar el arrendamiento continúa. Retención general 19 %, IVA general 21 % e IGIC general 7 % del art. 32 DL canario 1/2025, sujetos a particularidades, exenciones y localización. Cálculos: 1000+210−190=1020; 1000+70−190=880.</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TEAC, 16-06-2026, RG 00/03311/2024, créditos futuros y relación comercial continuada</a:t>
            </a:r>
          </a:p>
          <a:p>
            <a:r>
              <a:t>https://serviciostelematicosext.hacienda.gob.es/TEAC/DYCTEA/textoresolucion.aspx?id=00/03311/2024/00/0/1</a:t>
            </a:r>
          </a:p>
          <a:p>
            <a:endParaRPr/>
          </a:p>
          <a:p>
            <a:r>
              <a:t>AEAT, porcentaje de retención en el Impuesto sobre Sociedades</a:t>
            </a:r>
          </a:p>
          <a:p>
            <a:r>
              <a:t>https://sede.agenciatributaria.gob.es/Sede/impuesto-sobre-sociedades/retenciones-impuesto-sobre-sociedades/porcentaje-retencion-ingreso-cuenta.html</a:t>
            </a:r>
          </a:p>
          <a:p>
            <a:endParaRPr/>
          </a:p>
          <a:p>
            <a:r>
              <a:t>Decreto Legislativo canario 1/2025, texto refundido IGIC y AIEM, art. 32</a:t>
            </a:r>
          </a:p>
          <a:p>
            <a:r>
              <a:t>https://www.boe.es/buscar/doc.php?id=BOC-j-2025-90249</a:t>
            </a:r>
          </a:p>
          <a:p>
            <a:endParaRPr/>
          </a:p>
          <a:p>
            <a:r>
              <a:t>Código Civil, art. 1170</a:t>
            </a:r>
          </a:p>
          <a:p>
            <a:r>
              <a:t>https://www.boe.es/eli/es/rd/1889/07/24/(1)/con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que ordena el embargo. El pagador destinatario de la diligencia (empresa, arrendatario u otro tercero) no es un órgano de la AEAT: debe informar, retener e ingresar lo procedente conforme a la diligencia y sus límites (LGT arts. 169–170 y 42.2.b; RGR arts. 81–82; Orden PRE/3581/2007, art. 6).</a:t>
            </a:r>
          </a:p>
          <a:p>
            <a:r>
              <a:t>Fuentes oficiales: https://www.boe.es/buscar/act.php?id=BOE-A-2003-23186 ; https://www.boe.es/buscar/act.php?id=BOE-A-2007-21228</a:t>
            </a:r>
          </a:p>
          <a:p>
            <a:endParaRPr/>
          </a:p>
          <a:p>
            <a:r>
              <a:t>COMENTARIO DEL PONENTE · duración orientativa: 3 minutos</a:t>
            </a:r>
          </a:p>
          <a:p>
            <a:endParaRPr/>
          </a:p>
          <a:p>
            <a:r>
              <a:t>Esta tabla aplica la regla a un crédito por alquiler. Si el crédito ya venció, el destinatario debe ingresar la cantidad embargada hasta el límite de la diligencia. Si todavía no ha vencido, queda afectado y se ingresa cuando venza, siempre que la orden siga vigente. Recaudación puede ordenar el tratamiento de pagos sucesivos; el tercero debe controlar las fechas y el saldo pendiente.</a:t>
            </a:r>
          </a:p>
          <a:p>
            <a:endParaRPr/>
          </a:p>
          <a:p>
            <a:r>
              <a:t>El ejemplo distingue un alquiler sujeto a IVA en territorio común y un alquiler sujeto a IGIC en Canarias, con las retenciones fiscales que proceden bajo los supuestos ilustrados. En el ejemplo peninsular: base de 1.000 euros más IVA de 210, menos retención de 190, deja un crédito neto a pagar de 1.020 euros. En el ejemplo canario: base de 1.000 más IGIC de 70, menos retención de 190, deja un importe neto de 880 euros, si esos tipos y obligaciones son aplicables a la operación.</a:t>
            </a:r>
          </a:p>
          <a:p>
            <a:endParaRPr/>
          </a:p>
          <a:p>
            <a:r>
              <a:t>La retención tributaria de 190 euros no se entrega al acreedor ni se convierte en un importe adicional del embargo. Conserva su tratamiento propio: el pagador la declara e ingresa conforme a su obligación de retener. La diligencia recae sobre el crédito neto que debe pagarse al arrendador, según el alcance y las instrucciones recibidas. Hay que mantener separadas la retención fiscal y la retención por embargo.</a:t>
            </a:r>
          </a:p>
          <a:p>
            <a:endParaRPr/>
          </a:p>
          <a:p>
            <a:r>
              <a:t>Antes de calcular, compruebe el impuesto indirecto aplicable, el tipo vigente, si existe obligación de practicar retención y la cifra que efectivamente se debe al arrendador. No asuma que todos los alquileres llevan idéntico tratamiento fiscal. El ejemplo es ilustrativo y no sustituye la comprobación del contrato ni de la norma tributaria.</a:t>
            </a:r>
          </a:p>
          <a:p>
            <a:endParaRPr/>
          </a:p>
          <a:p>
            <a:r>
              <a:t>Recaudación ordena el embargo conforme al artículo 81 del RGR; las reglas de retención tributaria subsisten por separado. La llamada al pie destaca esa coexistencia. Para el ponente, el punto didáctico es que embargo y retención fiscal pueden afectar el mismo pago, pero tienen destinatario, fundamento y circuito de ingreso distintos.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17906403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9 Diligencia de embargo creditos y nominas(1).pdf.</a:t>
            </a:r>
          </a:p>
          <a:p>
            <a:r>
              <a:t>Apartado: 9.2.2.</a:t>
            </a:r>
          </a:p>
          <a:p>
            <a:endParaRPr/>
          </a:p>
          <a:p>
            <a:r>
              <a:t>Arts. 169 y 171 LGT, 82 RGR y 607 LEC. RD 126/2026: mensual 1221 €, anual 17094 €. Ejemplo ordinario: (2000−1221)×0,30=233,70, neto entregado 1766,30 €. Prorrateado: 1221×14/12=1424,50; (2000−1424,50)×0,30=172,65, neto 1827,35 €. TEAC 17-05-2022 RG 00/01975/2022: doble mínimo en mes con extra y mínimo anual prorrateado si extras en doce meses. Art. 607.3 acumula percepciones; 607.5 usa líquido tras descuentos públicos; 607.4 permite al LAJ reducción del 10–15 % de porcentajes 1.º–4.º atendiendo a cargas familiares. El pagador no puede aplicar una rebaja unilateral.</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Ley 1/2000, de Enjuiciamiento Civil (LEC)</a:t>
            </a:r>
          </a:p>
          <a:p>
            <a:r>
              <a:t>https://www.boe.es/eli/es/l/2000/01/07/1/con</a:t>
            </a:r>
          </a:p>
          <a:p>
            <a:endParaRPr/>
          </a:p>
          <a:p>
            <a:r>
              <a:t>RD 126/2026, SMI de 2026</a:t>
            </a:r>
          </a:p>
          <a:p>
            <a:r>
              <a:t>https://www.boe.es/eli/es/rd/2026/02/18/126</a:t>
            </a:r>
          </a:p>
          <a:p>
            <a:endParaRPr/>
          </a:p>
          <a:p>
            <a:r>
              <a:t>TEAC, 17-05-2022, RG 00/01975/2022, pagas extraordinarias y embargo</a:t>
            </a:r>
          </a:p>
          <a:p>
            <a:r>
              <a:t>https://serviciostelematicosext.hacienda.gob.es/TEAC/DYCTEA/criterio.aspx?id=00/01975/2022/00/0/1</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que ordena el embargo. El pagador destinatario de la diligencia (empresa, arrendatario u otro tercero) no es un órgano de la AEAT: debe informar, retener e ingresar lo procedente conforme a la diligencia y sus límites (LGT arts. 169–170 y 42.2.b; RGR arts. 81–82; Orden PRE/3581/2007, art. 6).</a:t>
            </a:r>
          </a:p>
          <a:p>
            <a:r>
              <a:t>Fuentes oficiales: https://www.boe.es/buscar/act.php?id=BOE-A-2003-23186 ; https://www.boe.es/buscar/act.php?id=BOE-A-2007-21228</a:t>
            </a:r>
          </a:p>
          <a:p>
            <a:endParaRPr/>
          </a:p>
          <a:p>
            <a:r>
              <a:t>COMENTARIO DEL PONENTE · duración orientativa: 3 minutos</a:t>
            </a:r>
          </a:p>
          <a:p>
            <a:endParaRPr/>
          </a:p>
          <a:p>
            <a:r>
              <a:t>La escala de embargo de salarios del artículo 607 de la Ley de Enjuiciamiento Civil protege primero el salario mínimo interprofesional y aplica porcentajes progresivos al exceso. La tabla de 2026 usa un SMI de 1.221 euros mensuales en catorce pagas, conforme al Real Decreto 126/2026 citado en las fuentes de la presentación. Hasta un SMI, el porcentaje embargable es cero. Sobre el tramo que excede uno y llega a dos SMI se aplica el 30 por ciento; de dos a tres SMI, el 50 por ciento; de tres a cuatro, el 60; de cuatro a cinco, el 75; y sobre el exceso de cinco SMI, el 90 por ciento.</a:t>
            </a:r>
          </a:p>
          <a:p>
            <a:endParaRPr/>
          </a:p>
          <a:p>
            <a:r>
              <a:t>Es una escala progresiva por tramos, no un porcentaje único aplicado a toda la nómina. Si una persona cobra dos mil euros líquidos en una nómina ordinaria con las pagas extra separadas, se protege el primer SMI de 1.221. El exceso de 779 euros cae en el segundo tramo y el 30 por ciento da una retención de 233,70 euros. El resto se entrega al trabajador, sujeto a los demás conceptos del caso.</a:t>
            </a:r>
          </a:p>
          <a:p>
            <a:endParaRPr/>
          </a:p>
          <a:p>
            <a:r>
              <a:t>La base de cálculo es la cantidad líquida después de descuentos públicos legalmente procedentes, no el salario bruto. Cuando hay varias percepciones o ingresos, deben acumularse conforme a las reglas, y también se tiene en cuenta cómo se abonan las pagas extra. La siguiente diapositiva compara modalidades de pago.</a:t>
            </a:r>
          </a:p>
          <a:p>
            <a:endParaRPr/>
          </a:p>
          <a:p>
            <a:r>
              <a:t>Recaudación emite la diligencia, pero el empleador aplica materialmente la escala. El pagador no puede inventar descuentos o modificar el orden de tramos. Si la notificación incluye otras instrucciones, se leen junto con los artículos 169 y 171 de la LGT, el artículo 82 del RGR y el 607 de la LEC.</a:t>
            </a:r>
          </a:p>
          <a:p>
            <a:endParaRPr/>
          </a:p>
          <a:p>
            <a:r>
              <a:t>El SMI cambia con las normas de cada año. Por eso, antes de ejecutar una nómina real, se consulta el importe vigente a la fecha de pago y se documenta el cálculo. La tabla sirve para explicar el método; no debe usarse fuera del periodo para el que fue preparada.</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8276906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9 Diligencia de embargo creditos y nominas(1).pdf.</a:t>
            </a:r>
          </a:p>
          <a:p>
            <a:r>
              <a:t>Apartado: 9.2.2.</a:t>
            </a:r>
          </a:p>
          <a:p>
            <a:endParaRPr/>
          </a:p>
          <a:p>
            <a:r>
              <a:t>Arts. 169 y 171 LGT, 82 RGR y 607 LEC. RD 126/2026: mensual 1221 €, anual 17094 €. Ejemplo ordinario: (2000−1221)×0,30=233,70, neto entregado 1766,30 €. Prorrateado: 1221×14/12=1424,50; (2000−1424,50)×0,30=172,65, neto 1827,35 €. TEAC 17-05-2022 RG 00/01975/2022: doble mínimo en mes con extra y mínimo anual prorrateado si extras en doce meses. Art. 607.3 acumula percepciones; 607.5 usa líquido tras descuentos públicos; 607.4 permite al LAJ reducción del 10–15 % de porcentajes 1.º–4.º atendiendo a cargas familiares. El pagador no puede aplicar una rebaja unilateral.</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Ley 1/2000, de Enjuiciamiento Civil (LEC)</a:t>
            </a:r>
          </a:p>
          <a:p>
            <a:r>
              <a:t>https://www.boe.es/eli/es/l/2000/01/07/1/con</a:t>
            </a:r>
          </a:p>
          <a:p>
            <a:endParaRPr/>
          </a:p>
          <a:p>
            <a:r>
              <a:t>RD 126/2026, SMI de 2026</a:t>
            </a:r>
          </a:p>
          <a:p>
            <a:r>
              <a:t>https://www.boe.es/eli/es/rd/2026/02/18/126</a:t>
            </a:r>
          </a:p>
          <a:p>
            <a:endParaRPr/>
          </a:p>
          <a:p>
            <a:r>
              <a:t>TEAC, 17-05-2022, RG 00/01975/2022, pagas extraordinarias y embargo</a:t>
            </a:r>
          </a:p>
          <a:p>
            <a:r>
              <a:t>https://serviciostelematicosext.hacienda.gob.es/TEAC/DYCTEA/criterio.aspx?id=00/01975/2022/00/0/1</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que ordena el embargo. El pagador destinatario de la diligencia (empresa, arrendatario u otro tercero) no es un órgano de la AEAT: debe informar, retener e ingresar lo procedente conforme a la diligencia y sus límites (LGT arts. 169–170 y 42.2.b; RGR arts. 81–82; Orden PRE/3581/2007, art. 6).</a:t>
            </a:r>
          </a:p>
          <a:p>
            <a:r>
              <a:t>Fuentes oficiales: https://www.boe.es/buscar/act.php?id=BOE-A-2003-23186 ; https://www.boe.es/buscar/act.php?id=BOE-A-2007-21228</a:t>
            </a:r>
          </a:p>
          <a:p>
            <a:endParaRPr/>
          </a:p>
          <a:p>
            <a:r>
              <a:t>COMENTARIO DEL PONENTE · duración orientativa: 3 minutos</a:t>
            </a:r>
          </a:p>
          <a:p>
            <a:endParaRPr/>
          </a:p>
          <a:p>
            <a:r>
              <a:t>Con una nómina líquida de 2.000 euros, el importe embargable varía según se paguen las extras separadas, prorrateadas o junto a la mensualidad. Si se reciben catorce pagas, el mínimo protegido del mes ordinario es 1.221 euros; el exceso de 779 euros está en el tramo del 30 por ciento y genera 233,70 euros de embargo.</a:t>
            </a:r>
          </a:p>
          <a:p>
            <a:endParaRPr/>
          </a:p>
          <a:p>
            <a:r>
              <a:t>Si las dos pagas extra se prorratean a lo largo de doce meses, se distribuye el SMI anual de 17.094 euros entre doce mensualidades. El mínimo mensual equivalente es 1.424,50 euros. La diferencia entre 2.000 y 1.424,50 es 575,50; el 30 por ciento resulta en 172,65 euros de retención.</a:t>
            </a:r>
          </a:p>
          <a:p>
            <a:endParaRPr/>
          </a:p>
          <a:p>
            <a:r>
              <a:t>Si en un mes se pagan conjuntamente la mensualidad ordinaria y una paga extraordinaria, se acumulan ambas percepciones. La tabla muestra un mínimo protegido de 2.442 euros para ese mes, el doble del SMI mensual, y se aplica la escala al exceso que supere ese umbral. El criterio TEAC citado en las notas respalda el tratamiento del mínimo en el mes de paga extra, sujeto al modo concreto de abono y a las circunstancias.</a:t>
            </a:r>
          </a:p>
          <a:p>
            <a:endParaRPr/>
          </a:p>
          <a:p>
            <a:r>
              <a:t>Las cargas familiares pueden justificar que el tribunal competente reduzca porcentajes dentro del margen legal, pero el pagador no los rebaja unilateralmente. Si el trabajador solicita una moderación, la decisión corresponde a quien establece la ley, y el empleador debe continuar aplicando la diligencia vigente mientras no reciba instrucciones distintas.</a:t>
            </a:r>
          </a:p>
          <a:p>
            <a:endParaRPr/>
          </a:p>
          <a:p>
            <a:r>
              <a:t>La retención se calcula sobre salario líquido tras descuentos públicos, aplicando el artículo 607 de la LEC y las normas tributarias de embargo. Recaudación mantiene la competencia sobre la orden. El ponente debe enseñar los tres métodos de cobro con las operaciones visibles, explicar que se acumulan percepciones y advertir que el SMI se actualiza anualmente.</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73054095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9 Diligencia de embargo creditos y nominas(1).pdf.</a:t>
            </a:r>
          </a:p>
          <a:p>
            <a:r>
              <a:t>Apartado: 9.3.</a:t>
            </a:r>
          </a:p>
          <a:p>
            <a:endParaRPr/>
          </a:p>
          <a:p>
            <a:r>
              <a:t>Síntesis de los apartados 9.1 y 9.2. Si se impugna la diligencia, motivos del art. 170.3 LGT: extinción o prescripción, falta de notificación del apremio, incumplimiento de normas reguladoras del embargo o suspensión de recaudación. No confundir recursos del deudor y posibles derechos propios del tercero pagador.</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que ordena el embargo. El pagador destinatario de la diligencia (empresa, arrendatario u otro tercero) no es un órgano de la AEAT: debe informar, retener e ingresar lo procedente conforme a la diligencia y sus límites (LGT arts. 169–170 y 42.2.b; RGR arts. 81–82; Orden PRE/3581/2007, art. 6).</a:t>
            </a:r>
          </a:p>
          <a:p>
            <a:r>
              <a:t>Fuentes oficiales: https://www.boe.es/buscar/act.php?id=BOE-A-2003-23186 ; https://www.boe.es/buscar/act.php?id=BOE-A-2007-21228</a:t>
            </a:r>
          </a:p>
          <a:p>
            <a:endParaRPr/>
          </a:p>
          <a:p>
            <a:r>
              <a:t>COMENTARIO DEL PONENTE · duración orientativa: 3 minutos</a:t>
            </a:r>
          </a:p>
          <a:p>
            <a:endParaRPr/>
          </a:p>
          <a:p>
            <a:r>
              <a:t>Esta lista ofrece una pauta para calcular correctamente una retención. Primero, revise la orden: nombre del deudor, destinatario, alcance, límite pendiente y fecha de notificación. Compruebe si la diligencia cubre una sola nómina o pagos sucesivos, y busque comunicaciones de modificación o levantamiento. Un registro del saldo retenido evita superar el máximo señalado.</a:t>
            </a:r>
          </a:p>
          <a:p>
            <a:endParaRPr/>
          </a:p>
          <a:p>
            <a:r>
              <a:t>Segundo, analice el crédito. Determine si existe, cuándo vence y qué relación contractual lo origina. Para una relación continuada, verifique que estaba vigente al notificarse la orden y que la diligencia la comprende. Si se trata de un crédito cedido, discutido o condicionado, conserve la prueba y comuníquelo a Recaudación.</a:t>
            </a:r>
          </a:p>
          <a:p>
            <a:endParaRPr/>
          </a:p>
          <a:p>
            <a:r>
              <a:t>Tercero, en salarios, calcule el líquido después de descuentos públicos y aplique el SMI vigente. Compruebe cuántas pagas se abonan, si la paga extra está prorrateada o se cobra junto a la ordinaria y si existen varias percepciones. Aplique cada porcentaje al tramo correspondiente, no al total.</a:t>
            </a:r>
          </a:p>
          <a:p>
            <a:endParaRPr/>
          </a:p>
          <a:p>
            <a:r>
              <a:t>Cuarto, haga el cálculo final y compare la retención con el límite de la diligencia. Reste los ingresos anteriores ya efectuados y confirme la cantidad que queda por cubrir. Documente cada pago y la fecha.</a:t>
            </a:r>
          </a:p>
          <a:p>
            <a:endParaRPr/>
          </a:p>
          <a:p>
            <a:r>
              <a:t>Si el tercero necesita impugnar la diligencia por sus propios derechos, los motivos del artículo 170.3 de la LGT incluyen extinción o prescripción, falta de notificación de la providencia de apremio, incumplimiento de las normas reguladoras del embargo o suspensión de la recaudación, conforme al supuesto. No confunda los recursos propios del tercero con los del deudor frente a la liquidación.</a:t>
            </a:r>
          </a:p>
          <a:p>
            <a:endParaRPr/>
          </a:p>
          <a:p>
            <a:r>
              <a:t>La ejecución material corresponde al pagador; Recaudación dirige el procedimiento. Las referencias son los artículos 169 a 171 y 170.3 de la LGT, el artículo 82 del RGR y el artículo 607 LEC. Esta lista funciona como control antes de cada nómina o pago comercial.</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0083477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9 Diligencia de embargo creditos y nominas(1).pdf.</a:t>
            </a:r>
          </a:p>
          <a:p>
            <a:r>
              <a:t>Apartado: 9.3.</a:t>
            </a:r>
          </a:p>
          <a:p>
            <a:endParaRPr/>
          </a:p>
          <a:p>
            <a:r>
              <a:t>Síntesis de los apartados 9.1 y 9.2. Si se impugna la diligencia, motivos del art. 170.3 LGT: extinción o prescripción, falta de notificación del apremio, incumplimiento de normas reguladoras del embargo o suspensión de recaudación. No confundir recursos del deudor y posibles derechos propios del tercero pagador.</a:t>
            </a:r>
          </a:p>
          <a:p>
            <a:endParaRPr/>
          </a:p>
          <a:p>
            <a:r>
              <a:t>FUENTES OFICIALES</a:t>
            </a:r>
          </a:p>
          <a:p>
            <a:r>
              <a:t>Ley 58/2003, General Tributaria (LGT)</a:t>
            </a:r>
          </a:p>
          <a:p>
            <a:r>
              <a:t>https://www.boe.es/buscar/act.php?id=BOE-A-2003-23186</a:t>
            </a:r>
          </a:p>
          <a:p>
            <a:endParaRPr/>
          </a:p>
          <a:p>
            <a:r>
              <a:t>RD 939/2005, Reglamento General de Recaudación (RGR)</a:t>
            </a:r>
          </a:p>
          <a:p>
            <a:r>
              <a:t>https://www.boe.es/buscar/act.php?id=BOE-A-2005-14803</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Departamento de Recaudación, que ordena el embargo. El pagador destinatario de la diligencia (empresa, arrendatario u otro tercero) no es un órgano de la AEAT: debe informar, retener e ingresar lo procedente conforme a la diligencia y sus límites (LGT arts. 169–170 y 42.2.b; RGR arts. 81–82; Orden PRE/3581/2007, art. 6).</a:t>
            </a:r>
          </a:p>
          <a:p>
            <a:r>
              <a:t>Fuentes oficiales: https://www.boe.es/buscar/act.php?id=BOE-A-2003-23186 ; https://www.boe.es/buscar/act.php?id=BOE-A-2007-21228</a:t>
            </a:r>
          </a:p>
          <a:p>
            <a:endParaRPr/>
          </a:p>
          <a:p>
            <a:r>
              <a:t>COMENTARIO DEL PONENTE · duración orientativa: 3 minutos</a:t>
            </a:r>
          </a:p>
          <a:p>
            <a:endParaRPr/>
          </a:p>
          <a:p>
            <a:r>
              <a:t>La última lista del bloque se centra en cumplir y dejar constancia. En “contestación”, responda al órgano recaudador de forma completa. Indique si existe crédito, su importe, vencimiento y relación contractual; adjunte lo solicitado y conserve el justificante de presentación. Si no hay cantidad pagadera, explique por qué y aporte documentos.</a:t>
            </a:r>
          </a:p>
          <a:p>
            <a:endParaRPr/>
          </a:p>
          <a:p>
            <a:r>
              <a:t>En “ingreso”, transfiera a Hacienda la cantidad retenida por el canal e instrucciones de la diligencia. Compruebe el código, la deuda y el importe, y guarde el recibo. En pagos periódicos, registre cada abono y el saldo acumulado. Para salarios, archive el cálculo de la escala de inembargabilidad y la nómina correspondiente.</a:t>
            </a:r>
          </a:p>
          <a:p>
            <a:endParaRPr/>
          </a:p>
          <a:p>
            <a:r>
              <a:t>En “incidencias”, informe si existían derechos previos, una cesión, una controversia sobre el crédito o si el deudor ya no trabaja para la empresa. La comunicación debe incluir prueba y fecha. Una incidencia no se resuelve pagando al deudor original si la orden prohíbe ese pago; hay que pedir instrucciones o comunicar la situación conforme al procedimiento.</a:t>
            </a:r>
          </a:p>
          <a:p>
            <a:endParaRPr/>
          </a:p>
          <a:p>
            <a:r>
              <a:t>En “continuidad”, controle pagos sucesivos hasta que se alcance el límite o llegue una comunicación de levantamiento o modificación. Una vez cubierto el importe, confirme si la diligencia se entiende cumplida y conserve el documento que indique el cierre. No retenga indefinidamente después de que se alcance el tope o se levante la medida.</a:t>
            </a:r>
          </a:p>
          <a:p>
            <a:endParaRPr/>
          </a:p>
          <a:p>
            <a:r>
              <a:t>La diligencia procede de Recaudación y el destinatario cumple sus términos. Si se impugna, los motivos del artículo 170.3 de la LGT deben relacionarse con derechos propios del tercero. El ponente puede resumir la obligación en cuatro verbos: contestar, ingresar, comunicar y controlar. Una trazabilidad completa protege tanto al tercero como a la Administración en la ejecución.</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68416529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10 Representacion ante hacienda(1).pdf.</a:t>
            </a:r>
          </a:p>
          <a:p>
            <a:r>
              <a:t>Apartado: 10.</a:t>
            </a:r>
          </a:p>
          <a:p>
            <a:endParaRPr/>
          </a:p>
          <a:p>
            <a:r>
              <a:t>Art. 46 LGT y arts. 111–112 RGAT. Archivo breve, condensado en una sola diapositiva. Compruebe tributos, períodos, procedimientos y facultades del poder; una ampliación de actuaciones requiere valorar si queda cubierta, no siempre notificar directamente al representado. La presencia personal puede exigirse con justificación conforme al art. 142.3 LGT. La mera colaboración social no confiere sin más representación general. El plazo para subsanar nace del requerimiento, no automáticamente de una visita.</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La representación es transversal, no un área funcional propia. Se acredita ante la unidad que tramita el expediente (Gestión, Inspección, Recaudación, Aduanas u otra competente); los actos representativos especiales se rigen por LGT art. 46 y RGAT arts. 111–112.</a:t>
            </a:r>
          </a:p>
          <a:p>
            <a:r>
              <a:t>Fuentes oficiales: https://www.boe.es/buscar/act.php?id=BOE-A-2003-23186 ; https://www.boe.es/buscar/act.php?id=BOE-A-2007-21228</a:t>
            </a:r>
          </a:p>
          <a:p>
            <a:endParaRPr/>
          </a:p>
          <a:p>
            <a:r>
              <a:t>COMENTARIO DEL PONENTE · duración orientativa: 3 minutos</a:t>
            </a:r>
          </a:p>
          <a:p>
            <a:endParaRPr/>
          </a:p>
          <a:p>
            <a:r>
              <a:t>La representación no pertenece a una única fase; aparece ante el órgano que tramita el expediente. El artículo 46 de la LGT permite actuar mediante representante con capacidad suficiente. Puede ser un asesor, abogado u otra persona, siempre que el poder cubra los tributos, periodos, procedimientos y facultades necesarias. Un poder general puede no ser suficiente para determinados actos de disposición o recursos.</a:t>
            </a:r>
          </a:p>
          <a:p>
            <a:endParaRPr/>
          </a:p>
          <a:p>
            <a:r>
              <a:t>La acreditación puede hacerse con un documento público o privado con firma legitimada, mediante un modelo normalizado, apoderamiento electrónico u otro medio válido en Derecho. Antes de presentar una respuesta, revise que el apoderamiento esté vigente, incluya el procedimiento y permita consultar notificaciones, aportar documentos o recurrir según lo que se vaya a hacer.</a:t>
            </a:r>
          </a:p>
          <a:p>
            <a:endParaRPr/>
          </a:p>
          <a:p>
            <a:r>
              <a:t>El artículo 46.2 identifica actos para los que debe acreditarse la representación: interponer recursos o reclamaciones, desistir, renunciar a derechos, asumir obligaciones, solicitar devoluciones y otros actos enumerados. En actos de mero trámite puede presumirse la representación, pero no se debe extrapolar esa presunción a decisiones que cambian la posición jurídica del contribuyente.</a:t>
            </a:r>
          </a:p>
          <a:p>
            <a:endParaRPr/>
          </a:p>
          <a:p>
            <a:r>
              <a:t>Si falta poder suficiente, la Administración puede requerir que se subsane, y la diapositiva indica el plazo de diez días desde el requerimiento. Mientras se corrige, controle los plazos del expediente y presente a tiempo la documentación necesaria para evitar perder un derecho. Si actúa una persona jurídica o entidad, compruebe también quién tiene facultades para otorgar el apoderamiento.</a:t>
            </a:r>
          </a:p>
          <a:p>
            <a:endParaRPr/>
          </a:p>
          <a:p>
            <a:r>
              <a:t>La representación es transversal: el poder se acredita ante Gestión, Inspección, Recaudación, Aduanas o el órgano revisor que lleve el asunto. Las normas principales son el artículo 46 de la LGT y los artículos 111 y 112 del RGAT. Como ponente, destaque que el apoderamiento no es un formulario accesorio: delimita quién recibe notificaciones y quién puede adoptar decisiones en nombre del obligado.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00497956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11 Notificaciones electrónicas(1).pdf.</a:t>
            </a:r>
          </a:p>
          <a:p>
            <a:r>
              <a:t>Apartado: 11.1.</a:t>
            </a:r>
          </a:p>
          <a:p>
            <a:endParaRPr/>
          </a:p>
          <a:p>
            <a:r>
              <a:t>Art. 14 Ley 39/2015; arts. 234.4 y 235.5 LGT; RD 1363/2010 y RD 203/2021. Se corrigen las afirmaciones originales de que los tribunales económico-administrativos notifican siempre en papel y de que una sociedad puede imponer ese canal con una simple solicitud. La información oficial de los TEA actualizada en junio de 2026 confirma el servicio de suscripción.</a:t>
            </a:r>
          </a:p>
          <a:p>
            <a:endParaRPr/>
          </a:p>
          <a:p>
            <a:r>
              <a:t>FUENTES OFICIALES</a:t>
            </a:r>
          </a:p>
          <a:p>
            <a:r>
              <a:t>Ley 58/2003, General Tributaria (LGT)</a:t>
            </a:r>
          </a:p>
          <a:p>
            <a:r>
              <a:t>https://www.boe.es/buscar/act.php?id=BOE-A-2003-23186</a:t>
            </a:r>
          </a:p>
          <a:p>
            <a:endParaRPr/>
          </a:p>
          <a:p>
            <a:r>
              <a:t>Ley 39/2015, del Procedimiento Administrativo Común</a:t>
            </a:r>
          </a:p>
          <a:p>
            <a:r>
              <a:t>https://www.boe.es/eli/es/l/2015/10/01/39/con</a:t>
            </a:r>
          </a:p>
          <a:p>
            <a:endParaRPr/>
          </a:p>
          <a:p>
            <a:r>
              <a:t>RD 1363/2010, notificaciones electrónicas tributarias</a:t>
            </a:r>
          </a:p>
          <a:p>
            <a:r>
              <a:t>https://www.boe.es/eli/es/rd/2010/10/29/1363/con</a:t>
            </a:r>
          </a:p>
          <a:p>
            <a:endParaRPr/>
          </a:p>
          <a:p>
            <a:r>
              <a:t>RD 203/2021, actuación y funcionamiento electrónico</a:t>
            </a:r>
          </a:p>
          <a:p>
            <a:r>
              <a:t>https://www.boe.es/eli/es/rd/2021/03/30/203/con</a:t>
            </a:r>
          </a:p>
          <a:p>
            <a:endParaRPr/>
          </a:p>
          <a:p>
            <a:r>
              <a:t>TEA, suscripción a notificaciones electrónicas</a:t>
            </a:r>
          </a:p>
          <a:p>
            <a:r>
              <a:t>https://sede.tea.hacienda.gob.es/TEA/notificaciones-cotejo-documentos/suscripcion-notificaciones.html</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La notificación electrónica es un medio de comunicación transversal. La practica el órgano que dicta el acto en el procedimiento concreto (Gestión, Inspección, Recaudación, Aduanas u otro órgano competente); no constituye por sí sola un procedimiento ni un departamento (LGT arts. 109–112 y normativa de procedimiento administrativo citada en las diapositivas).</a:t>
            </a:r>
          </a:p>
          <a:p>
            <a:r>
              <a:t>Fuentes oficiales: https://www.boe.es/buscar/act.php?id=BOE-A-2003-23186 ; https://www.boe.es/buscar/act.php?id=BOE-A-2007-21228</a:t>
            </a:r>
          </a:p>
          <a:p>
            <a:endParaRPr/>
          </a:p>
          <a:p>
            <a:r>
              <a:t>COMENTARIO DEL PONENTE · duración orientativa: 3 minutos</a:t>
            </a:r>
          </a:p>
          <a:p>
            <a:endParaRPr/>
          </a:p>
          <a:p>
            <a:r>
              <a:t>Entramos en las notificaciones electrónicas, que pueden proceder de cualquier unidad competente que dicta el acto. La regla general de la Ley 39/2015 obliga a ciertas personas y entidades a relacionarse electrónicamente con las Administraciones. Entre ellas están las personas jurídicas y entidades sin personalidad, así como profesionales colegiados respecto de los trámites que realizan en ejercicio de su actividad profesional.</a:t>
            </a:r>
          </a:p>
          <a:p>
            <a:endParaRPr/>
          </a:p>
          <a:p>
            <a:r>
              <a:t>También pueden estar obligados quienes representan a un interesado que ya tiene obligación electrónica, y determinados empleados públicos en actuaciones derivadas de su condición. La normativa tributaria y los reglamentos concretan cómo se aplica a la AEAT y a los tribunales económico-administrativos. No conviene asumir que solo las sociedades están obligadas; hay que revisar la categoría del destinatario y el procedimiento.</a:t>
            </a:r>
          </a:p>
          <a:p>
            <a:endParaRPr/>
          </a:p>
          <a:p>
            <a:r>
              <a:t>Las personas físicas no obligadas pueden elegir relacionarse por medios electrónicos en las condiciones de la ley. La elección puede tener efectos sobre el canal utilizado y debe gestionarse correctamente. Una sociedad no puede sustituir libremente el canal electrónico por cartas en papel mediante una simple petición si está legalmente obligada.</a:t>
            </a:r>
          </a:p>
          <a:p>
            <a:endParaRPr/>
          </a:p>
          <a:p>
            <a:r>
              <a:t>La notificación la practica el órgano que dicta o tramita el acto. Puede ser una unidad de Gestión, Inspección, Recaudación, Aduanas o un tribunal económico-administrativo. Cada comunicación puede generar plazos importantes, por lo que el obligado debe revisar de forma regular la Dirección Electrónica Habilitada Única y la sede correspondiente.</a:t>
            </a:r>
          </a:p>
          <a:p>
            <a:endParaRPr/>
          </a:p>
          <a:p>
            <a:r>
              <a:t>Las referencias de esta diapositiva son los artículos 14, 41 y 43 de la Ley 39/2015, el Real Decreto 1363/2010 y la Orden EHA/3552/2011; en vía económico-administrativa se consideran además los artículos 234.4 y 235.5 de la LGT. El ponente debe recalcar que el canal depende del estatus del destinatario y que la falta de aviso por SMS o correo no invalida por sí sola una notificación puesta a disposición legalmente.</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60547283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11 Notificaciones electrónicas(1).pdf.</a:t>
            </a:r>
          </a:p>
          <a:p>
            <a:r>
              <a:t>Apartado: 11.1.</a:t>
            </a:r>
          </a:p>
          <a:p>
            <a:endParaRPr/>
          </a:p>
          <a:p>
            <a:r>
              <a:t>Art. 14 Ley 39/2015; arts. 234.4 y 235.5 LGT; RD 1363/2010 y RD 203/2021. Se corrigen las afirmaciones originales de que los tribunales económico-administrativos notifican siempre en papel y de que una sociedad puede imponer ese canal con una simple solicitud. La información oficial de los TEA actualizada en junio de 2026 confirma el servicio de suscripción.</a:t>
            </a:r>
          </a:p>
          <a:p>
            <a:endParaRPr/>
          </a:p>
          <a:p>
            <a:r>
              <a:t>FUENTES OFICIALES</a:t>
            </a:r>
          </a:p>
          <a:p>
            <a:r>
              <a:t>Ley 58/2003, General Tributaria (LGT)</a:t>
            </a:r>
          </a:p>
          <a:p>
            <a:r>
              <a:t>https://www.boe.es/buscar/act.php?id=BOE-A-2003-23186</a:t>
            </a:r>
          </a:p>
          <a:p>
            <a:endParaRPr/>
          </a:p>
          <a:p>
            <a:r>
              <a:t>Ley 39/2015, del Procedimiento Administrativo Común</a:t>
            </a:r>
          </a:p>
          <a:p>
            <a:r>
              <a:t>https://www.boe.es/eli/es/l/2015/10/01/39/con</a:t>
            </a:r>
          </a:p>
          <a:p>
            <a:endParaRPr/>
          </a:p>
          <a:p>
            <a:r>
              <a:t>RD 1363/2010, notificaciones electrónicas tributarias</a:t>
            </a:r>
          </a:p>
          <a:p>
            <a:r>
              <a:t>https://www.boe.es/eli/es/rd/2010/10/29/1363/con</a:t>
            </a:r>
          </a:p>
          <a:p>
            <a:endParaRPr/>
          </a:p>
          <a:p>
            <a:r>
              <a:t>RD 203/2021, actuación y funcionamiento electrónico</a:t>
            </a:r>
          </a:p>
          <a:p>
            <a:r>
              <a:t>https://www.boe.es/eli/es/rd/2021/03/30/203/con</a:t>
            </a:r>
          </a:p>
          <a:p>
            <a:endParaRPr/>
          </a:p>
          <a:p>
            <a:r>
              <a:t>TEA, suscripción a notificaciones electrónicas</a:t>
            </a:r>
          </a:p>
          <a:p>
            <a:r>
              <a:t>https://sede.tea.hacienda.gob.es/TEA/notificaciones-cotejo-documentos/suscripcion-notificaciones.html</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La notificación electrónica es un medio de comunicación transversal. La practica el órgano que dicta el acto en el procedimiento concreto (Gestión, Inspección, Recaudación, Aduanas u otro órgano competente); no constituye por sí sola un procedimiento ni un departamento (LGT arts. 109–112 y normativa de procedimiento administrativo citada en las diapositivas).</a:t>
            </a:r>
          </a:p>
          <a:p>
            <a:r>
              <a:t>Fuentes oficiales: https://www.boe.es/buscar/act.php?id=BOE-A-2003-23186 ; https://www.boe.es/buscar/act.php?id=BOE-A-2007-21228</a:t>
            </a:r>
          </a:p>
          <a:p>
            <a:endParaRPr/>
          </a:p>
          <a:p>
            <a:r>
              <a:t>COMENTARIO DEL PONENTE · duración orientativa: 3 minutos</a:t>
            </a:r>
          </a:p>
          <a:p>
            <a:endParaRPr/>
          </a:p>
          <a:p>
            <a:r>
              <a:t>Esta diapositiva desarrolla las consecuencias de estar obligado a recibir comunicaciones electrónicas. Una entidad obligada no puede elegir unilateralmente que la AEAT le notifique solo en papel. Debe mantener sus medios de acceso, certificados y representación actualizados, y revisar la bandeja electrónica con periodicidad suficiente para no dejar vencer plazos.</a:t>
            </a:r>
          </a:p>
          <a:p>
            <a:endParaRPr/>
          </a:p>
          <a:p>
            <a:r>
              <a:t>La segunda tarjeta menciona excepciones legales. Puede haber notificación por comparecencia o entrega directa cuando lo permite la normativa, documentos no digitalizables o supuestos en que la notificación electrónica sea incompatible con la naturaleza del acto. No convierta una excepción concreta en regla general: primero se verifica el artículo aplicable y el motivo utilizado por la Administración.</a:t>
            </a:r>
          </a:p>
          <a:p>
            <a:endParaRPr/>
          </a:p>
          <a:p>
            <a:r>
              <a:t>La tercera tarjeta recuerda que la vía económico-administrativa también puede usar notificaciones electrónicas obligatorias. Los tribunales económico-administrativos disponen de servicios de suscripción y de consulta, pero eso no cambia el deber legal del destinatario obligado. Una vez que se presenta una reclamación, es esencial vigilar el canal que utiliza el tribunal, además de las comunicaciones de la unidad que dictó el acto.</a:t>
            </a:r>
          </a:p>
          <a:p>
            <a:endParaRPr/>
          </a:p>
          <a:p>
            <a:r>
              <a:t>Si el interesado cambia de representante, debe actualizar el apoderamiento y confirmar quién tiene acceso a las notificaciones. No basta con que el asesor anterior deje de trabajar en el expediente; mientras no se modifique la representación o el canal, pueden seguir llegando comunicaciones a la dirección electrónica habilitada.</a:t>
            </a:r>
          </a:p>
          <a:p>
            <a:endParaRPr/>
          </a:p>
          <a:p>
            <a:r>
              <a:t>La notificación se atribuye al órgano emisor y las reglas son transversales. Las referencias incluyen los artículos 14, 41 y 43 de la Ley 39/2015, los artículos 234.4 y 235.5 de la LGT, el Real Decreto 1363/2010 y el Real Decreto 203/2021. La idea oral es revisar la regla, la excepción y el canal por separado; así se evita confiar en que una preferencia personal de papel altere una obligación electrónica legal.</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7491820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11 Notificaciones electrónicas(1).pdf.</a:t>
            </a:r>
          </a:p>
          <a:p>
            <a:r>
              <a:t>Apartado: 11.2.</a:t>
            </a:r>
          </a:p>
          <a:p>
            <a:endParaRPr/>
          </a:p>
          <a:p>
            <a:r>
              <a:t>Arts. 41.6–7 y 43 Ley 39/2015 y 109–112 LGT. Portal actual: https://dehu.redsara.es/ ; sede AEAT: https://sede.agenciatributaria.gob.es/ . Sustituye las direcciones del antiguo servicio notificaciones.060.es. Los diez días son naturales e incluyen sábados, domingos y festivos; el cómputo se inicia desde la puesta a disposición según la ley y el certificado del servicio. Si hay varios canales, rige la primera notificación válida. Consultar bandeja o recibir aviso no equivale a acceder al contenido.</a:t>
            </a:r>
          </a:p>
          <a:p>
            <a:endParaRPr/>
          </a:p>
          <a:p>
            <a:r>
              <a:t>FUENTES OFICIALES</a:t>
            </a:r>
          </a:p>
          <a:p>
            <a:r>
              <a:t>Ley 58/2003, General Tributaria (LGT)</a:t>
            </a:r>
          </a:p>
          <a:p>
            <a:r>
              <a:t>https://www.boe.es/buscar/act.php?id=BOE-A-2003-23186</a:t>
            </a:r>
          </a:p>
          <a:p>
            <a:endParaRPr/>
          </a:p>
          <a:p>
            <a:r>
              <a:t>Ley 39/2015, del Procedimiento Administrativo Común</a:t>
            </a:r>
          </a:p>
          <a:p>
            <a:r>
              <a:t>https://www.boe.es/eli/es/l/2015/10/01/39/con</a:t>
            </a:r>
          </a:p>
          <a:p>
            <a:endParaRPr/>
          </a:p>
          <a:p>
            <a:r>
              <a:t>RD 1363/2010, notificaciones electrónicas tributarias</a:t>
            </a:r>
          </a:p>
          <a:p>
            <a:r>
              <a:t>https://www.boe.es/eli/es/rd/2010/10/29/1363/con</a:t>
            </a:r>
          </a:p>
          <a:p>
            <a:endParaRPr/>
          </a:p>
          <a:p>
            <a:r>
              <a:t>RD 203/2021, actuación y funcionamiento electrónico</a:t>
            </a:r>
          </a:p>
          <a:p>
            <a:r>
              <a:t>https://www.boe.es/eli/es/rd/2021/03/30/203/con</a:t>
            </a:r>
          </a:p>
          <a:p>
            <a:endParaRPr/>
          </a:p>
          <a:p>
            <a:r>
              <a:t>AEAT, preguntas frecuentes de notificaciones electrónicas</a:t>
            </a:r>
          </a:p>
          <a:p>
            <a:r>
              <a:t>https://sede.agenciatributaria.gob.es/Sede/otros-servicios/notificaciones/notificaciones/preguntas-frecuentes.html</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La notificación electrónica es un medio de comunicación transversal. La practica el órgano que dicta el acto en el procedimiento concreto (Gestión, Inspección, Recaudación, Aduanas u otro órgano competente); no constituye por sí sola un procedimiento ni un departamento (LGT arts. 109–112 y normativa de procedimiento administrativo citada en las diapositivas).</a:t>
            </a:r>
          </a:p>
          <a:p>
            <a:r>
              <a:t>Fuentes oficiales: https://www.boe.es/buscar/act.php?id=BOE-A-2003-23186 ; https://www.boe.es/buscar/act.php?id=BOE-A-2007-21228</a:t>
            </a:r>
          </a:p>
          <a:p>
            <a:endParaRPr/>
          </a:p>
          <a:p>
            <a:r>
              <a:t>COMENTARIO DEL PONENTE · duración orientativa: 3 minutos</a:t>
            </a:r>
          </a:p>
          <a:p>
            <a:endParaRPr/>
          </a:p>
          <a:p>
            <a:r>
              <a:t>Para consultar las notificaciones actuales, use la Dirección Electrónica Habilitada Única, conocida como DEHú, y la sede electrónica de la AEAT. Verifique que la comunicación es auténtica, identifique qué órgano la emite y descargue el documento completo junto con el certificado de puesta a disposición y acceso. Los enlaces actualizados aparecen en las notas de la presentación; las direcciones de servicios antiguos ya no deben usarse como referencia principal.</a:t>
            </a:r>
          </a:p>
          <a:p>
            <a:endParaRPr/>
          </a:p>
          <a:p>
            <a:r>
              <a:t>El acceso puede hacerse con los medios de identificación admitidos. Si una persona representante consulta por la entidad, debe tener un apoderamiento suficiente y vigente. En la AEAT puede ser relevante el apoderamiento GENERALNOT para consultar notificaciones, según el alcance otorgado. Compruebe que el poder incluye a la persona correcta y que el certificado no ha caducado.</a:t>
            </a:r>
          </a:p>
          <a:p>
            <a:endParaRPr/>
          </a:p>
          <a:p>
            <a:r>
              <a:t>Las alertas por correo o SMS ayudan a localizar comunicaciones pendientes, pero son avisos de cortesía. La falta de aviso no invalida por sí sola una notificación que se haya puesto a disposición correctamente en DEHú o en la sede. Tampoco conviene depender únicamente de un aviso: se establece una rutina de comprobación directa y se descarga un justificante.</a:t>
            </a:r>
          </a:p>
          <a:p>
            <a:endParaRPr/>
          </a:p>
          <a:p>
            <a:r>
              <a:t>Una práctica útil es asignar un responsable y un suplente, programar revisiones periódicas y mantener una lista de buzones que deben consultarse. Si hay varios expedientes, registre órgano, fecha de puesta a disposición, fecha de acceso y plazo derivado. La bandeja general puede incluir actos de distintas unidades, cada uno con su propio calendario.</a:t>
            </a:r>
          </a:p>
          <a:p>
            <a:endParaRPr/>
          </a:p>
          <a:p>
            <a:r>
              <a:t>La notificación la hace el órgano emisor. Las referencias incluyen los artículos 41 y 43 de la Ley 39/2015 y 109 a 112 de la LGT, junto con los reales decretos aplicables. El ponente debe explicar que un aviso es una ayuda operativa, no el acto jurídico: la prueba válida está en el certificado de puesta a disposición y acceso o rechazo.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9291910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11 Notificaciones electrónicas(1).pdf.</a:t>
            </a:r>
          </a:p>
          <a:p>
            <a:r>
              <a:t>Apartado: 11.2.</a:t>
            </a:r>
          </a:p>
          <a:p>
            <a:endParaRPr/>
          </a:p>
          <a:p>
            <a:r>
              <a:t>Arts. 41.6–7 y 43 Ley 39/2015 y 109–112 LGT. Portal actual: https://dehu.redsara.es/ ; sede AEAT: https://sede.agenciatributaria.gob.es/ . Sustituye las direcciones del antiguo servicio notificaciones.060.es. Los diez días son naturales e incluyen sábados, domingos y festivos; el cómputo se inicia desde la puesta a disposición según la ley y el certificado del servicio. Si hay varios canales, rige la primera notificación válida. Consultar bandeja o recibir aviso no equivale a acceder al contenido.</a:t>
            </a:r>
          </a:p>
          <a:p>
            <a:endParaRPr/>
          </a:p>
          <a:p>
            <a:r>
              <a:t>FUENTES OFICIALES</a:t>
            </a:r>
          </a:p>
          <a:p>
            <a:r>
              <a:t>Ley 58/2003, General Tributaria (LGT)</a:t>
            </a:r>
          </a:p>
          <a:p>
            <a:r>
              <a:t>https://www.boe.es/buscar/act.php?id=BOE-A-2003-23186</a:t>
            </a:r>
          </a:p>
          <a:p>
            <a:endParaRPr/>
          </a:p>
          <a:p>
            <a:r>
              <a:t>Ley 39/2015, del Procedimiento Administrativo Común</a:t>
            </a:r>
          </a:p>
          <a:p>
            <a:r>
              <a:t>https://www.boe.es/eli/es/l/2015/10/01/39/con</a:t>
            </a:r>
          </a:p>
          <a:p>
            <a:endParaRPr/>
          </a:p>
          <a:p>
            <a:r>
              <a:t>RD 1363/2010, notificaciones electrónicas tributarias</a:t>
            </a:r>
          </a:p>
          <a:p>
            <a:r>
              <a:t>https://www.boe.es/eli/es/rd/2010/10/29/1363/con</a:t>
            </a:r>
          </a:p>
          <a:p>
            <a:endParaRPr/>
          </a:p>
          <a:p>
            <a:r>
              <a:t>RD 203/2021, actuación y funcionamiento electrónico</a:t>
            </a:r>
          </a:p>
          <a:p>
            <a:r>
              <a:t>https://www.boe.es/eli/es/rd/2021/03/30/203/con</a:t>
            </a:r>
          </a:p>
          <a:p>
            <a:endParaRPr/>
          </a:p>
          <a:p>
            <a:r>
              <a:t>AEAT, preguntas frecuentes de notificaciones electrónicas</a:t>
            </a:r>
          </a:p>
          <a:p>
            <a:r>
              <a:t>https://sede.agenciatributaria.gob.es/Sede/otros-servicios/notificaciones/notificaciones/preguntas-frecuentes.html</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La notificación electrónica es un medio de comunicación transversal. La practica el órgano que dicta el acto en el procedimiento concreto (Gestión, Inspección, Recaudación, Aduanas u otro órgano competente); no constituye por sí sola un procedimiento ni un departamento (LGT arts. 109–112 y normativa de procedimiento administrativo citada en las diapositivas).</a:t>
            </a:r>
          </a:p>
          <a:p>
            <a:r>
              <a:t>Fuentes oficiales: https://www.boe.es/buscar/act.php?id=BOE-A-2003-23186 ; https://www.boe.es/buscar/act.php?id=BOE-A-2007-21228</a:t>
            </a:r>
          </a:p>
          <a:p>
            <a:endParaRPr/>
          </a:p>
          <a:p>
            <a:r>
              <a:t>COMENTARIO DEL PONENTE · duración orientativa: 3 minutos</a:t>
            </a:r>
          </a:p>
          <a:p>
            <a:endParaRPr/>
          </a:p>
          <a:p>
            <a:r>
              <a:t>Esta diapositiva se centra en cuándo produce efectos una notificación electrónica. Si el destinatario accede al contenido, la notificación se entiende practicada en el momento del acceso. Descargue el certificado y anote la fecha y hora, porque desde ahí comienzan los plazos de respuesta, pago o impugnación que correspondan.</a:t>
            </a:r>
          </a:p>
          <a:p>
            <a:endParaRPr/>
          </a:p>
          <a:p>
            <a:r>
              <a:t>Si no se accede durante diez días naturales desde la puesta a disposición, la notificación se entiende rechazada cuando el canal es obligatorio o ha sido elegido voluntariamente, salvo que se pruebe la imposibilidad técnica o material de acceder. Son días naturales: cuentan sábados, domingos y festivos. El cómputo comienza desde la puesta a disposición en el sistema, no desde el momento en que llegó un correo de aviso.</a:t>
            </a:r>
          </a:p>
          <a:p>
            <a:endParaRPr/>
          </a:p>
          <a:p>
            <a:r>
              <a:t>El rechazo no significa que el acto desaparezca; produce efectos de notificación y el procedimiento continúa. Por eso, dejar una bandeja sin revisar puede hacer que el plazo venza sin que el interesado haya leído la resolución. Si hubo una incidencia real de acceso, documente inmediatamente el error técnico, contacte con el soporte oficial y reúna pruebas de la incidencia.</a:t>
            </a:r>
          </a:p>
          <a:p>
            <a:endParaRPr/>
          </a:p>
          <a:p>
            <a:r>
              <a:t>La recomendación es guardar el certificado de puesta a disposición, el de acceso o el que acredite el rechazo, junto con el documento íntegro. Si se entra desde un buzón delegado, confirme qué persona accedió y bajo qué representación. No dependa de una captura aislada cuando el sistema ofrece un certificado descargable.</a:t>
            </a:r>
          </a:p>
          <a:p>
            <a:endParaRPr/>
          </a:p>
          <a:p>
            <a:r>
              <a:t>La regla aparece en los artículos 41 y 43 de la Ley 39/2015 y en las normas tributarias de notificación. El órgano que dictó el acto practica la comunicación. El ponente debe repetir tres datos: diez días naturales, acceso efectivo o rechazo y conservación del certificado. Esos elementos permiten fijar con precisión la fecha de inicio de cualquier plazo posterior.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08462183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11 Notificaciones electrónicas(1).pdf.</a:t>
            </a:r>
          </a:p>
          <a:p>
            <a:r>
              <a:t>Apartado: 11.3.</a:t>
            </a:r>
          </a:p>
          <a:p>
            <a:endParaRPr/>
          </a:p>
          <a:p>
            <a:r>
              <a:t>Disposición adicional 3.ª RD 1363/2010 y Orden EHA/3552/2011, arts. 1–4. Los días afectan a la puesta a disposición, no a todos los plazos o notificaciones de cualquier administración en DEHú. La página actual de AEAT incluye determinados servicios de AEAT, TEA y DGT: confirmar el organismo y cobertura al solicitarlos. La posible dilación en el procedimiento exige los requisitos del art. 104.i) RGAT y no equivale automáticamente a añadir todos los días elegidos al plazo máximo.</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RD 1363/2010, notificaciones electrónicas tributarias</a:t>
            </a:r>
          </a:p>
          <a:p>
            <a:r>
              <a:t>https://www.boe.es/eli/es/rd/2010/10/29/1363/con</a:t>
            </a:r>
          </a:p>
          <a:p>
            <a:endParaRPr/>
          </a:p>
          <a:p>
            <a:r>
              <a:t>Orden EHA/3552/2011, días de cortesía</a:t>
            </a:r>
          </a:p>
          <a:p>
            <a:r>
              <a:t>https://www.boe.es/eli/es/o/2011/12/19/eha3552/con</a:t>
            </a:r>
          </a:p>
          <a:p>
            <a:endParaRPr/>
          </a:p>
          <a:p>
            <a:r>
              <a:t>AEAT, días de cortesía de notificaciones</a:t>
            </a:r>
          </a:p>
          <a:p>
            <a:r>
              <a:t>https://sede.agenciatributaria.gob.es/Sede/ayuda/consultas-informaticas/notificaciones-electronicas-ayuda-tecnica/dias-cortesia-notificaciones.html</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La notificación electrónica es un medio de comunicación transversal. La practica el órgano que dicta el acto en el procedimiento concreto (Gestión, Inspección, Recaudación, Aduanas u otro órgano competente); no constituye por sí sola un procedimiento ni un departamento (LGT arts. 109–112 y normativa de procedimiento administrativo citada en las diapositivas).</a:t>
            </a:r>
          </a:p>
          <a:p>
            <a:r>
              <a:t>Fuentes oficiales: https://www.boe.es/buscar/act.php?id=BOE-A-2003-23186 ; https://www.boe.es/buscar/act.php?id=BOE-A-2007-21228</a:t>
            </a:r>
          </a:p>
          <a:p>
            <a:endParaRPr/>
          </a:p>
          <a:p>
            <a:r>
              <a:t>COMENTARIO DEL PONENTE · duración orientativa: 3 minutos</a:t>
            </a:r>
          </a:p>
          <a:p>
            <a:endParaRPr/>
          </a:p>
          <a:p>
            <a:r>
              <a:t>Los días de cortesía permiten seleccionar hasta treinta días naturales por año en los que no se pondrán a disposición nuevas notificaciones electrónicas dentro del ámbito cubierto. No se prorratean por meses de alta: el titular dispone del número anual previsto y puede organizarlos en función de vacaciones u otras ausencias.</a:t>
            </a:r>
          </a:p>
          <a:p>
            <a:endParaRPr/>
          </a:p>
          <a:p>
            <a:r>
              <a:t>La solicitud o modificación debe realizarse con al menos siete días naturales de antelación. Por eso, no se debe esperar al día anterior al viaje. Revise en la sede que las fechas seleccionadas quedaron registradas y guarde la confirmación. Si actúa un representante, confirme que tiene autorización para administrar esos días en nombre del obligado.</a:t>
            </a:r>
          </a:p>
          <a:p>
            <a:endParaRPr/>
          </a:p>
          <a:p>
            <a:r>
              <a:t>La tarjeta de “alcance del servicio” es importante. Los días de cortesía no detienen todos los plazos ni suspenden notificaciones ya puestas a disposición. Tampoco cubren necesariamente cualquier organismo que use DEHú. Afectan a nuevas puestas a disposición en los procedimientos y organismos incluidos por el servicio. La información de la AEAT puede incluir determinados trámites de AEAT, tribunales económico-administrativos y Dirección General de Tráfico; al solicitar los días, compruebe qué entidades están cubiertas en ese momento.</a:t>
            </a:r>
          </a:p>
          <a:p>
            <a:endParaRPr/>
          </a:p>
          <a:p>
            <a:r>
              <a:t>Por eso, antes de fijar vacaciones, revise las notificaciones pendientes, los vencimientos en marcha y la cobertura concreta. Una comunicación puesta a disposición antes del periodo puede seguir generando plazos aunque coincida con los días elegidos. Los días de cortesía no sustituyen a una persona responsable que supervise asuntos urgentes.</a:t>
            </a:r>
          </a:p>
          <a:p>
            <a:endParaRPr/>
          </a:p>
          <a:p>
            <a:r>
              <a:t>La regulación se encuentra en la disposición adicional tercera del Real Decreto 1363/2010 y en los artículos 1 a 4 de la Orden EHA/3552/2011. La gestión es transversal a los órganos notificadores. El mensaje práctico es solicitar con antelación, verificar la cobertura y no asumir que se paraliza todo el correo electrónico administrativo.</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4000139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11 Notificaciones electrónicas(1).pdf.</a:t>
            </a:r>
          </a:p>
          <a:p>
            <a:r>
              <a:t>Apartado: 11.3.</a:t>
            </a:r>
          </a:p>
          <a:p>
            <a:endParaRPr/>
          </a:p>
          <a:p>
            <a:r>
              <a:t>Disposición adicional 3.ª RD 1363/2010 y Orden EHA/3552/2011, arts. 1–4. Los días afectan a la puesta a disposición, no a todos los plazos o notificaciones de cualquier administración en DEHú. La página actual de AEAT incluye determinados servicios de AEAT, TEA y DGT: confirmar el organismo y cobertura al solicitarlos. La posible dilación en el procedimiento exige los requisitos del art. 104.i) RGAT y no equivale automáticamente a añadir todos los días elegidos al plazo máximo.</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RD 1363/2010, notificaciones electrónicas tributarias</a:t>
            </a:r>
          </a:p>
          <a:p>
            <a:r>
              <a:t>https://www.boe.es/eli/es/rd/2010/10/29/1363/con</a:t>
            </a:r>
          </a:p>
          <a:p>
            <a:endParaRPr/>
          </a:p>
          <a:p>
            <a:r>
              <a:t>Orden EHA/3552/2011, días de cortesía</a:t>
            </a:r>
          </a:p>
          <a:p>
            <a:r>
              <a:t>https://www.boe.es/eli/es/o/2011/12/19/eha3552/con</a:t>
            </a:r>
          </a:p>
          <a:p>
            <a:endParaRPr/>
          </a:p>
          <a:p>
            <a:r>
              <a:t>AEAT, días de cortesía de notificaciones</a:t>
            </a:r>
          </a:p>
          <a:p>
            <a:r>
              <a:t>https://sede.agenciatributaria.gob.es/Sede/ayuda/consultas-informaticas/notificaciones-electronicas-ayuda-tecnica/dias-cortesia-notificaciones.html</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La notificación electrónica es un medio de comunicación transversal. La practica el órgano que dicta el acto en el procedimiento concreto (Gestión, Inspección, Recaudación, Aduanas u otro órgano competente); no constituye por sí sola un procedimiento ni un departamento (LGT arts. 109–112 y normativa de procedimiento administrativo citada en las diapositivas).</a:t>
            </a:r>
          </a:p>
          <a:p>
            <a:r>
              <a:t>Fuentes oficiales: https://www.boe.es/buscar/act.php?id=BOE-A-2003-23186 ; https://www.boe.es/buscar/act.php?id=BOE-A-2007-21228</a:t>
            </a:r>
          </a:p>
          <a:p>
            <a:endParaRPr/>
          </a:p>
          <a:p>
            <a:r>
              <a:t>COMENTARIO DEL PONENTE · duración orientativa: 3 minutos</a:t>
            </a:r>
          </a:p>
          <a:p>
            <a:endParaRPr/>
          </a:p>
          <a:p>
            <a:r>
              <a:t>Para organizar una ausencia, primero revise qué notificaciones están pendientes y qué plazos ya han empezado. La cortesía solo puede evitar nuevas puestas a disposición dentro de su ámbito; no reinicia ni interrumpe el plazo de una notificación que ya está disponible. Descargue esos documentos y decida a tiempo si debe contestar, pagar o recurrir antes de salir.</a:t>
            </a:r>
          </a:p>
          <a:p>
            <a:endParaRPr/>
          </a:p>
          <a:p>
            <a:r>
              <a:t>Compruebe también los certificados digitales, el acceso a DEHú y la persona que podría actuar en caso de urgencia. Si se delega la consulta, el representante necesita poder suficiente y un canal operativo. Deje una relación de expedientes activos, vencimientos y datos del apoderado, con las medidas de seguridad apropiadas.</a:t>
            </a:r>
          </a:p>
          <a:p>
            <a:endParaRPr/>
          </a:p>
          <a:p>
            <a:r>
              <a:t>Durante los días seleccionados, nuevas notificaciones cubiertas no deberían ponerse a disposición. Sin embargo, el servicio tiene un alcance concreto por organismo y procedimiento. Una comunicación de un organismo no cubierto puede llegar normalmente; igualmente, cualquier aviso ya depositado antes del inicio del periodo conserva sus efectos. Mantenga un contacto alternativo por si aparece una incidencia.</a:t>
            </a:r>
          </a:p>
          <a:p>
            <a:endParaRPr/>
          </a:p>
          <a:p>
            <a:r>
              <a:t>Al regresar, entre en DEHú y en la sede de la AEAT y revise las comunicaciones nuevas. Descargue los certificados y compruebe las fechas. Conserve la confirmación de los días de cortesía seleccionados y cualquier cambio realizado. Si no llegó una notificación en el periodo, eso no altera plazos previos ni los de otros organismos.</a:t>
            </a:r>
          </a:p>
          <a:p>
            <a:endParaRPr/>
          </a:p>
          <a:p>
            <a:r>
              <a:t>Las reglas se apoyan en la disposición adicional tercera del Real Decreto 1363/2010 y la Orden EHA/3552/2011. La notificación corresponde al órgano emisor, pero la gestión de la bandeja es responsabilidad del obligado o su representante. Como cierre oral, esta es una herramienta de planificación: funciona cuando se combina con revisión previa, registro correcto y control posterior.</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83047990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5.1.</a:t>
            </a:r>
          </a:p>
          <a:p>
            <a:endParaRPr/>
          </a:p>
          <a:p>
            <a:r>
              <a:t>Arts. 178–183 y 208–212 LGT. Hay excepciones a la tramitación separada, incluida renuncia en los términos legales y actas con acuerdo. Art. 210.5 permite inicio con propuesta y alegaciones de quince días.</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Entramos en el bloque de sanciones. La potestad sancionadora tributaria se ejerce mediante un procedimiento propio, por regla general separado del procedimiento de regularización. El órgano sancionador se identifica dentro del área competente por razón de la actuación que dio lugar al expediente; no existe aquí un departamento territorial independiente que sustituya a Gestión o Inspección para todos los casos.</a:t>
            </a:r>
          </a:p>
          <a:p>
            <a:endParaRPr/>
          </a:p>
          <a:p>
            <a:r>
              <a:t>La segunda tarjeta transmite una regla fundamental: una liquidación que determina una deuda mayor no basta, por sí sola, para imponer una sanción. Hace falta una conducta tipificada como infracción y responsabilidad subjetiva, a título de dolo o culpa, incluida la negligencia, de acuerdo con la LGT. La Administración debe probar y motivar esa culpabilidad en el caso concreto. No hay responsabilidad objetiva por el simple hecho de que la autoliquidación se regularice.</a:t>
            </a:r>
          </a:p>
          <a:p>
            <a:endParaRPr/>
          </a:p>
          <a:p>
            <a:r>
              <a:t>La tercera tarjeta se refiere a la audiencia. La propuesta debe permitir conocer los hechos, la infracción imputada, la sanción y los criterios empleados para calcularla. El interesado accede al expediente, puede discutir la tipificación, la culpabilidad, la prueba, la graduación y las reducciones, y presenta alegaciones dentro del plazo. La audiencia es una oportunidad de defensa real, no un trámite que se deba ignorar por estar relacionada la sanción con una liquidación.</a:t>
            </a:r>
          </a:p>
          <a:p>
            <a:endParaRPr/>
          </a:p>
          <a:p>
            <a:r>
              <a:t>La regla de separación tiene excepciones reguladas, entre ellas la renuncia en los términos legales y determinados supuestos de actas con acuerdo. El artículo 210.5 permite iniciar el procedimiento con una propuesta de resolución cuando ya se conocen todos los elementos, con el trámite de alegaciones correspondiente. Por eso, leeremos cuidadosamente si el documento es propuesta o acuerdo final.</a:t>
            </a:r>
          </a:p>
          <a:p>
            <a:endParaRPr/>
          </a:p>
          <a:p>
            <a:r>
              <a:t>La potestad sancionadora se regula en los artículos 178 a 211 de la LGT; el procedimiento sancionador tributario está en los artículos 207 y siguientes. El ponente debe conectar este bloque con el índice inicial: la sanción se distingue de la aplicación de los tributos del artículo 83 y exige una valoración autónoma de conducta y culpabilidad.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5.1.</a:t>
            </a:r>
          </a:p>
          <a:p>
            <a:endParaRPr/>
          </a:p>
          <a:p>
            <a:r>
              <a:t>Arts. 178–183 y 208–212 LGT. Hay excepciones a la tramitación separada, incluida renuncia en los términos legales y actas con acuerdo. Art. 210.5 permite inicio con propuesta y alegaciones de quince días.</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Esta diapositiva aclara las distintas etapas del procedimiento sancionador. La propuesta permite conocer la imputación, acceder al expediente y alegar antes de la decisión final. El destinatario revisa qué conducta se atribuye, qué norma se considera infringida, qué pruebas existen y cómo se calcula la sanción. Puede negar los hechos, discutir la tipificación, alegar ausencia de culpabilidad o cuestionar los criterios de graduación.</a:t>
            </a:r>
          </a:p>
          <a:p>
            <a:endParaRPr/>
          </a:p>
          <a:p>
            <a:r>
              <a:t>El acuerdo final es distinto. Es el acto que, en su caso, impone la sanción, identifica el importe, explica reducciones y señala formas de pago y vías de recurso. A partir de su notificación pueden activarse plazos propios. Si se recibe una propuesta, no debe pagarse como si fuera ya un acuerdo sancionador definitivo; hay que utilizar el trámite de audiencia.</a:t>
            </a:r>
          </a:p>
          <a:p>
            <a:endParaRPr/>
          </a:p>
          <a:p>
            <a:r>
              <a:t>La tercera tarjeta recoge un supuesto especial: si el órgano ya cuenta con todos los elementos necesarios para formular la propuesta, puede iniciar el procedimiento sancionador incorporándola al acuerdo de inicio conforme al artículo 210.5 de la LGT. En ese caso, el documento combina inicio y propuesta, pero no elimina el derecho de alegar. El plazo que indica la ley debe constar en la comunicación.</a:t>
            </a:r>
          </a:p>
          <a:p>
            <a:endParaRPr/>
          </a:p>
          <a:p>
            <a:r>
              <a:t>Conviene mantener dos expedientes ordenados: uno para la liquidación y otro para la sanción, aunque se refieran a los mismos hechos. Un argumento que sirve para discutir el cálculo puede no responder a la culpabilidad. Igualmente, pagar la liquidación no equivale a admitir la sanción, y recurrir una no reemplaza automáticamente la impugnación de la otra.</a:t>
            </a:r>
          </a:p>
          <a:p>
            <a:endParaRPr/>
          </a:p>
          <a:p>
            <a:r>
              <a:t>El órgano sancionador será el competente dentro del área que originó la actuación. La normativa está en los artículos 178 a 211 de la LGT, incluidas las reglas del procedimiento. El mensaje de exposición es que cada documento tiene un efecto procesal distinto: propuesta abre la defensa; acuerdo final impone la sanción y permite impugnarla.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5.1.1.</a:t>
            </a:r>
          </a:p>
          <a:p>
            <a:endParaRPr/>
          </a:p>
          <a:p>
            <a:r>
              <a:t>Arts. 188.3, 198 y 210.4–5 LGT. Se corrige el porcentaje de reducción por pago del original, 25 %, a 40 %. La reducción por conformidad del 30 % corresponde a sanciones de los arts. 191–197, no a toda multa formal del art. 198. Las alegaciones a una propuesta no son por sí mismas un recurso contra la liquidación o la sanción.</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Para reconocer una propuesta de sanción, revisamos cuatro componentes. Primero, la conducta: qué acción u omisión se atribuye, en qué periodo ocurrió y qué obligación se incumplió. Si el relato no permite saber qué hizo el contribuyente, la defensa no puede limitarse a hablar de la cuota: debe cuestionar la concreción de los hechos imputados.</a:t>
            </a:r>
          </a:p>
          <a:p>
            <a:endParaRPr/>
          </a:p>
          <a:p>
            <a:r>
              <a:t>Segundo, la calificación: qué precepto se considera infringido y si se califica como leve, grave o muy grave. Compruebe los elementos de la infracción y los criterios que distinguen una calificación de otra. Tercero, el importe: base de sanción, porcentaje o multa fija, graduación y reducciones. Rehaga la operación y verifique que no se han mezclado reducciones que pertenecen a infracciones distintas.</a:t>
            </a:r>
          </a:p>
          <a:p>
            <a:endParaRPr/>
          </a:p>
          <a:p>
            <a:r>
              <a:t>Cuarto, la defensa: compruebe la fecha de notificación, el plazo de alegaciones —en este procedimiento, por regla general, quince días—, el acceso al expediente y la autenticidad del documento. Guarde el justificante. La persona interesada puede examinar los antecedentes y aportar documentos pertinentes.</a:t>
            </a:r>
          </a:p>
          <a:p>
            <a:endParaRPr/>
          </a:p>
          <a:p>
            <a:r>
              <a:t>La diapositiva corrige una cifra de materiales anteriores: el artículo 188.3 de la LGT establece una reducción del 40 por ciento por pronto pago en los términos legales, no el 25 por ciento indicado en una versión antigua. La reducción por conformidad del 30 por ciento está vinculada a sanciones derivadas de las infracciones de los artículos 191 a 197; no debe extenderse a cualquier multa formal del artículo 198. También hay condiciones sobre no recurrir y sobre el pago, que deben leerse en la norma vigente.</a:t>
            </a:r>
          </a:p>
          <a:p>
            <a:endParaRPr/>
          </a:p>
          <a:p>
            <a:r>
              <a:t>El expediente lo tramita el órgano sancionador del área competente. Los artículos principales son 188, 198 y 210 de la LGT. El ponente debe invitar a leer los componentes por separado: hechos, calificación, cálculo y plazo. Las reducciones solo se valoran después de verificar qué infracción se imputa y si se cumplen sus condiciones.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5.2 · 5.2.1.</a:t>
            </a:r>
          </a:p>
          <a:p>
            <a:endParaRPr/>
          </a:p>
          <a:p>
            <a:r>
              <a:t>Arts. 178–179 y 183 LGT. La responsabilidad sancionadora no es objetiva. No basta declarar que la norma es clara o que el contribuyente firmó en conformidad. El contenido del expediente debe probar y motivar la conducta culpable.</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Para sancionar deben concurrir varios elementos. La tipicidad exige que la acción u omisión encaje en una infracción definida por una ley. La Administración identifica el precepto, sus elementos y la conducta concreta. No basta con decir que hubo una diferencia en una autoliquidación; debe explicarse por qué ese comportamiento satisface la descripción legal de la infracción.</a:t>
            </a:r>
          </a:p>
          <a:p>
            <a:endParaRPr/>
          </a:p>
          <a:p>
            <a:r>
              <a:t>El segundo elemento es la responsabilidad. La persona debe haber actuado con dolo o culpa, incluida la negligencia, según el artículo 183 de la LGT. La responsabilidad sancionadora no es objetiva. No se impone una sanción simplemente porque exista una deuda o porque la declaración sea incorrecta. Se examina si el sujeto podía actuar de otro modo y qué diligencia desplegó en las circunstancias del caso.</a:t>
            </a:r>
          </a:p>
          <a:p>
            <a:endParaRPr/>
          </a:p>
          <a:p>
            <a:r>
              <a:t>El tercer elemento es la prueba y la motivación. Corresponde a la Administración acreditar los hechos y justificar la culpabilidad en concreto. Fórmulas como “la norma era clara” o “no concurren causas de exoneración” no sustituyen el análisis de las circunstancias. El expediente debe mostrar qué conocía el contribuyente, qué documentación tenía, qué criterio aplicó y por qué esa conducta fue culpable.</a:t>
            </a:r>
          </a:p>
          <a:p>
            <a:endParaRPr/>
          </a:p>
          <a:p>
            <a:r>
              <a:t>El interesado puede aportar pruebas y explicar su conducta: cómo preparó la declaración, qué controles realizó, qué información recibió o qué dificultad encontró. Esa explicación debe conectarse con hechos verificables. Si la cuestión era técnicamente discutible, puede ser relevante mostrar la interpretación y las fuentes utilizadas, aunque ninguna circunstancia garantiza por sí sola la exoneración.</a:t>
            </a:r>
          </a:p>
          <a:p>
            <a:endParaRPr/>
          </a:p>
          <a:p>
            <a:r>
              <a:t>El órgano sancionador se integra en el área competente y tramita el procedimiento regulado por la LGT. Los artículos 178, 179 y 183 son referencias centrales. Al exponer esta diapositiva, conviene insistir en la diferencia entre regularizar y sancionar: la Administración puede corregir la deuda sin que necesariamente se pruebe una infracción culpable.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5.2 · 5.2.1.</a:t>
            </a:r>
          </a:p>
          <a:p>
            <a:endParaRPr/>
          </a:p>
          <a:p>
            <a:r>
              <a:t>Arts. 178–179 y 183 LGT. La responsabilidad sancionadora no es objetiva. No basta declarar que la norma es clara o que el contribuyente firmó en conformidad. El contenido del expediente debe probar y motivar la conducta culpable.</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La idea principal es que una deuda regularizada no equivale automáticamente a culpabilidad. Una interpretación tributaria puede considerarse incorrecta y dar lugar a una liquidación, pero la sanción exige un análisis adicional de tipicidad, antijuridicidad y responsabilidad subjetiva. El acuerdo sancionador debe explicar por qué la conducta se considera dolosa o negligente en el caso concreto.</a:t>
            </a:r>
          </a:p>
          <a:p>
            <a:endParaRPr/>
          </a:p>
          <a:p>
            <a:r>
              <a:t>La segunda tarjeta aborda la conformidad. Aceptar una liquidación, firmar un acta o pagar la deuda no significa necesariamente reconocer dolo o negligencia. La conformidad puede tener efectos en la regularización o en las reducciones previstas, pero no sustituye la motivación autónoma de la sanción. La Administración debe valorar si existió culpabilidad, y el contribuyente puede discutirla en el procedimiento sancionador.</a:t>
            </a:r>
          </a:p>
          <a:p>
            <a:endParaRPr/>
          </a:p>
          <a:p>
            <a:r>
              <a:t>La tercera tarjeta ofrece una forma de alegar. Describa la diligencia seguida y conéctela con evidencia: quién preparó la declaración, qué documentos revisó, qué controles hizo, qué consulta o instrucción aplicó, qué datos proporcionó un tercero y cuándo se conoció el error. También explique si la norma era ambigua o existían interpretaciones razonables, citando los documentos concretos que se consultaron.</a:t>
            </a:r>
          </a:p>
          <a:p>
            <a:endParaRPr/>
          </a:p>
          <a:p>
            <a:r>
              <a:t>La defensa no debe quedarse en frases estandarizadas como “no hubo intención” o “el error fue involuntario”. La negligencia puede existir sin intención deliberada; por eso, interesa mostrar qué diligencia objetiva se adoptó y por qué el resultado no revela descuido sancionable. A la vez, una interpretación razonable debe estar apoyada por circunstancias y por la norma aplicable.</a:t>
            </a:r>
          </a:p>
          <a:p>
            <a:endParaRPr/>
          </a:p>
          <a:p>
            <a:r>
              <a:t>El expediente sancionador es independiente de la liquidación y se rige por los artículos 178, 179, 183 y 208 y siguientes de la LGT. El ponente puede pedir al público que separe dos preguntas: ¿se calculó mal la deuda? y ¿hubo una conducta culpable sancionable? La respuesta a la primera no resuelve automáticamente la segunda.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5.2.2.</a:t>
            </a:r>
          </a:p>
          <a:p>
            <a:endParaRPr/>
          </a:p>
          <a:p>
            <a:r>
              <a:t>Arts. 44 y 179.2–3 LGT. No todos los menores carecen de capacidad tributaria. Los problemas informáticos o una enfermedad no eximen automáticamente. La regularización voluntaria del art. 179.3 se entiende sin perjuicio del art. 27 y de posibles infracciones formales.</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El artículo 179 de la LGT recoge supuestos en los que no existe responsabilidad sancionadora. Esta diapositiva presenta algunos, pero hay que explicar que ninguno opera automáticamente por el solo hecho de mencionarlo: se conectan con las circunstancias, la causalidad y la prueba.</a:t>
            </a:r>
          </a:p>
          <a:p>
            <a:endParaRPr/>
          </a:p>
          <a:p>
            <a:r>
              <a:t>La primera tarjeta alude a falta de capacidad de obrar tributaria en los casos previstos y a la fuerza mayor. En una situación de fuerza mayor, el impedimento debe ser irresistible y causalmente relacionado con el incumplimiento. Una enfermedad, una ausencia o una dificultad personal no eximen por sí mismas; hay que explicar qué obligación no pudo cumplirse, durante cuánto tiempo y por qué no existían alternativas razonables.</a:t>
            </a:r>
          </a:p>
          <a:p>
            <a:endParaRPr/>
          </a:p>
          <a:p>
            <a:r>
              <a:t>La segunda tarjeta aborda decisiones de órganos colectivos. La ley contempla el caso de quien no asistió o salvó su voto en el acuerdo que dio lugar a la infracción, bajo las condiciones correspondientes. Para invocarlo, pueden ser relevantes el acta, la convocatoria y la constancia de voto o ausencia.</a:t>
            </a:r>
          </a:p>
          <a:p>
            <a:endParaRPr/>
          </a:p>
          <a:p>
            <a:r>
              <a:t>La tercera posibilidad es haber actuado con la diligencia necesaria, incluida una interpretación razonable de la norma. Hay que mostrar cómo se llegó a esa interpretación y qué elementos la hacían razonable en el momento de declarar. No basta afirmar que la cuestión era compleja.</a:t>
            </a:r>
          </a:p>
          <a:p>
            <a:endParaRPr/>
          </a:p>
          <a:p>
            <a:r>
              <a:t>La cuarta tarjeta trata errores imputables al funcionamiento de programas informáticos facilitados por la Administración. Se requiere identificar el programa, la incidencia, la versión o mensaje de error y el vínculo con la declaración presentada. Un fallo informático general del contribuyente o de su asesor no equivale sin más a un error atribuible al sistema oficial.</a:t>
            </a:r>
          </a:p>
          <a:p>
            <a:endParaRPr/>
          </a:p>
          <a:p>
            <a:r>
              <a:t>La normativa también contempla la regularización voluntaria del artículo 179.3, sin perjuicio de los recargos del artículo 27 o de posibles infracciones formales. La atribución sancionadora sigue siendo la del órgano competente del área que tramita. El mensaje es que cada eximente necesita prueba y causalidad: no se invoca una etiqueta, se demuestra cómo explica la conducta.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5.2.2.</a:t>
            </a:r>
          </a:p>
          <a:p>
            <a:endParaRPr/>
          </a:p>
          <a:p>
            <a:r>
              <a:t>Arts. 44 y 179.2–3 LGT. No todos los menores carecen de capacidad tributaria. Los problemas informáticos o una enfermedad no eximen automáticamente. La regularización voluntaria del art. 179.3 se entiende sin perjuicio del art. 27 y de posibles infracciones formales.</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Esta diapositiva traduce las posibles eximentes en una estrategia probatoria. Primero, prueba concreta. Si se invoca una enfermedad, se documenta su duración y su efecto sobre la posibilidad material de cumplir la obligación. Si se alega una incidencia informática, se identifica el servicio oficial, el error, las fechas y los intentos realizados. El propósito no es revelar más información personal de la necesaria, sino acreditar el nexo entre el impedimento y el incumplimiento.</a:t>
            </a:r>
          </a:p>
          <a:p>
            <a:endParaRPr/>
          </a:p>
          <a:p>
            <a:r>
              <a:t>Segundo, criterio administrativo. Si se actuó siguiendo una consulta, una publicación o una instrucción oficial, guarde el texto consultado, la fecha, la pregunta formulada y las similitudes con los hechos reales. La coincidencia material importa: un criterio sobre una operación distinta quizá no justifique la conducta del caso. También hay que revisar si el criterio seguía vigente en el periodo.</a:t>
            </a:r>
          </a:p>
          <a:p>
            <a:endParaRPr/>
          </a:p>
          <a:p>
            <a:r>
              <a:t>Tercero, regularización voluntaria. El artículo 179.3 de la LGT prevé que quien regulariza voluntariamente la situación en los términos legales no responde por la infracción asociada a esa obligación regularizada. Sin embargo, pueden existir recargos por extemporaneidad del artículo 27 y otras infracciones formales separadas. Regularizar después de que la Administración haya iniciado actuaciones puede tener consecuencias diferentes; por eso, deben revisarse la fecha y el contenido de cualquier comunicación previa.</a:t>
            </a:r>
          </a:p>
          <a:p>
            <a:endParaRPr/>
          </a:p>
          <a:p>
            <a:r>
              <a:t>Prepare una línea temporal: vencimiento original, descubrimiento del error, actuación correctora y primera notificación administrativa. Guarde autoliquidaciones complementarias, pagos, justificantes y comunicaciones. La secuencia ayuda a determinar si la regularización fue realmente voluntaria antes de una actuación conocida.</a:t>
            </a:r>
          </a:p>
          <a:p>
            <a:endParaRPr/>
          </a:p>
          <a:p>
            <a:r>
              <a:t>El órgano sancionador es el competente en el área funcional correspondiente y el análisis se apoya en los artículos 44 y 179 de la LGT. El ponente debe cerrar con la idea de que una circunstancia personal o técnica requiere acreditar su efecto causal. La prueba concreta y contemporánea suele ser más útil que una explicación elaborada después.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5.3 · Cálculo.</a:t>
            </a:r>
          </a:p>
          <a:p>
            <a:endParaRPr/>
          </a:p>
          <a:p>
            <a:r>
              <a:t>Arts. 184, 187 y 191 LGT. Ejemplo original recalculado. Reincidencia: incrementos de 5, 15 o 25 puntos según la infracción previa leve, grave o muy grave, si concurren los requisitos. Perjuicio económico: &gt;10–25 % añade 10 puntos; &gt;25–50 % añade 15; &gt;50–75 % añade 20; &gt;75 % añade 25. Para ocultación se aplica la incidencia legal superior al 10 %. Los medios fraudulentos y otras calificaciones se examinan en el art. 184 y en el tipo concreto. No toda cuota mayor de 3.000 € es por sí sola infracción grave.</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En el cálculo de una sanción no se empieza aplicando un porcentaje al total de la deuda. Primero se identifica el tipo infractor, la base sancionable y la calificación de la conducta. Después se aplican los criterios de graduación que correspondan y, al final, las reducciones legales. Esta secuencia evita añadir intereses a la base por error o mezclar conceptos que tienen reglas distintas.</a:t>
            </a:r>
          </a:p>
          <a:p>
            <a:endParaRPr/>
          </a:p>
          <a:p>
            <a:r>
              <a:t>Para dejar de ingresar, el artículo 191 de la LGT establece porcentajes diferentes según la calificación: la sanción leve es del 50 por ciento; la grave, del 50 al 100 por ciento; y la muy grave, del 100 al 150 por ciento. Las condiciones de cada categoría deben verificarse; por ejemplo, la cuantía de la cuota no convierte por sí sola cualquier infracción en grave. Hay que revisar ocultación, medios fraudulentos y los restantes requisitos de los artículos 184 y 191.</a:t>
            </a:r>
          </a:p>
          <a:p>
            <a:endParaRPr/>
          </a:p>
          <a:p>
            <a:r>
              <a:t>La graduación puede incorporar reincidencia y perjuicio económico cuando la ley los contempla. La reincidencia depende de que exista una infracción anterior firme de la clase y dentro del periodo legal. El perjuicio económico se calcula con la relación entre la base de la sanción y la cantidad que debió ingresarse, y puede incrementar el porcentaje según los tramos del artículo 187. Cada criterio debe estar explicado y probado en el expediente.</a:t>
            </a:r>
          </a:p>
          <a:p>
            <a:endParaRPr/>
          </a:p>
          <a:p>
            <a:r>
              <a:t>El cálculo final se expresa como base multiplicada por porcentaje antes de las reducciones procedentes. Compruebe cada componente por separado: importe base, calificación, incremento, redondeo y reducción. Si un criterio no concurre, solicite que se retire del cálculo. Si la base está equivocada, la sanción también lo estará aunque el porcentaje sea correcto.</a:t>
            </a:r>
          </a:p>
          <a:p>
            <a:endParaRPr/>
          </a:p>
          <a:p>
            <a:r>
              <a:t>La competencia corresponde al órgano sancionador del área que tramitó la actuación, sea Gestión, Inspección o Recaudación en su ámbito. Las referencias centrales son los artículos 184, 187 y 191 de la LGT. La tabla es una guía de control, no sustituye el análisis del tipo concreto.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5.3 · Cálculo.</a:t>
            </a:r>
          </a:p>
          <a:p>
            <a:endParaRPr/>
          </a:p>
          <a:p>
            <a:r>
              <a:t>Arts. 184, 187 y 191 LGT. Ejemplo original recalculado. Reincidencia: incrementos de 5, 15 o 25 puntos según la infracción previa leve, grave o muy grave, si concurren los requisitos. Perjuicio económico: &gt;10–25 % añade 10 puntos; &gt;25–50 % añade 15; &gt;50–75 % añade 20; &gt;75 % añade 25. Para ocultación se aplica la incidencia legal superior al 10 %. Los medios fraudulentos y otras calificaciones se examinan en el art. 184 y en el tipo concreto. No toda cuota mayor de 3.000 € es por sí sola infracción grave.</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Este ejemplo muestra cómo la graduación puede cambiar una sanción. La base sancionable es una cuota dejada de ingresar de 5.000 euros. El perjuicio económico se obtiene al comparar esa cifra con el denominador legal utilizado en el expediente, aquí 13.000 euros. El resultado es aproximadamente un 38,46 por ciento; ese tramo lleva un incremento de 15 puntos conforme al artículo 187 de la LGT.</a:t>
            </a:r>
          </a:p>
          <a:p>
            <a:endParaRPr/>
          </a:p>
          <a:p>
            <a:r>
              <a:t>El ejemplo supone además una infracción grave previa, firme y dentro de los cuatro años relevantes, que genera otro incremento de 15 puntos por reincidencia, bajo la hipótesis del caso. Partiendo del 50 por ciento mínimo para una infracción grave del artículo 191, se llega a un 80 por ciento. Aplicado a una base de 5.000 euros, el importe antes de reducciones es 4.000 euros.</a:t>
            </a:r>
          </a:p>
          <a:p>
            <a:endParaRPr/>
          </a:p>
          <a:p>
            <a:r>
              <a:t>La tabla no pretende demostrar que toda infracción grave con una cuota de 5.000 euros se calcule así. Cada aumento depende de sus requisitos. Hay que confirmar que la sanción anterior era firme, que su calificación cumple la norma, que está dentro del periodo y que el perjuicio económico se midió correctamente. Si falta cualquiera de esas condiciones, el porcentaje puede ser distinto.</a:t>
            </a:r>
          </a:p>
          <a:p>
            <a:endParaRPr/>
          </a:p>
          <a:p>
            <a:r>
              <a:t>La infracción grave también requiere examinar los elementos de calificación del artículo 184 y el tipo específico. No es correcto fijar la gravedad solo por el importe de la cuota. Además, la Administración debe motivar la culpabilidad; el cálculo aritmético no acredita responsabilidad subjetiva.</a:t>
            </a:r>
          </a:p>
          <a:p>
            <a:endParaRPr/>
          </a:p>
          <a:p>
            <a:r>
              <a:t>El órgano sancionador es el del área competente por razón de la actuación. Las referencias principales son los artículos 184, 187 y 191 de la LGT. Al explicar el ejemplo, siga los pasos en voz alta: cuota base, perjuicio, incremento por perjuicio, incremento por reincidencia, porcentaje total y cuantía. Así el público puede reproducir el cálculo y discutir exactamente el factor que considere incorrecto.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5.3 · Reducciones.</a:t>
            </a:r>
          </a:p>
          <a:p>
            <a:endParaRPr/>
          </a:p>
          <a:p>
            <a:r>
              <a:t>Art. 188 LGT en su redacción vigente tras Ley 11/2021. La reducción del 40 % exige ingreso del importe restante en el plazo legal o en los plazos de un aplazamiento/fraccionamiento concedido bajo las condiciones de garantía y solicitud del art. 188.3.a), y no interponer recurso/reclamación contra liquidación o sanción. No se afirma que cualquier aplazamiento permita mantenerla. Si solo se recurre la sanción, examinar por separado la conservación del 30 % y la pérdida del 40 %. Las alegaciones a la propuesta no son un recurso a estos efectos.</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La Ley General Tributaria contempla varias reducciones y no deben confundirse. La primera que aparece en la tabla es la reducción del 30 por ciento por conformidad, aplicable a sanciones derivadas de las infracciones de los artículos 191 a 197 si se cumplen los requisitos. En términos generales, se vincula a la conformidad con la regularización, y la impugnación de la liquidación puede afectar a su mantenimiento.</a:t>
            </a:r>
          </a:p>
          <a:p>
            <a:endParaRPr/>
          </a:p>
          <a:p>
            <a:r>
              <a:t>La segunda es la reducción del 40 por ciento por pronto pago del artículo 188.3. Se aplica a la cuantía restante si se cumplen las condiciones de ingreso dentro del plazo legal —o mediante un aplazamiento o fraccionamiento concedido bajo los requisitos específicos de solicitud y garantía— y si no se interpone recurso o reclamación contra la liquidación o la sanción. No cualquier aplazamiento conserva la reducción.</a:t>
            </a:r>
          </a:p>
          <a:p>
            <a:endParaRPr/>
          </a:p>
          <a:p>
            <a:r>
              <a:t>La tercera fila es la reducción del 65 por ciento en actas con acuerdo, que responde a un régimen específico. No se suma con el 40 por ciento de pronto pago de la fila anterior. Hay que revisar el tipo de acta y las condiciones de conformidad y garantía correspondientes.</a:t>
            </a:r>
          </a:p>
          <a:p>
            <a:endParaRPr/>
          </a:p>
          <a:p>
            <a:r>
              <a:t>La advertencia al pie resume la consecuencia de recurrir: impugnar la sanción puede hacer perder la reducción del 40 por ciento; la reducción del 30 por ciento depende de no impugnar la regularización en los términos legales. Ahora bien, presentar alegaciones a una propuesta no es todavía interponer un recurso contra el acuerdo, de manera que es importante distinguir las fases.</a:t>
            </a:r>
          </a:p>
          <a:p>
            <a:endParaRPr/>
          </a:p>
          <a:p>
            <a:r>
              <a:t>Antes de decidir, se compara el ahorro potencial con el derecho a discutir la sanción o la liquidación. Una reducción no corrige una infracción mal tipificada ni sustituye el análisis de culpabilidad; es una opción económica sujeta a condiciones. La referencia central es el artículo 188 de la LGT. El ponente debe recomendar leer el acuerdo concreto y revisar cada requisito, no asumir que todos los porcentajes se acumulan automáticamente.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5.3 · Reducciones.</a:t>
            </a:r>
          </a:p>
          <a:p>
            <a:endParaRPr/>
          </a:p>
          <a:p>
            <a:r>
              <a:t>Art. 188 LGT en su redacción vigente tras Ley 11/2021. La reducción del 40 % exige ingreso del importe restante en el plazo legal o en los plazos de un aplazamiento/fraccionamiento concedido bajo las condiciones de garantía y solicitud del art. 188.3.a), y no interponer recurso/reclamación contra liquidación o sanción. No se afirma que cualquier aplazamiento permita mantenerla. Si solo se recurre la sanción, examinar por separado la conservación del 30 % y la pérdida del 40 %. Las alegaciones a la propuesta no son un recurso a estos efectos.</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Esta diapositiva muestra que las reducciones del 30 y del 40 por ciento se aplican sucesivamente, no se suman. Supongamos una sanción inicial de 3.000 euros. La conformidad reduce primero el importe al 70 por ciento: 2.100 euros. Después, si se cumplen las condiciones de pronto pago, el 40 por ciento se calcula sobre esos 2.100, de forma que se paga el 60 por ciento restante: 1.260 euros.</a:t>
            </a:r>
          </a:p>
          <a:p>
            <a:endParaRPr/>
          </a:p>
          <a:p>
            <a:r>
              <a:t>El ahorro total respecto de los 3.000 euros iniciales es 1.740 euros, es decir, un 58 por ciento. No es un 70 por ciento, que resultaría de sumar aritméticamente las reducciones. La operación puede expresarse como 3.000 multiplicado por 0,70 y después por 0,60.</a:t>
            </a:r>
          </a:p>
          <a:p>
            <a:endParaRPr/>
          </a:p>
          <a:p>
            <a:r>
              <a:t>Este ejemplo parte de que ambas reducciones proceden y de que se mantienen las condiciones legales. La reducción del 30 por ciento tiene ámbito y requisitos propios; la del 40 por ciento exige el pago de la cantidad restante en el plazo previsto y la ausencia de recursos que la hagan perder, además de las reglas para los aplazamientos concedidos. Si se recurre la sanción, puede perderse el 40 por ciento; si se recurre la regularización, puede afectarse el 30 por ciento. Hay que estudiar la decisión concreta antes de optar por una reducción.</a:t>
            </a:r>
          </a:p>
          <a:p>
            <a:endParaRPr/>
          </a:p>
          <a:p>
            <a:r>
              <a:t>El 65 por ciento previsto para actas con acuerdo pertenece a un régimen distinto y no se añade a este cálculo. Por eso es útil mantener una tabla separada de reducciones y condiciones.</a:t>
            </a:r>
          </a:p>
          <a:p>
            <a:endParaRPr/>
          </a:p>
          <a:p>
            <a:r>
              <a:t>La base normativa es el artículo 188 de la LGT. El órgano sancionador será el que corresponda al área funcional competente. Para el ponente, basta un ejemplo numérico claro: primero 30 por ciento sobre el total, luego 40 por ciento sobre el saldo; el resultado efectivo es una reducción acumulada del 58 por ciento, no del 70.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5.4.</a:t>
            </a:r>
          </a:p>
          <a:p>
            <a:endParaRPr/>
          </a:p>
          <a:p>
            <a:r>
              <a:t>Arts. 191, 193–195 y 198 LGT. La sanción del art. 195 distingue magnitudes de base (15 %) y cantidades a deducir en cuota u otros créditos del supuesto legal (50 %). El ejemplo de BIN se recalcula: (752201−75220,10)×0,15=101547,135, redondeado 101547,14 €. El modelo informativo se refiere al supuesto sin perjuicio económico y con datos exigidos con carácter general por suministro. Se suprime la inferencia original de que una factura emitida el año siguiente altera por sí sola el devengo del IVA: la fecha de factura no determina siempre la exigibilidad de la cuota.</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Esta diapositiva compara infracciones que producen perjuicio económico para la Hacienda Pública. La base de la sanción no es siempre la misma; depende del comportamiento descrito en la LGT. La primera fila es dejar de ingresar, regulado en el artículo 191: la sanción se calcula sobre la cantidad que debió ingresarse, con porcentajes del 50 al 150 según la calificación y sus requisitos.</a:t>
            </a:r>
          </a:p>
          <a:p>
            <a:endParaRPr/>
          </a:p>
          <a:p>
            <a:r>
              <a:t>La segunda fila trata obtener indebidamente una devolución, conforme al artículo 193. El cálculo atiende al importe de la devolución indebidamente obtenida, con los porcentajes y condiciones del tipo. La tercera aborda solicitar una devolución indebida sin llegar a obtenerla, regulada en el artículo 194, que aplica una sanción del 15 por ciento sobre la cantidad solicitada en los términos de la ley.</a:t>
            </a:r>
          </a:p>
          <a:p>
            <a:endParaRPr/>
          </a:p>
          <a:p>
            <a:r>
              <a:t>Cada tipo tiene elementos propios. El artículo 191 trata la falta de ingreso; el 193, la devolución efectivamente obtenida; el 194, la solicitud sin obtención. No se deben intercambiar las bases o los porcentajes por analogía. Primero se describe la conducta con exactitud, luego se identifica el artículo aplicable y después se determina qué magnitud sirve de base.</a:t>
            </a:r>
          </a:p>
          <a:p>
            <a:endParaRPr/>
          </a:p>
          <a:p>
            <a:r>
              <a:t>También hay que analizar la calificación y la culpabilidad. La tabla explica la cuantía legal, pero no demuestra por sí misma que el contribuyente haya cometido una infracción. Deben probarse los hechos y justificarse dolo o negligencia. Si existe una diferencia derivada de un error interpretativo o de transcripción, se revisan diligencia, controles y circunstancias.</a:t>
            </a:r>
          </a:p>
          <a:p>
            <a:endParaRPr/>
          </a:p>
          <a:p>
            <a:r>
              <a:t>El área sancionadora es la competente por materia y actuación: puede ser Gestión, Inspección o Recaudación en su ámbito, no un departamento sancionador separado. Las referencias de esta diapositiva son los artículos 191, 193 y 194 de la LGT. El mensaje para el público es identificar qué conducta ocurrió antes de calcular una sanción, porque la base y el porcentaje varían de un tipo a otro.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5.4.</a:t>
            </a:r>
          </a:p>
          <a:p>
            <a:endParaRPr/>
          </a:p>
          <a:p>
            <a:r>
              <a:t>Arts. 191, 193–195 y 198 LGT. La sanción del art. 195 distingue magnitudes de base (15 %) y cantidades a deducir en cuota u otros créditos del supuesto legal (50 %). El ejemplo de BIN se recalcula: (752201−75220,10)×0,15=101547,135, redondeado 101547,14 €. El modelo informativo se refiere al supuesto sin perjuicio económico y con datos exigidos con carácter general por suministro. Se suprime la inferencia original de que una factura emitida el año siguiente altera por sí sola el devengo del IVA: la fecha de factura no determina siempre la exigibilidad de la cuota.</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Esta tabla reúne otros ejemplos y ayuda a distinguir sanciones por bases, devoluciones y obligaciones informativas. En el caso de una base imponible negativa declarada en exceso, el artículo 195 prevé porcentajes diferentes según se trate de magnitudes que integran la base de la sanción o cantidades que se deducen en cuota u otros créditos. El ejemplo revisado toma una base real de 75.220,10 euros frente a 752.201 euros declarados; el exceso es 676.980,90 euros y el 15 por ciento asciende a 101.547,14 euros, una vez redondeado.</a:t>
            </a:r>
          </a:p>
          <a:p>
            <a:endParaRPr/>
          </a:p>
          <a:p>
            <a:r>
              <a:t>La fila del modelo informativo se refiere al artículo 198 y a un supuesto sin perjuicio económico, con datos que debían comunicarse por suministro general. La multa se calcula por dato, con un mínimo y un máximo establecidos por el tipo vigente. No traslademos automáticamente esa cifra a cualquier incumplimiento formal: hay que verificar qué modelo, qué información se omitió y si existe una regla especial.</a:t>
            </a:r>
          </a:p>
          <a:p>
            <a:endParaRPr/>
          </a:p>
          <a:p>
            <a:r>
              <a:t>La última fila alude a presentación espontánea fuera de plazo. Si procede el régimen del artículo 198, la presentación voluntaria tardía puede reducir a la mitad la sanción y sus límites en los términos legales. Pero si hay perjuicio económico, pueden entrar en juego otros preceptos; además, la regularización extemporánea puede generar recargos del artículo 27. Se analiza cuál es la obligación incumplida y si hubo requerimiento previo.</a:t>
            </a:r>
          </a:p>
          <a:p>
            <a:endParaRPr/>
          </a:p>
          <a:p>
            <a:r>
              <a:t>La nota al pie recuerda que un error de transcripción no se sanciona automáticamente. La Administración debe acreditar los elementos del tipo y la culpabilidad. A su vez, el obligado puede explicar los controles que siguió y documentar cómo se produjo el error.</a:t>
            </a:r>
          </a:p>
          <a:p>
            <a:endParaRPr/>
          </a:p>
          <a:p>
            <a:r>
              <a:t>El órgano sancionador es el área competente. Los artículos 195 y 198 de la LGT, junto con los tipos relacionados, son las referencias clave. El ponente debe poner énfasis en el examen individual: una cifra errónea puede dar lugar a regularización, pero la sanción depende también de la conducta, el tipo aplicable y la responsabilidad.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5.5.1.</a:t>
            </a:r>
          </a:p>
          <a:p>
            <a:endParaRPr/>
          </a:p>
          <a:p>
            <a:r>
              <a:t>Arts. 189 y 209.2 LGT. Ley 11/2021 sustituyó tres por seis meses en el límite de inicio tras declaración, verificación, comprobación limitada o inspección. El ejemplo y sentencia antiguos del original no se mantienen como regla actual. La prescripción sancionadora tiene un inicio y régimen propios.</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Aquí se explica el plazo para iniciar un procedimiento sancionador derivado de determinadas actuaciones tributarias. Una versión anterior de los materiales hablaba de tres meses; la Ley 11/2021 amplió a seis meses el plazo del artículo 209.2 de la LGT para los supuestos comprendidos en ese precepto. El cómputo parte de la notificación de la liquidación o resolución que cierra ciertos procedimientos de aplicación de los tributos.</a:t>
            </a:r>
          </a:p>
          <a:p>
            <a:endParaRPr/>
          </a:p>
          <a:p>
            <a:r>
              <a:t>La tarjeta “regla vigente” incluye procedimientos como una declaración, verificación de datos, comprobación limitada o inspección, de acuerdo con el ámbito definido legalmente. No se debe trasladar el plazo de seis meses a cualquier posible infracción tributaria sin comprobar si está incluida en el artículo 209.2. Otros supuestos se rigen por las reglas generales de prescripción y por las normas específicas del procedimiento sancionador.</a:t>
            </a:r>
          </a:p>
          <a:p>
            <a:endParaRPr/>
          </a:p>
          <a:p>
            <a:r>
              <a:t>La fecha de inicio se verifica en el acuerdo sancionador notificado, no solo en la fecha en que se redactó o firmó. Por eso, reúna la resolución tributaria final, el justificante de su notificación y la comunicación de inicio de sanciones. Calcule el periodo y compruebe cualquier particularidad legal antes de alegar extemporaneidad.</a:t>
            </a:r>
          </a:p>
          <a:p>
            <a:endParaRPr/>
          </a:p>
          <a:p>
            <a:r>
              <a:t>Este plazo de seis meses para iniciar no es lo mismo que la prescripción de la infracción ni que la duración máxima del procedimiento sancionador, que veremos después. Son tres relojes: plazo para iniciar en supuestos concretos, prescripción del derecho a sancionar y plazo para resolver una vez iniciado.</a:t>
            </a:r>
          </a:p>
          <a:p>
            <a:endParaRPr/>
          </a:p>
          <a:p>
            <a:r>
              <a:t>El órgano sancionador corresponde al área de origen; el expediente se tramita separadamente salvo excepciones. Las referencias principales son los artículos 189 y 209.2 de la LGT. La precisión fundamental para el ponente es que tres meses quedó desactualizado para los supuestos regulados, pero seis meses tampoco es un plazo universal para cualquier expediente sancionador.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5.5.1.</a:t>
            </a:r>
          </a:p>
          <a:p>
            <a:endParaRPr/>
          </a:p>
          <a:p>
            <a:r>
              <a:t>Arts. 189 y 209.2 LGT. Ley 11/2021 sustituyó tres por seis meses en el límite de inicio tras declaración, verificación, comprobación limitada o inspección. El ejemplo y sentencia antiguos del original no se mantienen como regla actual. La prescripción sancionadora tiene un inicio y régimen propios.</a:t>
            </a:r>
          </a:p>
          <a:p>
            <a:endParaRPr/>
          </a:p>
          <a:p>
            <a:r>
              <a:t>FUENTES OFICIALES</a:t>
            </a:r>
          </a:p>
          <a:p>
            <a:r>
              <a:t>Ley 58/2003, General Tributaria (LGT)</a:t>
            </a:r>
          </a:p>
          <a:p>
            <a:r>
              <a:t>https://www.boe.es/buscar/act.php?id=BOE-A-2003-23186</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La diapositiva compara dos plazos que a menudo se mezclan. El primero es la prescripción de la potestad para imponer sanciones: como regla general, cuatro años desde que se cometió la infracción, con las reglas legales de interrupción. El segundo es el plazo especial de seis meses del artículo 209.2 para iniciar ciertos procedimientos sancionadores después de determinados procedimientos de aplicación de los tributos.</a:t>
            </a:r>
          </a:p>
          <a:p>
            <a:endParaRPr/>
          </a:p>
          <a:p>
            <a:r>
              <a:t>La prescripción se analiza a partir de la fecha de comisión de la conducta y de las actuaciones que pueden interrumpirla. Hay que identificar el tipo de infracción y cuándo se consumó; en obligaciones periódicas, el punto de partida no siempre coincide con la fecha en que se descubre el error. Después se revisan actuaciones administrativas conocidas formalmente y las reglas específicas de interrupción.</a:t>
            </a:r>
          </a:p>
          <a:p>
            <a:endParaRPr/>
          </a:p>
          <a:p>
            <a:r>
              <a:t>El plazo del artículo 209.2 responde a otro propósito y solo se aplica a los procedimientos enumerados. No debe usarse automáticamente en una presentación tardía espontánea o en cualquier otro expediente. Compruebe si la sanción deriva de una liquidación o resolución de los procedimientos comprendidos y desde qué notificación comienza el cómputo.</a:t>
            </a:r>
          </a:p>
          <a:p>
            <a:endParaRPr/>
          </a:p>
          <a:p>
            <a:r>
              <a:t>Para estudiar un caso, redacte una cronología en dos bloques: fecha de la infracción y actuaciones interruptivas para prescripción; fecha de notificación de la resolución tributaria y fecha de inicio sancionador para el límite de seis meses. Añada por separado la duración del procedimiento una vez iniciado. Así se evita que un argumento correcto para un reloj se aplique al otro de manera incorrecta.</a:t>
            </a:r>
          </a:p>
          <a:p>
            <a:endParaRPr/>
          </a:p>
          <a:p>
            <a:r>
              <a:t>El área funcional sancionadora es la que corresponde al procedimiento tributario de origen. La base normativa incluye los artículos 189 y 209.2 de la LGT. El ponente debe cerrar aclarando que la reforma de 2021 cambió el plazo de inicio a seis meses en su ámbito, pero no eliminó la prescripción de cuatro años ni la hizo coincidir con ella.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5.5.2.</a:t>
            </a:r>
          </a:p>
          <a:p>
            <a:endParaRPr/>
          </a:p>
          <a:p>
            <a:r>
              <a:t>Arts. 104.2, 135 y 211 LGT. El intento de notificación debe cumplir los requisitos legales. La tasación pericial contradictoria puede suspender el plazo para iniciar o terminar la sanción. El art. 211 contempla la extensión vinculada al supuesto del art. 150.5. No se afirma que cualquier demora del interesado prolongue automáticamente el plazo sancionador.</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Una vez iniciado el expediente sancionador, hay que controlar el plazo máximo para resolver y notificar. La regla general mostrada es de seis meses desde la notificación del acuerdo de inicio. Se trata de un reloj distinto del límite de seis meses para iniciar que vimos en la diapositiva anterior: uno empieza con la notificación de la liquidación o resolución previa; el otro, con el inicio del expediente sancionador.</a:t>
            </a:r>
          </a:p>
          <a:p>
            <a:endParaRPr/>
          </a:p>
          <a:p>
            <a:r>
              <a:t>Para comprobar la duración, registre la fecha de notificación del acuerdo de inicio, las actuaciones posteriores, cualquier causa legal de suspensión y la fecha en que se notificó la resolución. La firma del acuerdo no basta si la notificación se produjo más tarde. El artículo 104.2 de la LGT determina en ciertos supuestos qué intento de notificación o puesta a disposición cuenta a efectos del plazo, siempre que cumpla los requisitos legalmente exigidos.</a:t>
            </a:r>
          </a:p>
          <a:p>
            <a:endParaRPr/>
          </a:p>
          <a:p>
            <a:r>
              <a:t>Hay incidencias especiales. La tasación pericial contradictoria puede suspender plazos relacionados con una sanción en los supuestos previstos; y la LGT contempla una extensión conectada con determinadas actuaciones inspectoras del artículo 150.5. Hay que identificar si el caso cae realmente en esa excepción y documentar cuándo empezó y terminó la suspensión o extensión.</a:t>
            </a:r>
          </a:p>
          <a:p>
            <a:endParaRPr/>
          </a:p>
          <a:p>
            <a:r>
              <a:t>No conviene concluir que el procedimiento caducó solo al contar seis meses naturales desde el inicio. Se revisan los intervalos que legalmente no computan, la validez del intento de notificación final y cualquier régimen especial. Una cronología con justificantes es más sólida que una fecha estimada.</a:t>
            </a:r>
          </a:p>
          <a:p>
            <a:endParaRPr/>
          </a:p>
          <a:p>
            <a:r>
              <a:t>La referencia principal es el artículo 211 de la LGT, junto con el artículo 104.2 y los supuestos específicos de suspensión. El órgano sancionador se determina por el área funcional competente. El ponente debe ayudar al público a separar los relojes: prescripción de cuatro años, plazo especial para iniciar y plazo de seis meses para resolver el expediente iniciado.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5.5.2.</a:t>
            </a:r>
          </a:p>
          <a:p>
            <a:endParaRPr/>
          </a:p>
          <a:p>
            <a:r>
              <a:t>Arts. 104.2, 135 y 211 LGT. El intento de notificación debe cumplir los requisitos legales. La tasación pericial contradictoria puede suspender el plazo para iniciar o terminar la sanción. El art. 211 contempla la extensión vinculada al supuesto del art. 150.5. No se afirma que cualquier demora del interesado prolongue automáticamente el plazo sancionador.</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Si vence el plazo máximo para resolver un procedimiento sancionador, la consecuencia es la caducidad y el archivo del expediente. Esta es una consecuencia procesal importante, pero se calcula después de revisar las reglas sobre notificación, suspensiones y extensiones que pueden afectar a la duración. La fecha no se obtiene contando sin más seis meses desde la firma del acuerdo de inicio.</a:t>
            </a:r>
          </a:p>
          <a:p>
            <a:endParaRPr/>
          </a:p>
          <a:p>
            <a:r>
              <a:t>La diapositiva recoge que la caducidad impide iniciar un nuevo procedimiento sancionador por los mismos hechos, conforme a la regla específica de la LGT. Esa consecuencia debe distinguirse de la prescripción: la caducidad archiva el procedimiento que excedió su plazo; la prescripción determina si se ha extinguido el derecho a imponer la sanción. En el ámbito tributario, la norma puede limitar la reiniciación tras caducidad aun cuando el plazo de prescripción general no hubiera concluido.</a:t>
            </a:r>
          </a:p>
          <a:p>
            <a:endParaRPr/>
          </a:p>
          <a:p>
            <a:r>
              <a:t>La tarjeta de cómputo pide revisar suspensiones o ampliaciones legales. Por ejemplo, verifique si se inició una tasación pericial contradictoria, si hubo una suspensión prevista por la norma o si se aplica una extensión vinculada a actuaciones inspectoras. Exija que el expediente identifique las fechas y el fundamento legal; no acepte una extensión abstracta.</a:t>
            </a:r>
          </a:p>
          <a:p>
            <a:endParaRPr/>
          </a:p>
          <a:p>
            <a:r>
              <a:t>Si se alega caducidad, acompañe un calendario: inicio notificado, periodos suspendidos, fecha límite resultante y notificación de la resolución. Solicite el archivo y explique la regla de caducidad aplicable. Mantenga también a la vista cualquier acto de inicio, porque la Administración puede discutir el cómputo o la validez de la notificación.</a:t>
            </a:r>
          </a:p>
          <a:p>
            <a:endParaRPr/>
          </a:p>
          <a:p>
            <a:r>
              <a:t>La competencia sancionadora sigue siendo del área funcional correspondiente. El artículo 211 de la LGT es la norma central, junto con el 104.2 y los preceptos que prevean suspensiones. El ponente debe transmitir que caducidad y prescripción son distintas, y que el procedimiento sancionador no puede reiniciarse libremente una vez caducado por esos mismos hechos.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5.6.1.</a:t>
            </a:r>
          </a:p>
          <a:p>
            <a:endParaRPr/>
          </a:p>
          <a:p>
            <a:r>
              <a:t>Arts. 178, 179, 183 y 211.3 LGT. La propuesta y resolución deben explicar la imputación subjetiva. No se promete anulación automática por cada frase de estilo: importa el conjunto de la motivación del expediente.</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La motivación de la culpabilidad debe ser individual. La primera tarjeta pregunta qué hizo u omitió la persona sancionada. La resolución tiene que describir la conducta, el periodo, la obligación y la relación con la infracción. No basta reproducir la liquidación o señalar la diferencia numérica: la regularización determina una deuda, mientras que la sanción atribuye una conducta culpable.</a:t>
            </a:r>
          </a:p>
          <a:p>
            <a:endParaRPr/>
          </a:p>
          <a:p>
            <a:r>
              <a:t>La segunda tarjeta se refiere al deber de cuidado. Debe explicarse qué diligencia podía exigirse en las circunstancias y por qué se incumplió. Aquí pueden ser relevantes la complejidad de la norma, la información disponible, el procedimiento interno del contribuyente, el asesoramiento recibido y los documentos usados. La Administración no tiene que compartir la interpretación del contribuyente para que sea razonable; tiene que valorar si el error revela dolo o negligencia conforme a la ley.</a:t>
            </a:r>
          </a:p>
          <a:p>
            <a:endParaRPr/>
          </a:p>
          <a:p>
            <a:r>
              <a:t>La tercera tarjeta recuerda que el órgano debe responder a la defensa. Si el interesado aportó una consulta, un criterio administrativo, una factura o una explicación sobre el sistema contable, la resolución debe mostrar que se valoró la cuestión relevante. No toda frase omitida anula automáticamente la sanción; importa si la motivación, considerada en conjunto, permite comprender por qué se atribuye culpabilidad y ejercer la defensa.</a:t>
            </a:r>
          </a:p>
          <a:p>
            <a:endParaRPr/>
          </a:p>
          <a:p>
            <a:r>
              <a:t>Al revisar la propuesta, busque frases individualizadas o solo fórmulas repetidas. Pregunte: ¿qué hecho demuestra la falta de diligencia?, ¿qué evidencia apoya la inferencia?, ¿se examinaron las alegaciones? Si no aparece respuesta, concrete en la impugnación qué elemento falta y cómo afecta a la imputación subjetiva.</a:t>
            </a:r>
          </a:p>
          <a:p>
            <a:endParaRPr/>
          </a:p>
          <a:p>
            <a:r>
              <a:t>La sanción se tramita por el órgano competente dentro del área funcional de origen. Los artículos 178, 179, 183 y 211.3 de la LGT son centrales. La diapositiva no promete anulación por una frase mal redactada; exige analizar el razonamiento completo y su conexión con la conducta probada.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5.6.1.</a:t>
            </a:r>
          </a:p>
          <a:p>
            <a:endParaRPr/>
          </a:p>
          <a:p>
            <a:r>
              <a:t>Arts. 178, 179, 183 y 211.3 LGT. La propuesta y resolución deben explicar la imputación subjetiva. No se promete anulación automática por cada frase de estilo: importa el conjunto de la motivación del expediente.</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Aquí vemos tres explicaciones que pueden ser insuficientes si se usan de forma automática. La primera es afirmar que la norma era clara o que no cabía una interpretación razonable. Esa conclusión necesita aplicarse al hecho concreto: cuál era la regla, qué hizo el contribuyente, qué información tenía y por qué la diligencia exigible no se cumplió. La claridad abstracta de una norma no responde por sí sola a la pregunta de culpabilidad.</a:t>
            </a:r>
          </a:p>
          <a:p>
            <a:endParaRPr/>
          </a:p>
          <a:p>
            <a:r>
              <a:t>La segunda es invocar la aceptación de la deuda como prueba de responsabilidad. La conformidad con la liquidación puede tener consecuencias sobre la regularización o sobre una reducción sancionadora, pero no equivale automáticamente a admitir dolo o negligencia. El expediente sancionador debe analizar separadamente la culpabilidad y la prueba.</a:t>
            </a:r>
          </a:p>
          <a:p>
            <a:endParaRPr/>
          </a:p>
          <a:p>
            <a:r>
              <a:t>La tercera tarjeta explica cómo alegar: identifique qué hecho o razonamiento falta y aporte elementos que acrediten la diligencia. Si el contribuyente siguió una consulta, explique cuándo se formuló y cómo coincide con su operación. Si hubo un error de carga, presente el registro de revisión. Si la información de un tercero era incorrecta, aporte documentos de contraste y la comunicación de rectificación, si existe.</a:t>
            </a:r>
          </a:p>
          <a:p>
            <a:endParaRPr/>
          </a:p>
          <a:p>
            <a:r>
              <a:t>Una alegación de culpabilidad no debe limitarse a repetir “no hubo intención”, porque la ley también contempla negligencia. En cambio, puede explicar qué controles objetivos se siguieron, quién revisó la información, cómo se interpretó la regla y por qué el error no era razonablemente evitable en ese contexto.</a:t>
            </a:r>
          </a:p>
          <a:p>
            <a:endParaRPr/>
          </a:p>
          <a:p>
            <a:r>
              <a:t>El área competente tramita la sanción conforme a los artículos 178, 179, 183 y 211.3 de la LGT. La defensa se centra en la motivación y las pruebas del caso. El ponente puede usar una pregunta final: ¿la resolución explica una conducta culpable o solo copia la deuda? Esa comparación ayuda a detectar cuándo se ha tratado la sanción como automática.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5.6.2.</a:t>
            </a:r>
          </a:p>
          <a:p>
            <a:endParaRPr/>
          </a:p>
          <a:p>
            <a:r>
              <a:t>Arts. 188, 210 y 212.3 LGT. La suspensión automática se refiere a la sanción, no a la liquidación tributaria. No se exigen intereses de demora por la sanción hasta finalizar el período voluntario abierto tras la resolución que pone fin a la vía administrativa. La continuidad al acudir a la jurisdicción requiere comunicar en plazo la interposición del recurso y solicitud de suspensión, conforme al art. 233.11; el órgano judicial decide las cautelas, no siempre debe constituirse aval.</a:t>
            </a:r>
          </a:p>
          <a:p>
            <a:endParaRPr/>
          </a:p>
          <a:p>
            <a:r>
              <a:t>FUENTES OFICIALES</a:t>
            </a:r>
          </a:p>
          <a:p>
            <a:r>
              <a:t>Ley 58/2003, General Tributaria (LGT)</a:t>
            </a:r>
          </a:p>
          <a:p>
            <a:r>
              <a:t>https://www.boe.es/buscar/act.php?id=BOE-A-2003-23186</a:t>
            </a:r>
          </a:p>
          <a:p>
            <a:endParaRPr/>
          </a:p>
          <a:p>
            <a:r>
              <a:t>RD 520/2005, Reglamento de revisión</a:t>
            </a:r>
          </a:p>
          <a:p>
            <a:r>
              <a:t>https://www.boe.es/eli/es/rd/2005/05/13/520/con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Al recibir la propuesta de sanción, dispone de un trámite de alegaciones, por regla general de quince días hábiles. Confirme el plazo exacto en la comunicación y calcule el vencimiento desde la notificación válida. Si se facilita acceso al expediente, solicite o consulte los antecedentes necesarios antes de redactar la respuesta.</a:t>
            </a:r>
          </a:p>
          <a:p>
            <a:endParaRPr/>
          </a:p>
          <a:p>
            <a:r>
              <a:t>La revisión del expediente incluye varios controles. Compruebe las pruebas incorporadas, la base de la sanción, la calificación leve, grave o muy grave, los criterios de graduación y las reducciones. Revise las fechas para determinar prescripción, el plazo del artículo 209.2 para iniciar cuando sea aplicable y el plazo máximo de duración una vez iniciado. Si hay varios defectos, ordénelos por tema.</a:t>
            </a:r>
          </a:p>
          <a:p>
            <a:endParaRPr/>
          </a:p>
          <a:p>
            <a:r>
              <a:t>La tercera tarjeta invita a decidir con información. Por un lado, valore los argumentos de defensa: tipicidad, culpabilidad, cálculo, procedimiento o eximentes. Por otro, considere las consecuencias económicas de las reducciones. La reducción del 30 por ciento, el 40 por ciento y la del 65 por ciento en acta con acuerdo tienen ámbitos y condiciones distintos. La decisión sobre una reducción puede afectar a la posibilidad de impugnar, por lo que no se adopta sin revisar el acuerdo.</a:t>
            </a:r>
          </a:p>
          <a:p>
            <a:endParaRPr/>
          </a:p>
          <a:p>
            <a:r>
              <a:t>Presentar alegaciones a la propuesta no equivale a interponer recurso contra una sanción definitiva y, por sí solo, no produce las mismas consecuencias para las reducciones. Las alegaciones forman parte de la fase previa; cuando se notifique el acuerdo final, se abrirá un nuevo plazo de impugnación.</a:t>
            </a:r>
          </a:p>
          <a:p>
            <a:endParaRPr/>
          </a:p>
          <a:p>
            <a:r>
              <a:t>La sanción la tramita el órgano sancionador del área competente. Las normas centrales son los artículos 188, 210 y 212.3 de la LGT. El ponente debe remarcar que este momento sirve para influir en la decisión y acceder al expediente, y que la elección económica debe hacerse conociendo las condiciones de pago, conformidad y recurso.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5.6.2.</a:t>
            </a:r>
          </a:p>
          <a:p>
            <a:endParaRPr/>
          </a:p>
          <a:p>
            <a:r>
              <a:t>Arts. 188, 210 y 212.3 LGT. La suspensión automática se refiere a la sanción, no a la liquidación tributaria. No se exigen intereses de demora por la sanción hasta finalizar el período voluntario abierto tras la resolución que pone fin a la vía administrativa. La continuidad al acudir a la jurisdicción requiere comunicar en plazo la interposición del recurso y solicitud de suspensión, conforme al art. 233.11; el órgano judicial decide las cautelas, no siempre debe constituirse aval.</a:t>
            </a:r>
          </a:p>
          <a:p>
            <a:endParaRPr/>
          </a:p>
          <a:p>
            <a:r>
              <a:t>FUENTES OFICIALES</a:t>
            </a:r>
          </a:p>
          <a:p>
            <a:r>
              <a:t>Ley 58/2003, General Tributaria (LGT)</a:t>
            </a:r>
          </a:p>
          <a:p>
            <a:r>
              <a:t>https://www.boe.es/buscar/act.php?id=BOE-A-2003-23186</a:t>
            </a:r>
          </a:p>
          <a:p>
            <a:endParaRPr/>
          </a:p>
          <a:p>
            <a:r>
              <a:t>RD 520/2005, Reglamento de revisión</a:t>
            </a:r>
          </a:p>
          <a:p>
            <a:r>
              <a:t>https://www.boe.es/eli/es/rd/2005/05/13/520/con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Cuando la sanción ya se ha impuesto, el interesado dispone normalmente de un mes para interponer reposición o reclamación económico-administrativa, según las reglas generales. Compruebe quién dictó el acuerdo y cuál es la vía indicada. Identifique la fecha de notificación y presente el recurso dentro del plazo, con argumentos y pruebas.</a:t>
            </a:r>
          </a:p>
          <a:p>
            <a:endParaRPr/>
          </a:p>
          <a:p>
            <a:r>
              <a:t>La característica especial de las sanciones es que la interposición en tiempo y forma de un recurso o reclamación en vía administrativa produce la suspensión automática de la ejecución de la sanción, sin necesidad de aportar garantía, conforme al artículo 212.3 de la LGT. Esta suspensión se refiere a la sanción; no debe extenderse a la liquidación tributaria asociada, cuyo cobro tiene reglas distintas.</a:t>
            </a:r>
          </a:p>
          <a:p>
            <a:endParaRPr/>
          </a:p>
          <a:p>
            <a:r>
              <a:t>Después de que termine la vía administrativa, hay que controlar el nuevo plazo de pago que corresponda y valorar la eventual suspensión en vía judicial si se acude a los tribunales. La suspensión automática administrativa no necesariamente continúa sin más ante un recurso contencioso-administrativo. Revise la resolución, la fecha en que finaliza el periodo voluntario y las medidas que se hayan solicitado.</a:t>
            </a:r>
          </a:p>
          <a:p>
            <a:endParaRPr/>
          </a:p>
          <a:p>
            <a:r>
              <a:t>También conviene revisar las reducciones. Si se recurre la sanción, puede perderse la reducción por pronto pago del 40 por ciento, de acuerdo con sus condiciones. La reducción del 30 por ciento tiene un requisito distinto relacionado con la regularización. Si el contribuyente decide impugnar, debe calcular el posible impacto económico y no confundirlo con el derecho a suspensión.</a:t>
            </a:r>
          </a:p>
          <a:p>
            <a:endParaRPr/>
          </a:p>
          <a:p>
            <a:r>
              <a:t>El órgano sancionador de origen pertenece al área competente; la impugnación se dirige al órgano revisor señalado. Las referencias principales son los artículos 188, 212.3 y las normas generales de revisión de la LGT. El mensaje al público es doble: existe una suspensión automática específica para la sanción en vía administrativa, pero no para la liquidación asociada ni necesariamente para la fase judicial.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5.7.</a:t>
            </a:r>
          </a:p>
          <a:p>
            <a:endParaRPr/>
          </a:p>
          <a:p>
            <a:r>
              <a:t>Síntesis de los apartados 5.1–5.6. Separar siempre el expediente de liquidación del expediente sancionador.</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RD 520/2005, Reglamento de revisión</a:t>
            </a:r>
          </a:p>
          <a:p>
            <a:r>
              <a:t>https://www.boe.es/eli/es/rd/2005/05/13/520/con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Esta lista resume la revisión sustantiva de una propuesta o acuerdo sancionador. Primero, tipo y hechos: identifique la infracción legal y la conducta descrita. Compruebe que el periodo, la obligación y el sujeto están bien determinados. Si la Administración cita el artículo 191, por ejemplo, verifique que realmente hubo una cantidad dejada de ingresar y no un supuesto distinto, como una devolución o una declaración informativa.</a:t>
            </a:r>
          </a:p>
          <a:p>
            <a:endParaRPr/>
          </a:p>
          <a:p>
            <a:r>
              <a:t>Segundo, culpabilidad: busque una motivación individual y compruebe si se han examinado posibles eximentes. La regularización no basta por sí sola. Reúna la evidencia sobre la diligencia adoptada, las interpretaciones seguidas y las circunstancias relevantes. Si la resolución usa fórmulas genéricas, explique qué conexión factual falta.</a:t>
            </a:r>
          </a:p>
          <a:p>
            <a:endParaRPr/>
          </a:p>
          <a:p>
            <a:r>
              <a:t>Tercero, cuantía: vuelva a calcular base, calificación, graduación y reducciones. Compruebe reincidencia, perjuicio económico, ocultación o medios fraudulentos si se invocan. Examine los porcentajes del artículo 191 y las reglas del tipo aplicable. Aplique las reducciones solo después de determinar la sanción base y verifique las condiciones de pago y no recurrir.</a:t>
            </a:r>
          </a:p>
          <a:p>
            <a:endParaRPr/>
          </a:p>
          <a:p>
            <a:r>
              <a:t>Cuarto, plazos: distinga prescripción, límite para iniciar en los supuestos del artículo 209.2 y duración máxima de seis meses. Verifique fechas con justificantes y tenga en cuenta suspensiones legalmente previstas.</a:t>
            </a:r>
          </a:p>
          <a:p>
            <a:endParaRPr/>
          </a:p>
          <a:p>
            <a:r>
              <a:t>La sanción corresponde al órgano competente dentro de Gestión, Inspección o Recaudación, según el asunto. El procedimiento es separado de la liquidación por regla general. Los artículos 178 a 211 de la LGT y el Reglamento sancionador estructuran la revisión. Al exponer, presente la lista como cuatro preguntas independientes; superar un control de cálculo no responde si hubo culpabilidad ni si el procedimiento se inició a tiempo.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5 Propuesta de sanción(1).pdf.</a:t>
            </a:r>
          </a:p>
          <a:p>
            <a:r>
              <a:t>Apartado: 5.7.</a:t>
            </a:r>
          </a:p>
          <a:p>
            <a:endParaRPr/>
          </a:p>
          <a:p>
            <a:r>
              <a:t>Síntesis de los apartados 5.1–5.6. Separar siempre el expediente de liquidación del expediente sancionador.</a:t>
            </a:r>
          </a:p>
          <a:p>
            <a:endParaRPr/>
          </a:p>
          <a:p>
            <a:r>
              <a:t>FUENTES OFICIALES</a:t>
            </a:r>
          </a:p>
          <a:p>
            <a:r>
              <a:t>Ley 58/2003, General Tributaria (LGT)</a:t>
            </a:r>
          </a:p>
          <a:p>
            <a:r>
              <a:t>https://www.boe.es/buscar/act.php?id=BOE-A-2003-23186</a:t>
            </a:r>
          </a:p>
          <a:p>
            <a:endParaRPr/>
          </a:p>
          <a:p>
            <a:r>
              <a:t>RD 2063/2004, Reglamento sancionador tributario</a:t>
            </a:r>
          </a:p>
          <a:p>
            <a:r>
              <a:t>https://www.boe.es/eli/es/rd/2004/10/15/2063/con</a:t>
            </a:r>
          </a:p>
          <a:p>
            <a:endParaRPr/>
          </a:p>
          <a:p>
            <a:r>
              <a:t>RD 520/2005, Reglamento de revisión</a:t>
            </a:r>
          </a:p>
          <a:p>
            <a:r>
              <a:t>https://www.boe.es/eli/es/rd/2005/05/13/520/con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ÁREA FUNCIONAL CORRESPONDIENTE</a:t>
            </a:r>
          </a:p>
          <a:p>
            <a:r>
              <a:t>Órgano sancionador: área competente por la materia y actuación de origen. Gestión, Inspección y Recaudación pueden ejercer potestad sancionadora en sus respectivos ámbitos; no existe un departamento sancionador autónomo. El procedimiento sancionador se tramita separadamente del de aplicación de los tributos, salvo renuncia en los términos legales (LGT art. 208.1; Orden PRE/3581/2007, arts. 4–6).</a:t>
            </a:r>
          </a:p>
          <a:p>
            <a:r>
              <a:t>Fuentes oficiales: https://www.boe.es/buscar/act.php?id=BOE-A-2003-23186 ; https://www.boe.es/buscar/act.php?id=BOE-A-2007-21228</a:t>
            </a:r>
          </a:p>
          <a:p>
            <a:endParaRPr/>
          </a:p>
          <a:p>
            <a:r>
              <a:t>COMENTARIO DEL PONENTE · duración orientativa: 3 minutos</a:t>
            </a:r>
          </a:p>
          <a:p>
            <a:endParaRPr/>
          </a:p>
          <a:p>
            <a:r>
              <a:t>La última lista del bloque sancionador se ocupa de la decisión y de sus efectos. En “alegaciones”, confirme que se consultó el expediente, se aportó la prueba y se conservó el recibo. Compruebe si el acuerdo final responde a las cuestiones sustanciales planteadas y si la sanción ha cambiado respecto de la propuesta.</a:t>
            </a:r>
          </a:p>
          <a:p>
            <a:endParaRPr/>
          </a:p>
          <a:p>
            <a:r>
              <a:t>En “reducciones”, distinga los porcentajes: 30 por ciento por conformidad en los supuestos legales; 40 por ciento por pronto pago y ausencia de recurso, con las condiciones del artículo 188.3; y 65 por ciento para actas con acuerdo bajo su régimen específico. No se aplican indistintamente ni se suman todos los porcentajes. El ejemplo anterior mostró que 30 y 40 sucesivos reducen la sanción en un 58 por ciento efectivo.</a:t>
            </a:r>
          </a:p>
          <a:p>
            <a:endParaRPr/>
          </a:p>
          <a:p>
            <a:r>
              <a:t>En “impugnación”, anote el plazo de un mes desde la notificación y valore el efecto del recurso sobre las reducciones. Las alegaciones a la propuesta y el recurso contra el acuerdo son fases diferentes. Revise también si quiere impugnar la liquidación vinculada, porque sus vías, plazos y consecuencias son independientes.</a:t>
            </a:r>
          </a:p>
          <a:p>
            <a:endParaRPr/>
          </a:p>
          <a:p>
            <a:r>
              <a:t>En “cobro”, la interposición en plazo de un recurso administrativo suspende automáticamente la ejecución de la sanción sin garantía, pero esa regla no se aplica a la liquidación asociada. Cuando finaliza la vía administrativa, verifique el siguiente periodo de pago y si hace falta pedir suspensión judicial.</a:t>
            </a:r>
          </a:p>
          <a:p>
            <a:endParaRPr/>
          </a:p>
          <a:p>
            <a:r>
              <a:t>Esta materia se tramita por el órgano sancionador del área competente. Las referencias principales son los artículos 188 y 212.3 de la LGT, junto con el procedimiento sancionador del título IV. La idea final es mantener separados los expedientes de liquidación y sanción, y controlar para cada uno la decisión, la reducción, el recurso y el cobro.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Portada, índice o fuentes.</a:t>
            </a:r>
          </a:p>
          <a:p>
            <a:r>
              <a:t>Apartado: General.</a:t>
            </a:r>
          </a:p>
          <a:p>
            <a:endParaRPr/>
          </a:p>
          <a:p>
            <a:r>
              <a:t>Se han contrastado las redacciones consolidadas y modificaciones relevantes disponibles al 3 de octubre de 2026. Los preceptos concretos se indican en las notas de cada diapositiva. Se corrigen plazos de inicio sancionador, examen de contabilidad, reducciones, cómputo de días, aplazamientos, valor de referencia, embargo y medios electrónicos. El cambio del RGAT publicado el 30-09-2026 relativo a otra materia no altera los preceptos procedimentales aquí utilizados.</a:t>
            </a:r>
          </a:p>
          <a:p>
            <a:endParaRPr/>
          </a:p>
          <a:p>
            <a:r>
              <a:t>FUENTES OFICIALES</a:t>
            </a:r>
          </a:p>
          <a:p>
            <a:r>
              <a:t>Ley 58/2003, General Tributaria (LGT)</a:t>
            </a:r>
          </a:p>
          <a:p>
            <a:r>
              <a:t>https://www.boe.es/buscar/act.php?id=BOE-A-2003-23186</a:t>
            </a:r>
          </a:p>
          <a:p>
            <a:endParaRPr/>
          </a:p>
          <a:p>
            <a:r>
              <a:t>RD 1065/2007, Reglamento de gestión e inspección (RGAT)</a:t>
            </a:r>
          </a:p>
          <a:p>
            <a:r>
              <a:t>https://www.boe.es/buscar/act.php?id=BOE-A-2007-15984</a:t>
            </a:r>
          </a:p>
          <a:p>
            <a:endParaRPr/>
          </a:p>
          <a:p>
            <a:r>
              <a:t>RD 939/2005, Reglamento General de Recaudación (RGR)</a:t>
            </a:r>
          </a:p>
          <a:p>
            <a:r>
              <a:t>https://www.boe.es/buscar/act.php?id=BOE-A-2005-14803</a:t>
            </a:r>
          </a:p>
          <a:p>
            <a:endParaRPr/>
          </a:p>
          <a:p>
            <a:r>
              <a:t>RD 2063/2004, Reglamento sancionador tributario</a:t>
            </a:r>
          </a:p>
          <a:p>
            <a:r>
              <a:t>https://www.boe.es/eli/es/rd/2004/10/15/2063/con</a:t>
            </a:r>
          </a:p>
          <a:p>
            <a:endParaRPr/>
          </a:p>
          <a:p>
            <a:r>
              <a:t>RD 520/2005, Reglamento de revisión</a:t>
            </a:r>
          </a:p>
          <a:p>
            <a:r>
              <a:t>https://www.boe.es/eli/es/rd/2005/05/13/520/con</a:t>
            </a:r>
          </a:p>
          <a:p>
            <a:endParaRPr/>
          </a:p>
          <a:p>
            <a:r>
              <a:t>Ley 39/2015, del Procedimiento Administrativo Común</a:t>
            </a:r>
          </a:p>
          <a:p>
            <a:r>
              <a:t>https://www.boe.es/eli/es/l/2015/10/01/39/con</a:t>
            </a:r>
          </a:p>
          <a:p>
            <a:endParaRPr/>
          </a:p>
          <a:p>
            <a:r>
              <a:t>RD 1363/2010, notificaciones electrónicas tributarias</a:t>
            </a:r>
          </a:p>
          <a:p>
            <a:r>
              <a:t>https://www.boe.es/eli/es/rd/2010/10/29/1363/con</a:t>
            </a:r>
          </a:p>
          <a:p>
            <a:endParaRPr/>
          </a:p>
          <a:p>
            <a:r>
              <a:t>RD 203/2021, actuación y funcionamiento electrónico</a:t>
            </a:r>
          </a:p>
          <a:p>
            <a:r>
              <a:t>https://www.boe.es/eli/es/rd/2021/03/30/203/con</a:t>
            </a:r>
          </a:p>
          <a:p>
            <a:endParaRPr/>
          </a:p>
          <a:p>
            <a:r>
              <a:t>Orden EHA/3552/2011, días de cortesía</a:t>
            </a:r>
          </a:p>
          <a:p>
            <a:r>
              <a:t>https://www.boe.es/eli/es/o/2011/12/19/eha3552/con</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COMENTARIO DEL PONENTE · duración orientativa: 3 minutos</a:t>
            </a:r>
          </a:p>
          <a:p>
            <a:endParaRPr/>
          </a:p>
          <a:p>
            <a:r>
              <a:t>Llegamos a las fuentes principales utilizadas. La Ley General Tributaria, Ley 58/2003, es la norma central de la presentación. En ella se encuentran las reglas de aplicación de los tributos, los procedimientos de Gestión e Inspección, la deuda, la potestad sancionadora, la recaudación y la revisión administrativa. A lo largo de las diapositivas hemos citado los artículos concretos, no solo la ley en abstracto.</a:t>
            </a:r>
          </a:p>
          <a:p>
            <a:endParaRPr/>
          </a:p>
          <a:p>
            <a:r>
              <a:t>El segundo grupo son los reglamentos: el Real Decreto 1065/2007, Reglamento de gestión e inspección; el Real Decreto 939/2005, Reglamento General de Recaudación; el Real Decreto 2063/2004, Reglamento sancionador tributario; y el Real Decreto 520/2005, que desarrolla la revisión en vía administrativa. Cada uno concreta trámites, plazos, facultades y efectos de la LGT.</a:t>
            </a:r>
          </a:p>
          <a:p>
            <a:endParaRPr/>
          </a:p>
          <a:p>
            <a:r>
              <a:t>El tercer bloque es la administración electrónica: Ley 39/2015, Real Decreto 1363/2010, Real Decreto 203/2021 y Orden EHA/3552/2011. Estas normas inciden en quién debe recibir notificaciones electrónicas, cómo se ponen a disposición, cuándo se entienden practicadas y cómo se gestionan los días de cortesía.</a:t>
            </a:r>
          </a:p>
          <a:p>
            <a:endParaRPr/>
          </a:p>
          <a:p>
            <a:r>
              <a:t>La lista es un mapa, no sustituye las referencias específicas de cada diapositiva. Las notas del orador recogen los enlaces oficiales y la asignación funcional, y se indica que la revisión normativa se hizo el 3 de octubre de 2026. Antes de aplicar una regla a un expediente, compruebe la redacción vigente en la fecha relevante, las modificaciones y el régimen transitorio.</a:t>
            </a:r>
          </a:p>
          <a:p>
            <a:endParaRPr/>
          </a:p>
          <a:p>
            <a:r>
              <a:t>El ponente puede concluir que conocer la ley requiere navegar entre norma legal, reglamento y forma de notificación. La presentación busca facilitar esa ruta: primero identifica el área funcional, después el procedimiento y finalmente los artículos aplicables. Las fuentes oficiales permiten contrastar el texto completo y confirmar que la explicación oral se mantiene dentro del marco legal.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REVISIÓN NORMATIVA: 3 de octubre de 2026.</a:t>
            </a:r>
          </a:p>
          <a:p>
            <a:endParaRPr/>
          </a:p>
          <a:p>
            <a:r>
              <a:t>Documento original: Portada, índice o fuentes.</a:t>
            </a:r>
          </a:p>
          <a:p>
            <a:r>
              <a:t>Apartado: General.</a:t>
            </a:r>
          </a:p>
          <a:p>
            <a:endParaRPr/>
          </a:p>
          <a:p>
            <a:r>
              <a:t>Los cálculos mostrados se han rehecho. Los ejemplos se identifican como ilustrativos y no trasladan tipos de un impuesto a otro. Fecha de revisión normativa: 3 de octubre de 2026</a:t>
            </a:r>
          </a:p>
          <a:p>
            <a:endParaRPr/>
          </a:p>
          <a:p>
            <a:r>
              <a:t>FUENTES OFICIALES</a:t>
            </a:r>
          </a:p>
          <a:p>
            <a:r>
              <a:t>RD 126/2026, SMI de 2026</a:t>
            </a:r>
          </a:p>
          <a:p>
            <a:r>
              <a:t>https://www.boe.es/eli/es/rd/2026/02/18/126</a:t>
            </a:r>
          </a:p>
          <a:p>
            <a:endParaRPr/>
          </a:p>
          <a:p>
            <a:r>
              <a:t>Orden HFP/311/2023, dispensa de garantías</a:t>
            </a:r>
          </a:p>
          <a:p>
            <a:r>
              <a:t>https://www.boe.es/eli/es/o/2023/03/28/hfp311/con</a:t>
            </a:r>
          </a:p>
          <a:p>
            <a:endParaRPr/>
          </a:p>
          <a:p>
            <a:r>
              <a:t>AEAT, porcentaje de retención en el Impuesto sobre Sociedades</a:t>
            </a:r>
          </a:p>
          <a:p>
            <a:r>
              <a:t>https://sede.agenciatributaria.gob.es/Sede/impuesto-sobre-sociedades/retenciones-impuesto-sobre-sociedades/porcentaje-retencion-ingreso-cuenta.html</a:t>
            </a:r>
          </a:p>
          <a:p>
            <a:endParaRPr/>
          </a:p>
          <a:p>
            <a:r>
              <a:t>Decreto Legislativo canario 1/2025, texto refundido IGIC y AIEM, art. 32</a:t>
            </a:r>
          </a:p>
          <a:p>
            <a:r>
              <a:t>https://www.boe.es/buscar/doc.php?id=BOC-j-2025-90249</a:t>
            </a:r>
          </a:p>
          <a:p>
            <a:endParaRPr/>
          </a:p>
          <a:p>
            <a:r>
              <a:t>RDL 1/1993, texto refundido del ITPAJD</a:t>
            </a:r>
          </a:p>
          <a:p>
            <a:r>
              <a:t>https://www.boe.es/buscar/act.php?id=BOE-A-1993-25359</a:t>
            </a:r>
          </a:p>
          <a:p>
            <a:endParaRPr/>
          </a:p>
          <a:p>
            <a:r>
              <a:t>Ley 29/1987, del Impuesto sobre Sucesiones y Donaciones</a:t>
            </a:r>
          </a:p>
          <a:p>
            <a:r>
              <a:t>https://www.boe.es/eli/es/l/1987/12/18/29/con</a:t>
            </a:r>
          </a:p>
          <a:p>
            <a:endParaRPr/>
          </a:p>
          <a:p>
            <a:r>
              <a:t>STC 13/2026, de 12 de febrero, valor de referencia</a:t>
            </a:r>
          </a:p>
          <a:p>
            <a:r>
              <a:t>https://www.boe.es/diario_boe/txt.php?id=BOE-A-2026-6480</a:t>
            </a:r>
          </a:p>
          <a:p>
            <a:endParaRPr/>
          </a:p>
          <a:p>
            <a:r>
              <a:t>TEAR Illes Balears, 25-09-2025, RG 07/00528/2024, aplicación de STS 24-06-2025, rec. 6908/2023</a:t>
            </a:r>
          </a:p>
          <a:p>
            <a:r>
              <a:t>https://serviciostelematicosext.hacienda.gob.es/TEAC/DYCTEA/textoresolucion.aspx?id=07/00528/2024/00/0/1</a:t>
            </a:r>
          </a:p>
          <a:p>
            <a:endParaRPr/>
          </a:p>
          <a:p>
            <a:r>
              <a:t>TEAC, RG 00/08923/2022, aportación de pruebas en revisión</a:t>
            </a:r>
          </a:p>
          <a:p>
            <a:r>
              <a:t>https://serviciostelematicosext.hacienda.gob.es/TEAC/DYCTEA/criterio.aspx?id=00/08923/2022/00/0/1</a:t>
            </a:r>
          </a:p>
          <a:p>
            <a:endParaRPr/>
          </a:p>
          <a:p>
            <a:r>
              <a:t>Ley 1/2000, de Enjuiciamiento Civil (LEC)</a:t>
            </a:r>
          </a:p>
          <a:p>
            <a:r>
              <a:t>https://www.boe.es/eli/es/l/2000/01/07/1/con</a:t>
            </a:r>
          </a:p>
          <a:p>
            <a:endParaRPr/>
          </a:p>
          <a:p>
            <a:r>
              <a:t>TEAC, 16-06-2026, RG 00/03311/2024, créditos futuros y relación comercial continuada</a:t>
            </a:r>
          </a:p>
          <a:p>
            <a:r>
              <a:t>https://serviciostelematicosext.hacienda.gob.es/TEAC/DYCTEA/textoresolucion.aspx?id=00/03311/2024/00/0/1</a:t>
            </a:r>
          </a:p>
          <a:p>
            <a:endParaRPr/>
          </a:p>
          <a:p>
            <a:r>
              <a:t>TEAC, 17-05-2022, RG 00/01975/2022, pagas extraordinarias y embargo</a:t>
            </a:r>
          </a:p>
          <a:p>
            <a:r>
              <a:t>https://serviciostelematicosext.hacienda.gob.es/TEAC/DYCTEA/criterio.aspx?id=00/01975/2022/00/0/1</a:t>
            </a:r>
          </a:p>
          <a:p>
            <a:endParaRPr/>
          </a:p>
          <a:p>
            <a:r>
              <a:t>AEAT, preguntas frecuentes de notificaciones electrónicas</a:t>
            </a:r>
          </a:p>
          <a:p>
            <a:r>
              <a:t>https://sede.agenciatributaria.gob.es/Sede/otros-servicios/notificaciones/notificaciones/preguntas-frecuentes.html</a:t>
            </a:r>
          </a:p>
          <a:p>
            <a:endParaRPr/>
          </a:p>
          <a:p>
            <a:r>
              <a:t>AEAT, días de cortesía de notificaciones</a:t>
            </a:r>
          </a:p>
          <a:p>
            <a:r>
              <a:t>https://sede.agenciatributaria.gob.es/Sede/ayuda/consultas-informaticas/notificaciones-electronicas-ayuda-tecnica/dias-cortesia-notificaciones.html</a:t>
            </a:r>
          </a:p>
          <a:p>
            <a:endParaRPr/>
          </a:p>
          <a:p>
            <a:r>
              <a:t>TEA, suscripción a notificaciones electrónicas</a:t>
            </a:r>
          </a:p>
          <a:p>
            <a:r>
              <a:t>https://sede.tea.hacienda.gob.es/TEA/notificaciones-cotejo-documentos/suscripcion-notificaciones.html</a:t>
            </a:r>
          </a:p>
          <a:p>
            <a:endParaRPr/>
          </a:p>
          <a:p>
            <a:r>
              <a:t>La diapositiva resume la regla vigente. Los ejemplos identificados como ilustrativos no representan datos reales del usuario. Las particularidades del tributo, territorio y expediente se valoran con el texto aplicable a su fecha.</a:t>
            </a:r>
          </a:p>
          <a:p>
            <a:endParaRPr/>
          </a:p>
          <a:p>
            <a:r>
              <a:t>COMENTARIO DEL PONENTE · duración orientativa: 3 minutos</a:t>
            </a:r>
          </a:p>
          <a:p>
            <a:endParaRPr/>
          </a:p>
          <a:p>
            <a:r>
              <a:t>Esta última diapositiva agrupa las fuentes de los ejemplos y criterios utilizados. La parte de importes actuales incluye el salario mínimo de 2026 fijado por el Real Decreto 126/2026, el umbral de dispensa de garantías de la Orden HFP/311/2023 y las reglas de IVA, IGIC y retenciones citadas en los ejemplos. Estas cifras dependen del año y del territorio; no deben reutilizarse después de un cambio normativo sin actualizar la fuente.</a:t>
            </a:r>
          </a:p>
          <a:p>
            <a:endParaRPr/>
          </a:p>
          <a:p>
            <a:r>
              <a:t>El segundo grupo se refiere a valoraciones y prueba. Se han empleado la LGT, las normas del ITPAJD y del Impuesto sobre Sucesiones y Donaciones, además de jurisprudencia y criterios oficiales sobre visita del perito y práctica de prueba en revisión. La tasación de un inmueble es especialmente sensible a sus características físicas, al método y al momento del devengo; por eso los ejemplos se presentan como ilustrativos.</a:t>
            </a:r>
          </a:p>
          <a:p>
            <a:endParaRPr/>
          </a:p>
          <a:p>
            <a:r>
              <a:t>El tercer grupo reúne embargo y notificaciones. Se usa la Ley de Enjuiciamiento Civil para la escala de salarios, criterios del TEAC para créditos y pagas extraordinarias, y fuentes oficiales de la AEAT y de los tribunales económico-administrativos para los canales electrónicos. En el material de apoyo aparecen los enlaces, referencias de resolución y fechas de consulta.</a:t>
            </a:r>
          </a:p>
          <a:p>
            <a:endParaRPr/>
          </a:p>
          <a:p>
            <a:r>
              <a:t>También se han rehecho los cálculos numéricos de la presentación y se han corregido ejemplos que podían trasladar un tipo tributario o una cifra antigua a un caso actual. El guion debe mantener esa cautela: los ejemplos explican cómo aplicar una regla bajo unos supuestos; no predicen el resultado de un expediente real.</a:t>
            </a:r>
          </a:p>
          <a:p>
            <a:endParaRPr/>
          </a:p>
          <a:p>
            <a:r>
              <a:t>Con esto cerramos la exposición. La idea transversal es identificar primero quién actúa —Gestión, Inspección, Recaudación u otro órgano—, localizar el procedimiento, controlar la notificación y acudir a la norma específica. Las fuentes completas están en las notas de cada diapositiva, de modo que se puede seguir el razonamiento y verificar cada referencia después de la sesión.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35ED31B-C366-4712-BB7E-26C085BBA718}"/>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DCE05617-326B-4406-9B53-277451047E20}"/>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AF7B9F48-9C67-4D19-879D-E22D91BB7E28}"/>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AED1E498-026F-4E5C-940D-0192FF87B4F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2902EBF5-1668-409E-B02F-B671BEF9D889}"/>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317D0955-13A8-49AC-B1D3-44548DFD164C}"/>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215E6AC6-9F29-491D-8680-862B6E080758}"/>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DD07EA12-D8A3-4D77-BCF0-15AD3699C3D0}"/>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9E6F7BC-402B-4680-9C22-44B734052210}"/>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8EBCBFB3-DA09-4F5C-888F-2D4086582986}"/>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3" name="Accent rule">
            <a:extLst>
              <a:ext uri="{FF2B5EF4-FFF2-40B4-BE49-F238E27FC236}">
                <a16:creationId xmlns:a16="http://schemas.microsoft.com/office/drawing/2014/main" id="{7448132F-15CA-4AF3-9AC5-70B4620EB759}"/>
              </a:ext>
            </a:extLst>
          </p:cNvPr>
          <p:cNvSpPr>
            <a:spLocks noGrp="1"/>
          </p:cNvSpPr>
          <p:nvPr/>
        </p:nvSpPr>
        <p:spPr>
          <a:xfrm>
            <a:off x="5791200" y="2476500"/>
            <a:ext cx="609600" cy="38100"/>
          </a:xfrm>
          <a:prstGeom prst="rect">
            <a:avLst/>
          </a:prstGeom>
          <a:solidFill>
            <a:schemeClr val="accent1"/>
          </a:solidFill>
          <a:ln>
            <a:noFill/>
            <a:prstDash val="solid"/>
          </a:ln>
        </p:spPr>
        <p:txBody>
          <a:bodyPr/>
          <a:lstStyle/>
          <a:p>
            <a:endParaRPr lang="es-ES"/>
          </a:p>
        </p:txBody>
      </p:sp>
      <p:sp>
        <p:nvSpPr>
          <p:cNvPr id="2" name="Section title">
            <a:extLst>
              <a:ext uri="{FF2B5EF4-FFF2-40B4-BE49-F238E27FC236}">
                <a16:creationId xmlns:a16="http://schemas.microsoft.com/office/drawing/2014/main" id="{BFAEC61F-8A37-4884-8790-6367F0A4C4B2}"/>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hyperlink" Target="https://www3.gobiernodecanarias.org/tributos/atc/w/aplazamiento-o-fraccionamiento-del-pago-de-la-deuda-1?utm_source=chatgpt.com" TargetMode="Externa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https://romeropi-my.sharepoint.com/personal/juanantonioromeropi_romeropi_onmicrosoft_com/Documents/ATE/Docencia/Libro1!Hoja1!F1C1:F8C4" TargetMode="Externa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2F46"/>
        </a:solidFill>
        <a:effectLst/>
      </p:bgPr>
    </p:bg>
    <p:spTree>
      <p:nvGrpSpPr>
        <p:cNvPr id="1" name=""/>
        <p:cNvGrpSpPr/>
        <p:nvPr/>
      </p:nvGrpSpPr>
      <p:grpSpPr>
        <a:xfrm>
          <a:off x="0" y="0"/>
          <a:ext cx="0" cy="0"/>
          <a:chOff x="0" y="0"/>
          <a:chExt cx="0" cy="0"/>
        </a:xfrm>
      </p:grpSpPr>
      <p:sp>
        <p:nvSpPr>
          <p:cNvPr id="6" name="Cover kicker">
            <a:extLst>
              <a:ext uri="{FF2B5EF4-FFF2-40B4-BE49-F238E27FC236}">
                <a16:creationId xmlns:a16="http://schemas.microsoft.com/office/drawing/2014/main" id="{41689318-8B17-4D1A-99D0-6EA77C295E35}"/>
              </a:ext>
            </a:extLst>
          </p:cNvPr>
          <p:cNvSpPr>
            <a:spLocks noGrp="1"/>
          </p:cNvSpPr>
          <p:nvPr/>
        </p:nvSpPr>
        <p:spPr>
          <a:xfrm>
            <a:off x="609600" y="600075"/>
            <a:ext cx="10972800" cy="361950"/>
          </a:xfrm>
          <a:prstGeom prst="rect">
            <a:avLst/>
          </a:prstGeom>
          <a:noFill/>
          <a:ln w="0">
            <a:noFill/>
          </a:ln>
        </p:spPr>
        <p:txBody>
          <a:bodyPr wrap="square" lIns="0" tIns="0" rIns="0" bIns="0" anchor="t">
            <a:noAutofit/>
          </a:bodyPr>
          <a:lstStyle/>
          <a:p>
            <a:pPr>
              <a:buNone/>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GUÍA PRÁCTICA DE ACTUACIÓN TRIBUTARIA</a:t>
            </a:r>
          </a:p>
        </p:txBody>
      </p:sp>
      <p:sp>
        <p:nvSpPr>
          <p:cNvPr id="2" name="Cover title">
            <a:extLst>
              <a:ext uri="{FF2B5EF4-FFF2-40B4-BE49-F238E27FC236}">
                <a16:creationId xmlns:a16="http://schemas.microsoft.com/office/drawing/2014/main" id="{E83BF08A-3A84-419F-9122-4571C3D58C48}"/>
              </a:ext>
            </a:extLst>
          </p:cNvPr>
          <p:cNvSpPr>
            <a:spLocks noGrp="1"/>
          </p:cNvSpPr>
          <p:nvPr/>
        </p:nvSpPr>
        <p:spPr>
          <a:xfrm>
            <a:off x="609600" y="1466850"/>
            <a:ext cx="10972800" cy="2133600"/>
          </a:xfrm>
          <a:prstGeom prst="rect">
            <a:avLst/>
          </a:prstGeom>
          <a:noFill/>
          <a:ln w="0">
            <a:noFill/>
          </a:ln>
        </p:spPr>
        <p:txBody>
          <a:bodyPr wrap="square" lIns="0" tIns="0" rIns="0" bIns="0" anchor="t">
            <a:noAutofit/>
          </a:bodyPr>
          <a:lstStyle/>
          <a:p>
            <a:pPr>
              <a:buNone/>
              <a:defRPr sz="5025" b="1">
                <a:solidFill>
                  <a:srgbClr val="FFFFFF"/>
                </a:solidFill>
                <a:latin typeface="DejaVu Sans"/>
                <a:ea typeface="DejaVu Sans"/>
                <a:cs typeface="DejaVu Sans"/>
              </a:defRPr>
            </a:pPr>
            <a:r>
              <a:rPr sz="5025" b="1" dirty="0" err="1">
                <a:solidFill>
                  <a:srgbClr val="FFFFFF"/>
                </a:solidFill>
                <a:latin typeface="DejaVu Sans"/>
                <a:ea typeface="DejaVu Sans"/>
                <a:cs typeface="DejaVu Sans"/>
              </a:rPr>
              <a:t>Notificaciones</a:t>
            </a:r>
            <a:r>
              <a:rPr sz="5025" b="1" dirty="0">
                <a:solidFill>
                  <a:srgbClr val="FFFFFF"/>
                </a:solidFill>
                <a:latin typeface="DejaVu Sans"/>
                <a:ea typeface="DejaVu Sans"/>
                <a:cs typeface="DejaVu Sans"/>
              </a:rPr>
              <a:t> y</a:t>
            </a:r>
          </a:p>
          <a:p>
            <a:pPr>
              <a:buNone/>
              <a:defRPr sz="5025" b="1">
                <a:solidFill>
                  <a:srgbClr val="FFFFFF"/>
                </a:solidFill>
                <a:latin typeface="DejaVu Sans"/>
                <a:ea typeface="DejaVu Sans"/>
                <a:cs typeface="DejaVu Sans"/>
              </a:defRPr>
            </a:pPr>
            <a:r>
              <a:rPr sz="5025" b="1" dirty="0" err="1">
                <a:solidFill>
                  <a:srgbClr val="FFFFFF"/>
                </a:solidFill>
                <a:latin typeface="DejaVu Sans"/>
                <a:ea typeface="DejaVu Sans"/>
                <a:cs typeface="DejaVu Sans"/>
              </a:rPr>
              <a:t>liquidaciones</a:t>
            </a:r>
            <a:r>
              <a:rPr sz="5025" b="1" dirty="0">
                <a:solidFill>
                  <a:srgbClr val="FFFFFF"/>
                </a:solidFill>
                <a:latin typeface="DejaVu Sans"/>
                <a:ea typeface="DejaVu Sans"/>
                <a:cs typeface="DejaVu Sans"/>
              </a:rPr>
              <a:t> de Hacienda</a:t>
            </a:r>
          </a:p>
        </p:txBody>
      </p:sp>
      <p:sp>
        <p:nvSpPr>
          <p:cNvPr id="3" name="Cover subtitle">
            <a:extLst>
              <a:ext uri="{FF2B5EF4-FFF2-40B4-BE49-F238E27FC236}">
                <a16:creationId xmlns:a16="http://schemas.microsoft.com/office/drawing/2014/main" id="{9F3290D3-B7CA-47CD-A303-0AB8BD448D4D}"/>
              </a:ext>
            </a:extLst>
          </p:cNvPr>
          <p:cNvSpPr>
            <a:spLocks noGrp="1"/>
          </p:cNvSpPr>
          <p:nvPr/>
        </p:nvSpPr>
        <p:spPr>
          <a:xfrm>
            <a:off x="609600" y="3810000"/>
            <a:ext cx="10972800" cy="581025"/>
          </a:xfrm>
          <a:prstGeom prst="rect">
            <a:avLst/>
          </a:prstGeom>
          <a:noFill/>
          <a:ln w="0">
            <a:noFill/>
          </a:ln>
        </p:spPr>
        <p:txBody>
          <a:bodyPr wrap="square" lIns="0" tIns="0" rIns="0" bIns="0" anchor="t">
            <a:noAutofit/>
          </a:bodyPr>
          <a:lstStyle/>
          <a:p>
            <a:pPr>
              <a:buNone/>
              <a:defRPr sz="2625" b="0">
                <a:solidFill>
                  <a:srgbClr val="DDE5EC"/>
                </a:solidFill>
                <a:latin typeface="DejaVu Sans"/>
                <a:ea typeface="DejaVu Sans"/>
                <a:cs typeface="DejaVu Sans"/>
              </a:defRPr>
            </a:pPr>
            <a:r>
              <a:rPr sz="2625" b="1" dirty="0" err="1">
                <a:solidFill>
                  <a:srgbClr val="FF0000"/>
                </a:solidFill>
                <a:latin typeface="DejaVu Sans"/>
                <a:ea typeface="DejaVu Sans"/>
                <a:cs typeface="DejaVu Sans"/>
              </a:rPr>
              <a:t>Conceptos</a:t>
            </a:r>
            <a:r>
              <a:rPr sz="2625" b="1" dirty="0">
                <a:solidFill>
                  <a:srgbClr val="FF0000"/>
                </a:solidFill>
                <a:latin typeface="DejaVu Sans"/>
                <a:ea typeface="DejaVu Sans"/>
                <a:cs typeface="DejaVu Sans"/>
              </a:rPr>
              <a:t> y </a:t>
            </a:r>
            <a:r>
              <a:rPr sz="2625" b="1" dirty="0" err="1">
                <a:solidFill>
                  <a:srgbClr val="FF0000"/>
                </a:solidFill>
                <a:latin typeface="DejaVu Sans"/>
                <a:ea typeface="DejaVu Sans"/>
                <a:cs typeface="DejaVu Sans"/>
              </a:rPr>
              <a:t>estrategias</a:t>
            </a:r>
            <a:endParaRPr sz="2625" b="1" dirty="0">
              <a:solidFill>
                <a:srgbClr val="FF0000"/>
              </a:solidFill>
              <a:latin typeface="DejaVu Sans"/>
              <a:ea typeface="DejaVu Sans"/>
              <a:cs typeface="DejaVu Sans"/>
            </a:endParaRPr>
          </a:p>
        </p:txBody>
      </p:sp>
      <p:sp>
        <p:nvSpPr>
          <p:cNvPr id="4" name="Cover author">
            <a:extLst>
              <a:ext uri="{FF2B5EF4-FFF2-40B4-BE49-F238E27FC236}">
                <a16:creationId xmlns:a16="http://schemas.microsoft.com/office/drawing/2014/main" id="{7D0B9DCA-DAC5-4E31-8E24-03A38C50E114}"/>
              </a:ext>
            </a:extLst>
          </p:cNvPr>
          <p:cNvSpPr>
            <a:spLocks noGrp="1"/>
          </p:cNvSpPr>
          <p:nvPr/>
        </p:nvSpPr>
        <p:spPr>
          <a:xfrm>
            <a:off x="609600" y="5019675"/>
            <a:ext cx="10972800" cy="781050"/>
          </a:xfrm>
          <a:prstGeom prst="rect">
            <a:avLst/>
          </a:prstGeom>
          <a:noFill/>
          <a:ln w="0">
            <a:noFill/>
          </a:ln>
        </p:spPr>
        <p:txBody>
          <a:bodyPr wrap="square" lIns="0" tIns="0" rIns="0" bIns="0" anchor="t">
            <a:noAutofit/>
          </a:bodyPr>
          <a:lstStyle/>
          <a:p>
            <a:pPr>
              <a:buNone/>
              <a:defRPr sz="1875" b="0">
                <a:solidFill>
                  <a:srgbClr val="FFFFFF"/>
                </a:solidFill>
                <a:latin typeface="DejaVu Sans"/>
                <a:ea typeface="DejaVu Sans"/>
                <a:cs typeface="DejaVu Sans"/>
              </a:defRPr>
            </a:pPr>
            <a:r>
              <a:rPr sz="1875" b="0" dirty="0">
                <a:solidFill>
                  <a:srgbClr val="FFFFFF"/>
                </a:solidFill>
                <a:latin typeface="DejaVu Sans"/>
                <a:ea typeface="DejaVu Sans"/>
                <a:cs typeface="DejaVu Sans"/>
              </a:rPr>
              <a:t>Juan A. Romero Pi</a:t>
            </a:r>
          </a:p>
          <a:p>
            <a:pPr>
              <a:buNone/>
              <a:defRPr sz="1875" b="0">
                <a:solidFill>
                  <a:srgbClr val="FFFFFF"/>
                </a:solidFill>
                <a:latin typeface="DejaVu Sans"/>
                <a:ea typeface="DejaVu Sans"/>
                <a:cs typeface="DejaVu Sans"/>
              </a:defRPr>
            </a:pPr>
            <a:r>
              <a:rPr sz="1875" b="0" dirty="0">
                <a:solidFill>
                  <a:srgbClr val="FFFFFF"/>
                </a:solidFill>
                <a:latin typeface="DejaVu Sans"/>
                <a:ea typeface="DejaVu Sans"/>
                <a:cs typeface="DejaVu Sans"/>
              </a:rPr>
              <a:t>Abogado</a:t>
            </a:r>
          </a:p>
        </p:txBody>
      </p:sp>
      <p:sp>
        <p:nvSpPr>
          <p:cNvPr id="5" name="Cover date">
            <a:extLst>
              <a:ext uri="{FF2B5EF4-FFF2-40B4-BE49-F238E27FC236}">
                <a16:creationId xmlns:a16="http://schemas.microsoft.com/office/drawing/2014/main" id="{95027DC3-342C-4F9E-A8C5-A95A8349AEBC}"/>
              </a:ext>
            </a:extLst>
          </p:cNvPr>
          <p:cNvSpPr>
            <a:spLocks noGrp="1"/>
          </p:cNvSpPr>
          <p:nvPr/>
        </p:nvSpPr>
        <p:spPr>
          <a:xfrm>
            <a:off x="609600" y="6210300"/>
            <a:ext cx="10972800" cy="247650"/>
          </a:xfrm>
          <a:prstGeom prst="rect">
            <a:avLst/>
          </a:prstGeom>
          <a:noFill/>
          <a:ln w="0">
            <a:noFill/>
          </a:ln>
        </p:spPr>
        <p:txBody>
          <a:bodyPr wrap="square" lIns="0" tIns="0" rIns="0" bIns="0" anchor="t">
            <a:noAutofit/>
          </a:bodyPr>
          <a:lstStyle/>
          <a:p>
            <a:pPr>
              <a:buNone/>
              <a:defRPr sz="1275" b="0">
                <a:solidFill>
                  <a:srgbClr val="DDE5EC"/>
                </a:solidFill>
                <a:latin typeface="DejaVu Sans"/>
                <a:ea typeface="DejaVu Sans"/>
                <a:cs typeface="DejaVu Sans"/>
              </a:defRPr>
            </a:pPr>
            <a:r>
              <a:rPr sz="1275" b="0">
                <a:solidFill>
                  <a:srgbClr val="DDE5EC"/>
                </a:solidFill>
                <a:latin typeface="DejaVu Sans"/>
                <a:ea typeface="DejaVu Sans"/>
                <a:cs typeface="DejaVu Sans"/>
              </a:rPr>
              <a:t>Revisión normativa · 3 de octubre de 2026</a:t>
            </a:r>
          </a:p>
        </p:txBody>
      </p:sp>
    </p:spTree>
    <p:extLst>
      <p:ext uri="{BB962C8B-B14F-4D97-AF65-F5344CB8AC3E}">
        <p14:creationId xmlns:p14="http://schemas.microsoft.com/office/powerpoint/2010/main" val="462465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72F46"/>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4817642-EA60-6838-F741-97B613C06451}"/>
              </a:ext>
            </a:extLst>
          </p:cNvPr>
          <p:cNvSpPr txBox="1"/>
          <p:nvPr/>
        </p:nvSpPr>
        <p:spPr>
          <a:xfrm>
            <a:off x="395381" y="366623"/>
            <a:ext cx="8817428" cy="6124754"/>
          </a:xfrm>
          <a:prstGeom prst="rect">
            <a:avLst/>
          </a:prstGeom>
          <a:noFill/>
        </p:spPr>
        <p:txBody>
          <a:bodyPr wrap="square" rtlCol="0">
            <a:spAutoFit/>
          </a:bodyPr>
          <a:lstStyle/>
          <a:p>
            <a:r>
              <a:rPr lang="es-ES" sz="2800" dirty="0">
                <a:highlight>
                  <a:srgbClr val="FFFF00"/>
                </a:highlight>
              </a:rPr>
              <a:t>1) </a:t>
            </a:r>
            <a:r>
              <a:rPr lang="es-ES" sz="2800" b="1" dirty="0">
                <a:highlight>
                  <a:srgbClr val="FFFF00"/>
                </a:highlight>
              </a:rPr>
              <a:t>Procedimiento de verificación de datos</a:t>
            </a:r>
          </a:p>
          <a:p>
            <a:endParaRPr lang="es-ES" sz="2800" dirty="0">
              <a:highlight>
                <a:srgbClr val="FFFF00"/>
              </a:highlight>
            </a:endParaRPr>
          </a:p>
          <a:p>
            <a:r>
              <a:rPr lang="es-ES" sz="2800" b="1" dirty="0">
                <a:highlight>
                  <a:srgbClr val="FFFF00"/>
                </a:highlight>
              </a:rPr>
              <a:t>2) P. Comprobación valores</a:t>
            </a:r>
          </a:p>
          <a:p>
            <a:endParaRPr lang="es-ES" sz="2800" dirty="0">
              <a:solidFill>
                <a:schemeClr val="bg1"/>
              </a:solidFill>
              <a:highlight>
                <a:srgbClr val="FFFF00"/>
              </a:highlight>
            </a:endParaRPr>
          </a:p>
          <a:p>
            <a:r>
              <a:rPr lang="es-ES" sz="2800" b="1" dirty="0">
                <a:highlight>
                  <a:srgbClr val="FFFF00"/>
                </a:highlight>
              </a:rPr>
              <a:t>3) P. Comprobación limitada</a:t>
            </a:r>
          </a:p>
          <a:p>
            <a:endParaRPr lang="es-ES" sz="2800" dirty="0">
              <a:highlight>
                <a:srgbClr val="FFFF00"/>
              </a:highlight>
            </a:endParaRPr>
          </a:p>
          <a:p>
            <a:r>
              <a:rPr lang="es-ES" sz="2800" b="1" dirty="0">
                <a:highlight>
                  <a:srgbClr val="FFFF00"/>
                </a:highlight>
              </a:rPr>
              <a:t>4) Propuesta de liquidación. Liquidaciones provisionales y definitivas</a:t>
            </a:r>
          </a:p>
          <a:p>
            <a:endParaRPr lang="es-ES" sz="2800" dirty="0">
              <a:highlight>
                <a:srgbClr val="FFFF00"/>
              </a:highlight>
            </a:endParaRPr>
          </a:p>
          <a:p>
            <a:r>
              <a:rPr lang="es-ES" sz="2800" b="1" dirty="0">
                <a:highlight>
                  <a:srgbClr val="FFFF00"/>
                </a:highlight>
              </a:rPr>
              <a:t>5) Periodo ejecutivo y providencia de apremio</a:t>
            </a:r>
          </a:p>
          <a:p>
            <a:endParaRPr lang="es-ES" sz="2800" dirty="0">
              <a:highlight>
                <a:srgbClr val="FFFF00"/>
              </a:highlight>
            </a:endParaRPr>
          </a:p>
          <a:p>
            <a:endParaRPr lang="es-ES" sz="2800" dirty="0">
              <a:highlight>
                <a:srgbClr val="FFFF00"/>
              </a:highlight>
            </a:endParaRPr>
          </a:p>
          <a:p>
            <a:endParaRPr lang="es-ES" sz="2800" dirty="0">
              <a:highlight>
                <a:srgbClr val="FFFF00"/>
              </a:highlight>
            </a:endParaRPr>
          </a:p>
          <a:p>
            <a:r>
              <a:rPr lang="es-ES" sz="2800" b="1" dirty="0">
                <a:highlight>
                  <a:srgbClr val="FFFF00"/>
                </a:highlight>
              </a:rPr>
              <a:t>6) Sanciones</a:t>
            </a:r>
          </a:p>
        </p:txBody>
      </p:sp>
      <p:sp>
        <p:nvSpPr>
          <p:cNvPr id="3" name="Cerrar llave 2">
            <a:extLst>
              <a:ext uri="{FF2B5EF4-FFF2-40B4-BE49-F238E27FC236}">
                <a16:creationId xmlns:a16="http://schemas.microsoft.com/office/drawing/2014/main" id="{0A29EB40-AAB4-FD96-7911-DE261652A1EE}"/>
              </a:ext>
            </a:extLst>
          </p:cNvPr>
          <p:cNvSpPr/>
          <p:nvPr/>
        </p:nvSpPr>
        <p:spPr>
          <a:xfrm>
            <a:off x="9591040" y="366623"/>
            <a:ext cx="446271" cy="3565297"/>
          </a:xfrm>
          <a:prstGeom prst="rightBrace">
            <a:avLst>
              <a:gd name="adj1" fmla="val 8333"/>
              <a:gd name="adj2" fmla="val 52806"/>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s-ES"/>
          </a:p>
        </p:txBody>
      </p:sp>
      <p:sp>
        <p:nvSpPr>
          <p:cNvPr id="4" name="CuadroTexto 3">
            <a:extLst>
              <a:ext uri="{FF2B5EF4-FFF2-40B4-BE49-F238E27FC236}">
                <a16:creationId xmlns:a16="http://schemas.microsoft.com/office/drawing/2014/main" id="{A998867E-C5F3-74F8-B89D-C0D6D783D90C}"/>
              </a:ext>
            </a:extLst>
          </p:cNvPr>
          <p:cNvSpPr txBox="1"/>
          <p:nvPr/>
        </p:nvSpPr>
        <p:spPr>
          <a:xfrm>
            <a:off x="10415542" y="2113280"/>
            <a:ext cx="1524000" cy="400110"/>
          </a:xfrm>
          <a:prstGeom prst="rect">
            <a:avLst/>
          </a:prstGeom>
          <a:noFill/>
        </p:spPr>
        <p:txBody>
          <a:bodyPr wrap="square" rtlCol="0">
            <a:spAutoFit/>
          </a:bodyPr>
          <a:lstStyle/>
          <a:p>
            <a:r>
              <a:rPr lang="es-ES" sz="2000" b="1" dirty="0">
                <a:solidFill>
                  <a:srgbClr val="FF0000"/>
                </a:solidFill>
              </a:rPr>
              <a:t>GESTION</a:t>
            </a:r>
          </a:p>
        </p:txBody>
      </p:sp>
      <p:sp>
        <p:nvSpPr>
          <p:cNvPr id="9" name="Cerrar llave 8">
            <a:extLst>
              <a:ext uri="{FF2B5EF4-FFF2-40B4-BE49-F238E27FC236}">
                <a16:creationId xmlns:a16="http://schemas.microsoft.com/office/drawing/2014/main" id="{DD89B039-09F8-D5BF-057A-B781D83780FA}"/>
              </a:ext>
            </a:extLst>
          </p:cNvPr>
          <p:cNvSpPr/>
          <p:nvPr/>
        </p:nvSpPr>
        <p:spPr>
          <a:xfrm>
            <a:off x="9687674" y="4349402"/>
            <a:ext cx="276860" cy="1159968"/>
          </a:xfrm>
          <a:prstGeom prst="rightBrace">
            <a:avLst>
              <a:gd name="adj1" fmla="val 8333"/>
              <a:gd name="adj2" fmla="val 52806"/>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s-ES"/>
          </a:p>
        </p:txBody>
      </p:sp>
      <p:sp>
        <p:nvSpPr>
          <p:cNvPr id="10" name="CuadroTexto 9">
            <a:extLst>
              <a:ext uri="{FF2B5EF4-FFF2-40B4-BE49-F238E27FC236}">
                <a16:creationId xmlns:a16="http://schemas.microsoft.com/office/drawing/2014/main" id="{F95F3755-A52B-2DD3-4942-5728E228F0FE}"/>
              </a:ext>
            </a:extLst>
          </p:cNvPr>
          <p:cNvSpPr txBox="1"/>
          <p:nvPr/>
        </p:nvSpPr>
        <p:spPr>
          <a:xfrm>
            <a:off x="10180320" y="4744720"/>
            <a:ext cx="1778000" cy="369332"/>
          </a:xfrm>
          <a:prstGeom prst="rect">
            <a:avLst/>
          </a:prstGeom>
          <a:noFill/>
        </p:spPr>
        <p:txBody>
          <a:bodyPr wrap="square" rtlCol="0">
            <a:spAutoFit/>
          </a:bodyPr>
          <a:lstStyle/>
          <a:p>
            <a:r>
              <a:rPr lang="es-ES" b="1" dirty="0">
                <a:solidFill>
                  <a:srgbClr val="FF0000"/>
                </a:solidFill>
              </a:rPr>
              <a:t>RECAUDACIÓN</a:t>
            </a:r>
          </a:p>
        </p:txBody>
      </p:sp>
      <p:sp>
        <p:nvSpPr>
          <p:cNvPr id="11" name="CuadroTexto 10">
            <a:extLst>
              <a:ext uri="{FF2B5EF4-FFF2-40B4-BE49-F238E27FC236}">
                <a16:creationId xmlns:a16="http://schemas.microsoft.com/office/drawing/2014/main" id="{2A4782C1-329F-3DC9-3E61-5633189B6F9B}"/>
              </a:ext>
            </a:extLst>
          </p:cNvPr>
          <p:cNvSpPr txBox="1"/>
          <p:nvPr/>
        </p:nvSpPr>
        <p:spPr>
          <a:xfrm>
            <a:off x="10017760" y="5990530"/>
            <a:ext cx="2174240" cy="369332"/>
          </a:xfrm>
          <a:prstGeom prst="rect">
            <a:avLst/>
          </a:prstGeom>
          <a:noFill/>
        </p:spPr>
        <p:txBody>
          <a:bodyPr wrap="square" rtlCol="0">
            <a:spAutoFit/>
          </a:bodyPr>
          <a:lstStyle/>
          <a:p>
            <a:r>
              <a:rPr lang="es-ES" b="1" dirty="0">
                <a:solidFill>
                  <a:srgbClr val="FF0000"/>
                </a:solidFill>
              </a:rPr>
              <a:t>P. SANCIONADOR</a:t>
            </a:r>
          </a:p>
        </p:txBody>
      </p:sp>
      <p:sp>
        <p:nvSpPr>
          <p:cNvPr id="13" name="Cerrar llave 12">
            <a:extLst>
              <a:ext uri="{FF2B5EF4-FFF2-40B4-BE49-F238E27FC236}">
                <a16:creationId xmlns:a16="http://schemas.microsoft.com/office/drawing/2014/main" id="{3235A1DC-3F54-2191-9676-7A20085F26EE}"/>
              </a:ext>
            </a:extLst>
          </p:cNvPr>
          <p:cNvSpPr/>
          <p:nvPr/>
        </p:nvSpPr>
        <p:spPr>
          <a:xfrm>
            <a:off x="9723456" y="5926852"/>
            <a:ext cx="181438" cy="654618"/>
          </a:xfrm>
          <a:prstGeom prst="rightBrace">
            <a:avLst>
              <a:gd name="adj1" fmla="val 8333"/>
              <a:gd name="adj2" fmla="val 52806"/>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3068756312"/>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2C3C"/>
        </a:solidFill>
        <a:effectLst/>
      </p:bgPr>
    </p:bg>
    <p:spTree>
      <p:nvGrpSpPr>
        <p:cNvPr id="1" name=""/>
        <p:cNvGrpSpPr/>
        <p:nvPr/>
      </p:nvGrpSpPr>
      <p:grpSpPr>
        <a:xfrm>
          <a:off x="0" y="0"/>
          <a:ext cx="0" cy="0"/>
          <a:chOff x="0" y="0"/>
          <a:chExt cx="0" cy="0"/>
        </a:xfrm>
      </p:grpSpPr>
      <p:sp>
        <p:nvSpPr>
          <p:cNvPr id="31" name="rule">
            <a:extLst>
              <a:ext uri="{FF2B5EF4-FFF2-40B4-BE49-F238E27FC236}">
                <a16:creationId xmlns:a16="http://schemas.microsoft.com/office/drawing/2014/main" id="{6129B9E1-2C3E-485D-8707-2DCBBB6AF408}"/>
              </a:ext>
            </a:extLst>
          </p:cNvPr>
          <p:cNvSpPr>
            <a:spLocks noGrp="1"/>
          </p:cNvSpPr>
          <p:nvPr/>
        </p:nvSpPr>
        <p:spPr>
          <a:xfrm>
            <a:off x="8172450" y="0"/>
            <a:ext cx="4019550" cy="6858000"/>
          </a:xfrm>
          <a:prstGeom prst="rect">
            <a:avLst/>
          </a:prstGeom>
          <a:solidFill>
            <a:srgbClr val="1A3A4B"/>
          </a:solidFill>
          <a:ln w="0">
            <a:noFill/>
            <a:prstDash val="solid"/>
          </a:ln>
        </p:spPr>
        <p:txBody>
          <a:bodyPr/>
          <a:lstStyle/>
          <a:p>
            <a:endParaRPr lang="es-ES"/>
          </a:p>
        </p:txBody>
      </p:sp>
      <p:sp>
        <p:nvSpPr>
          <p:cNvPr id="2" name="rule">
            <a:extLst>
              <a:ext uri="{FF2B5EF4-FFF2-40B4-BE49-F238E27FC236}">
                <a16:creationId xmlns:a16="http://schemas.microsoft.com/office/drawing/2014/main" id="{64D70050-385C-44EC-B30B-B3AD77A8FAE4}"/>
              </a:ext>
            </a:extLst>
          </p:cNvPr>
          <p:cNvSpPr>
            <a:spLocks noGrp="1"/>
          </p:cNvSpPr>
          <p:nvPr/>
        </p:nvSpPr>
        <p:spPr>
          <a:xfrm>
            <a:off x="8420100" y="1200150"/>
            <a:ext cx="47625" cy="4362450"/>
          </a:xfrm>
          <a:prstGeom prst="rect">
            <a:avLst/>
          </a:prstGeom>
          <a:solidFill>
            <a:srgbClr val="4A928A"/>
          </a:solidFill>
          <a:ln w="0">
            <a:noFill/>
            <a:prstDash val="solid"/>
          </a:ln>
        </p:spPr>
        <p:txBody>
          <a:bodyPr/>
          <a:lstStyle/>
          <a:p>
            <a:endParaRPr lang="es-ES"/>
          </a:p>
        </p:txBody>
      </p:sp>
      <p:sp>
        <p:nvSpPr>
          <p:cNvPr id="3" name="rule">
            <a:extLst>
              <a:ext uri="{FF2B5EF4-FFF2-40B4-BE49-F238E27FC236}">
                <a16:creationId xmlns:a16="http://schemas.microsoft.com/office/drawing/2014/main" id="{CF89ACDB-E419-4B0C-BFB7-D9D9099A27B1}"/>
              </a:ext>
            </a:extLst>
          </p:cNvPr>
          <p:cNvSpPr>
            <a:spLocks noGrp="1"/>
          </p:cNvSpPr>
          <p:nvPr/>
        </p:nvSpPr>
        <p:spPr>
          <a:xfrm>
            <a:off x="8639175" y="1200150"/>
            <a:ext cx="19050" cy="4362450"/>
          </a:xfrm>
          <a:prstGeom prst="rect">
            <a:avLst/>
          </a:prstGeom>
          <a:solidFill>
            <a:srgbClr val="3A5B68"/>
          </a:solidFill>
          <a:ln w="0">
            <a:noFill/>
            <a:prstDash val="solid"/>
          </a:ln>
        </p:spPr>
        <p:txBody>
          <a:bodyPr/>
          <a:lstStyle/>
          <a:p>
            <a:endParaRPr lang="es-ES"/>
          </a:p>
        </p:txBody>
      </p:sp>
      <p:sp>
        <p:nvSpPr>
          <p:cNvPr id="4" name="rule">
            <a:extLst>
              <a:ext uri="{FF2B5EF4-FFF2-40B4-BE49-F238E27FC236}">
                <a16:creationId xmlns:a16="http://schemas.microsoft.com/office/drawing/2014/main" id="{0172CB01-4B8F-4AF5-B92B-5807BAE8B08B}"/>
              </a:ext>
            </a:extLst>
          </p:cNvPr>
          <p:cNvSpPr>
            <a:spLocks noGrp="1"/>
          </p:cNvSpPr>
          <p:nvPr/>
        </p:nvSpPr>
        <p:spPr>
          <a:xfrm>
            <a:off x="9010650" y="1438275"/>
            <a:ext cx="2333625" cy="9525"/>
          </a:xfrm>
          <a:prstGeom prst="rect">
            <a:avLst/>
          </a:prstGeom>
          <a:solidFill>
            <a:srgbClr val="496773"/>
          </a:solidFill>
          <a:ln w="0">
            <a:noFill/>
            <a:prstDash val="solid"/>
          </a:ln>
        </p:spPr>
        <p:txBody>
          <a:bodyPr/>
          <a:lstStyle/>
          <a:p>
            <a:endParaRPr lang="es-ES"/>
          </a:p>
        </p:txBody>
      </p:sp>
      <p:sp>
        <p:nvSpPr>
          <p:cNvPr id="5" name="rule">
            <a:extLst>
              <a:ext uri="{FF2B5EF4-FFF2-40B4-BE49-F238E27FC236}">
                <a16:creationId xmlns:a16="http://schemas.microsoft.com/office/drawing/2014/main" id="{F32BC309-68C8-49DC-B232-3ACAC4FCB01F}"/>
              </a:ext>
            </a:extLst>
          </p:cNvPr>
          <p:cNvSpPr>
            <a:spLocks noGrp="1"/>
          </p:cNvSpPr>
          <p:nvPr/>
        </p:nvSpPr>
        <p:spPr>
          <a:xfrm>
            <a:off x="9010650" y="1666875"/>
            <a:ext cx="1743075" cy="9525"/>
          </a:xfrm>
          <a:prstGeom prst="rect">
            <a:avLst/>
          </a:prstGeom>
          <a:solidFill>
            <a:srgbClr val="385866"/>
          </a:solidFill>
          <a:ln w="0">
            <a:noFill/>
            <a:prstDash val="solid"/>
          </a:ln>
        </p:spPr>
        <p:txBody>
          <a:bodyPr/>
          <a:lstStyle/>
          <a:p>
            <a:endParaRPr lang="es-ES"/>
          </a:p>
        </p:txBody>
      </p:sp>
      <p:sp>
        <p:nvSpPr>
          <p:cNvPr id="6" name="rule">
            <a:extLst>
              <a:ext uri="{FF2B5EF4-FFF2-40B4-BE49-F238E27FC236}">
                <a16:creationId xmlns:a16="http://schemas.microsoft.com/office/drawing/2014/main" id="{A6F67FD4-CD73-4377-B08D-01A71B0849E9}"/>
              </a:ext>
            </a:extLst>
          </p:cNvPr>
          <p:cNvSpPr>
            <a:spLocks noGrp="1"/>
          </p:cNvSpPr>
          <p:nvPr/>
        </p:nvSpPr>
        <p:spPr>
          <a:xfrm>
            <a:off x="9010650" y="2171700"/>
            <a:ext cx="2333625" cy="9525"/>
          </a:xfrm>
          <a:prstGeom prst="rect">
            <a:avLst/>
          </a:prstGeom>
          <a:solidFill>
            <a:srgbClr val="496773"/>
          </a:solidFill>
          <a:ln w="0">
            <a:noFill/>
            <a:prstDash val="solid"/>
          </a:ln>
        </p:spPr>
        <p:txBody>
          <a:bodyPr/>
          <a:lstStyle/>
          <a:p>
            <a:endParaRPr lang="es-ES"/>
          </a:p>
        </p:txBody>
      </p:sp>
      <p:sp>
        <p:nvSpPr>
          <p:cNvPr id="7" name="rule">
            <a:extLst>
              <a:ext uri="{FF2B5EF4-FFF2-40B4-BE49-F238E27FC236}">
                <a16:creationId xmlns:a16="http://schemas.microsoft.com/office/drawing/2014/main" id="{A5E61B86-20D3-45A4-9E95-425F4911C355}"/>
              </a:ext>
            </a:extLst>
          </p:cNvPr>
          <p:cNvSpPr>
            <a:spLocks noGrp="1"/>
          </p:cNvSpPr>
          <p:nvPr/>
        </p:nvSpPr>
        <p:spPr>
          <a:xfrm>
            <a:off x="9010650" y="2400300"/>
            <a:ext cx="2076450" cy="9525"/>
          </a:xfrm>
          <a:prstGeom prst="rect">
            <a:avLst/>
          </a:prstGeom>
          <a:solidFill>
            <a:srgbClr val="385866"/>
          </a:solidFill>
          <a:ln w="0">
            <a:noFill/>
            <a:prstDash val="solid"/>
          </a:ln>
        </p:spPr>
        <p:txBody>
          <a:bodyPr/>
          <a:lstStyle/>
          <a:p>
            <a:endParaRPr lang="es-ES"/>
          </a:p>
        </p:txBody>
      </p:sp>
      <p:sp>
        <p:nvSpPr>
          <p:cNvPr id="8" name="rule">
            <a:extLst>
              <a:ext uri="{FF2B5EF4-FFF2-40B4-BE49-F238E27FC236}">
                <a16:creationId xmlns:a16="http://schemas.microsoft.com/office/drawing/2014/main" id="{9ED12BF1-A262-484C-9C40-6EE6381CA20A}"/>
              </a:ext>
            </a:extLst>
          </p:cNvPr>
          <p:cNvSpPr>
            <a:spLocks noGrp="1"/>
          </p:cNvSpPr>
          <p:nvPr/>
        </p:nvSpPr>
        <p:spPr>
          <a:xfrm>
            <a:off x="9010650" y="2905125"/>
            <a:ext cx="2333625" cy="9525"/>
          </a:xfrm>
          <a:prstGeom prst="rect">
            <a:avLst/>
          </a:prstGeom>
          <a:solidFill>
            <a:srgbClr val="496773"/>
          </a:solidFill>
          <a:ln w="0">
            <a:noFill/>
            <a:prstDash val="solid"/>
          </a:ln>
        </p:spPr>
        <p:txBody>
          <a:bodyPr/>
          <a:lstStyle/>
          <a:p>
            <a:endParaRPr lang="es-ES"/>
          </a:p>
        </p:txBody>
      </p:sp>
      <p:sp>
        <p:nvSpPr>
          <p:cNvPr id="9" name="rule">
            <a:extLst>
              <a:ext uri="{FF2B5EF4-FFF2-40B4-BE49-F238E27FC236}">
                <a16:creationId xmlns:a16="http://schemas.microsoft.com/office/drawing/2014/main" id="{377BD1A7-F48B-43C2-B1DE-0D303F7FFC16}"/>
              </a:ext>
            </a:extLst>
          </p:cNvPr>
          <p:cNvSpPr>
            <a:spLocks noGrp="1"/>
          </p:cNvSpPr>
          <p:nvPr/>
        </p:nvSpPr>
        <p:spPr>
          <a:xfrm>
            <a:off x="9010650" y="3133725"/>
            <a:ext cx="1743075" cy="9525"/>
          </a:xfrm>
          <a:prstGeom prst="rect">
            <a:avLst/>
          </a:prstGeom>
          <a:solidFill>
            <a:srgbClr val="385866"/>
          </a:solidFill>
          <a:ln w="0">
            <a:noFill/>
            <a:prstDash val="solid"/>
          </a:ln>
        </p:spPr>
        <p:txBody>
          <a:bodyPr/>
          <a:lstStyle/>
          <a:p>
            <a:endParaRPr lang="es-ES"/>
          </a:p>
        </p:txBody>
      </p:sp>
      <p:sp>
        <p:nvSpPr>
          <p:cNvPr id="10" name="rule">
            <a:extLst>
              <a:ext uri="{FF2B5EF4-FFF2-40B4-BE49-F238E27FC236}">
                <a16:creationId xmlns:a16="http://schemas.microsoft.com/office/drawing/2014/main" id="{94D8D5D5-C72E-4ACD-9824-9F670BB8E3B2}"/>
              </a:ext>
            </a:extLst>
          </p:cNvPr>
          <p:cNvSpPr>
            <a:spLocks noGrp="1"/>
          </p:cNvSpPr>
          <p:nvPr/>
        </p:nvSpPr>
        <p:spPr>
          <a:xfrm>
            <a:off x="9010650" y="3638550"/>
            <a:ext cx="2333625" cy="9525"/>
          </a:xfrm>
          <a:prstGeom prst="rect">
            <a:avLst/>
          </a:prstGeom>
          <a:solidFill>
            <a:srgbClr val="496773"/>
          </a:solidFill>
          <a:ln w="0">
            <a:noFill/>
            <a:prstDash val="solid"/>
          </a:ln>
        </p:spPr>
        <p:txBody>
          <a:bodyPr/>
          <a:lstStyle/>
          <a:p>
            <a:endParaRPr lang="es-ES"/>
          </a:p>
        </p:txBody>
      </p:sp>
      <p:sp>
        <p:nvSpPr>
          <p:cNvPr id="11" name="rule">
            <a:extLst>
              <a:ext uri="{FF2B5EF4-FFF2-40B4-BE49-F238E27FC236}">
                <a16:creationId xmlns:a16="http://schemas.microsoft.com/office/drawing/2014/main" id="{C88A4D2A-8CAB-45AF-9194-1B2EB5207084}"/>
              </a:ext>
            </a:extLst>
          </p:cNvPr>
          <p:cNvSpPr>
            <a:spLocks noGrp="1"/>
          </p:cNvSpPr>
          <p:nvPr/>
        </p:nvSpPr>
        <p:spPr>
          <a:xfrm>
            <a:off x="9010650" y="3867150"/>
            <a:ext cx="2076450" cy="9525"/>
          </a:xfrm>
          <a:prstGeom prst="rect">
            <a:avLst/>
          </a:prstGeom>
          <a:solidFill>
            <a:srgbClr val="385866"/>
          </a:solidFill>
          <a:ln w="0">
            <a:noFill/>
            <a:prstDash val="solid"/>
          </a:ln>
        </p:spPr>
        <p:txBody>
          <a:bodyPr/>
          <a:lstStyle/>
          <a:p>
            <a:endParaRPr lang="es-ES"/>
          </a:p>
        </p:txBody>
      </p:sp>
      <p:sp>
        <p:nvSpPr>
          <p:cNvPr id="12" name="rule">
            <a:extLst>
              <a:ext uri="{FF2B5EF4-FFF2-40B4-BE49-F238E27FC236}">
                <a16:creationId xmlns:a16="http://schemas.microsoft.com/office/drawing/2014/main" id="{C808AB20-659C-44CF-B1CC-4C26DD3AD875}"/>
              </a:ext>
            </a:extLst>
          </p:cNvPr>
          <p:cNvSpPr>
            <a:spLocks noGrp="1"/>
          </p:cNvSpPr>
          <p:nvPr/>
        </p:nvSpPr>
        <p:spPr>
          <a:xfrm>
            <a:off x="9010650" y="4371975"/>
            <a:ext cx="2333625" cy="9525"/>
          </a:xfrm>
          <a:prstGeom prst="rect">
            <a:avLst/>
          </a:prstGeom>
          <a:solidFill>
            <a:srgbClr val="496773"/>
          </a:solidFill>
          <a:ln w="0">
            <a:noFill/>
            <a:prstDash val="solid"/>
          </a:ln>
        </p:spPr>
        <p:txBody>
          <a:bodyPr/>
          <a:lstStyle/>
          <a:p>
            <a:endParaRPr lang="es-ES"/>
          </a:p>
        </p:txBody>
      </p:sp>
      <p:sp>
        <p:nvSpPr>
          <p:cNvPr id="13" name="rule">
            <a:extLst>
              <a:ext uri="{FF2B5EF4-FFF2-40B4-BE49-F238E27FC236}">
                <a16:creationId xmlns:a16="http://schemas.microsoft.com/office/drawing/2014/main" id="{10EF06F5-54CC-4E49-B3F3-94B52F26CCB3}"/>
              </a:ext>
            </a:extLst>
          </p:cNvPr>
          <p:cNvSpPr>
            <a:spLocks noGrp="1"/>
          </p:cNvSpPr>
          <p:nvPr/>
        </p:nvSpPr>
        <p:spPr>
          <a:xfrm>
            <a:off x="9010650" y="4600575"/>
            <a:ext cx="1743075" cy="9525"/>
          </a:xfrm>
          <a:prstGeom prst="rect">
            <a:avLst/>
          </a:prstGeom>
          <a:solidFill>
            <a:srgbClr val="385866"/>
          </a:solidFill>
          <a:ln w="0">
            <a:noFill/>
            <a:prstDash val="solid"/>
          </a:ln>
        </p:spPr>
        <p:txBody>
          <a:bodyPr/>
          <a:lstStyle/>
          <a:p>
            <a:endParaRPr lang="es-ES"/>
          </a:p>
        </p:txBody>
      </p:sp>
      <p:sp>
        <p:nvSpPr>
          <p:cNvPr id="14" name="folio-page">
            <a:extLst>
              <a:ext uri="{FF2B5EF4-FFF2-40B4-BE49-F238E27FC236}">
                <a16:creationId xmlns:a16="http://schemas.microsoft.com/office/drawing/2014/main" id="{42DCD00F-162F-411A-B3F3-6B857FFD296E}"/>
              </a:ext>
            </a:extLst>
          </p:cNvPr>
          <p:cNvSpPr>
            <a:spLocks noGrp="1"/>
          </p:cNvSpPr>
          <p:nvPr/>
        </p:nvSpPr>
        <p:spPr>
          <a:xfrm>
            <a:off x="8934450" y="1066800"/>
            <a:ext cx="2581275" cy="4591050"/>
          </a:xfrm>
          <a:prstGeom prst="rect">
            <a:avLst/>
          </a:prstGeom>
          <a:noFill/>
          <a:ln w="9525">
            <a:solidFill>
              <a:srgbClr val="6B8790"/>
            </a:solidFill>
            <a:prstDash val="solid"/>
          </a:ln>
        </p:spPr>
        <p:txBody>
          <a:bodyPr/>
          <a:lstStyle/>
          <a:p>
            <a:endParaRPr lang="es-ES"/>
          </a:p>
        </p:txBody>
      </p:sp>
      <p:sp>
        <p:nvSpPr>
          <p:cNvPr id="15" name="accent-spine">
            <a:extLst>
              <a:ext uri="{FF2B5EF4-FFF2-40B4-BE49-F238E27FC236}">
                <a16:creationId xmlns:a16="http://schemas.microsoft.com/office/drawing/2014/main" id="{26D5EBA1-4F64-4102-AAA5-3D4B445CC043}"/>
              </a:ext>
            </a:extLst>
          </p:cNvPr>
          <p:cNvSpPr>
            <a:spLocks noGrp="1"/>
          </p:cNvSpPr>
          <p:nvPr/>
        </p:nvSpPr>
        <p:spPr>
          <a:xfrm>
            <a:off x="8934450" y="1066800"/>
            <a:ext cx="152400" cy="4591050"/>
          </a:xfrm>
          <a:prstGeom prst="rect">
            <a:avLst/>
          </a:prstGeom>
          <a:solidFill>
            <a:srgbClr val="B85D3B"/>
          </a:solidFill>
          <a:ln w="0">
            <a:noFill/>
            <a:prstDash val="solid"/>
          </a:ln>
        </p:spPr>
        <p:txBody>
          <a:bodyPr/>
          <a:lstStyle/>
          <a:p>
            <a:endParaRPr lang="es-ES"/>
          </a:p>
        </p:txBody>
      </p:sp>
      <p:sp>
        <p:nvSpPr>
          <p:cNvPr id="16" name="cover-kicker">
            <a:extLst>
              <a:ext uri="{FF2B5EF4-FFF2-40B4-BE49-F238E27FC236}">
                <a16:creationId xmlns:a16="http://schemas.microsoft.com/office/drawing/2014/main" id="{1214C49B-E211-4381-B124-197001E2D667}"/>
              </a:ext>
            </a:extLst>
          </p:cNvPr>
          <p:cNvSpPr>
            <a:spLocks noGrp="1"/>
          </p:cNvSpPr>
          <p:nvPr/>
        </p:nvSpPr>
        <p:spPr>
          <a:xfrm>
            <a:off x="723900" y="600075"/>
            <a:ext cx="7239000" cy="228600"/>
          </a:xfrm>
          <a:prstGeom prst="rect">
            <a:avLst/>
          </a:prstGeom>
          <a:noFill/>
          <a:ln w="0">
            <a:noFill/>
            <a:prstDash val="solid"/>
          </a:ln>
        </p:spPr>
        <p:txBody>
          <a:bodyPr lIns="0" tIns="0" rIns="0" bIns="0" anchor="ctr">
            <a:normAutofit/>
          </a:bodyPr>
          <a:lstStyle>
            <a:defPPr algn="l">
              <a:defRPr sz="1050" b="1" i="0">
                <a:solidFill>
                  <a:srgbClr val="A9C0C3"/>
                </a:solidFill>
                <a:latin typeface="Aptos"/>
                <a:ea typeface="Aptos"/>
                <a:cs typeface="Aptos"/>
              </a:defRPr>
            </a:defPPr>
          </a:lstStyle>
          <a:p>
            <a:pPr algn="l">
              <a:defRPr sz="1050" b="1" i="0">
                <a:solidFill>
                  <a:srgbClr val="A9C0C3"/>
                </a:solidFill>
                <a:latin typeface="Aptos"/>
                <a:ea typeface="Aptos"/>
                <a:cs typeface="Aptos"/>
              </a:defRPr>
            </a:pPr>
            <a:r>
              <a:rPr sz="1050" b="1" i="0">
                <a:solidFill>
                  <a:srgbClr val="A9C0C3"/>
                </a:solidFill>
                <a:latin typeface="Aptos"/>
                <a:ea typeface="Aptos"/>
                <a:cs typeface="Aptos"/>
              </a:rPr>
              <a:t>DERECHO TRIBUTARIO · ESPAÑA Y REFERENCIAS COMPARADAS</a:t>
            </a:r>
          </a:p>
        </p:txBody>
      </p:sp>
      <p:sp>
        <p:nvSpPr>
          <p:cNvPr id="17" name="cover-title">
            <a:extLst>
              <a:ext uri="{FF2B5EF4-FFF2-40B4-BE49-F238E27FC236}">
                <a16:creationId xmlns:a16="http://schemas.microsoft.com/office/drawing/2014/main" id="{E297F8F9-99BA-45B7-9F6C-BEAFCCBA9CA1}"/>
              </a:ext>
            </a:extLst>
          </p:cNvPr>
          <p:cNvSpPr>
            <a:spLocks noGrp="1"/>
          </p:cNvSpPr>
          <p:nvPr/>
        </p:nvSpPr>
        <p:spPr>
          <a:xfrm>
            <a:off x="723900" y="1447800"/>
            <a:ext cx="6934200" cy="1428750"/>
          </a:xfrm>
          <a:prstGeom prst="rect">
            <a:avLst/>
          </a:prstGeom>
          <a:noFill/>
          <a:ln w="0">
            <a:noFill/>
            <a:prstDash val="solid"/>
          </a:ln>
        </p:spPr>
        <p:txBody>
          <a:bodyPr lIns="0" tIns="0" rIns="0" bIns="0" anchor="ctr">
            <a:normAutofit fontScale="97656" lnSpcReduction="10000"/>
          </a:bodyPr>
          <a:lstStyle>
            <a:defPPr algn="l">
              <a:defRPr sz="4800" b="1" i="0">
                <a:solidFill>
                  <a:srgbClr val="FFFFFF"/>
                </a:solidFill>
                <a:latin typeface="Georgia"/>
                <a:ea typeface="Georgia"/>
                <a:cs typeface="Georgia"/>
              </a:defRPr>
            </a:defPPr>
          </a:lstStyle>
          <a:p>
            <a:pPr algn="l">
              <a:defRPr sz="4800" b="1" i="0">
                <a:solidFill>
                  <a:srgbClr val="FFFFFF"/>
                </a:solidFill>
                <a:latin typeface="Georgia"/>
                <a:ea typeface="Georgia"/>
                <a:cs typeface="Georgia"/>
              </a:defRPr>
            </a:pPr>
            <a:r>
              <a:rPr sz="4800" b="1" i="0">
                <a:solidFill>
                  <a:srgbClr val="FFFFFF"/>
                </a:solidFill>
                <a:latin typeface="Georgia"/>
                <a:ea typeface="Georgia"/>
                <a:cs typeface="Georgia"/>
              </a:rPr>
              <a:t>La Ley General</a:t>
            </a:r>
          </a:p>
          <a:p>
            <a:pPr algn="l">
              <a:defRPr sz="4800" b="1" i="0">
                <a:solidFill>
                  <a:srgbClr val="FFFFFF"/>
                </a:solidFill>
                <a:latin typeface="Georgia"/>
                <a:ea typeface="Georgia"/>
                <a:cs typeface="Georgia"/>
              </a:defRPr>
            </a:pPr>
            <a:r>
              <a:rPr sz="4800" b="1" i="0">
                <a:solidFill>
                  <a:srgbClr val="FFFFFF"/>
                </a:solidFill>
                <a:latin typeface="Georgia"/>
                <a:ea typeface="Georgia"/>
                <a:cs typeface="Georgia"/>
              </a:rPr>
              <a:t>Tributaria</a:t>
            </a:r>
          </a:p>
        </p:txBody>
      </p:sp>
      <p:sp>
        <p:nvSpPr>
          <p:cNvPr id="18" name="cover-subtitle">
            <a:extLst>
              <a:ext uri="{FF2B5EF4-FFF2-40B4-BE49-F238E27FC236}">
                <a16:creationId xmlns:a16="http://schemas.microsoft.com/office/drawing/2014/main" id="{42524A78-C982-48C2-94E1-968DEB2A0E10}"/>
              </a:ext>
            </a:extLst>
          </p:cNvPr>
          <p:cNvSpPr>
            <a:spLocks noGrp="1"/>
          </p:cNvSpPr>
          <p:nvPr/>
        </p:nvSpPr>
        <p:spPr>
          <a:xfrm>
            <a:off x="752475" y="3105150"/>
            <a:ext cx="6572250" cy="704850"/>
          </a:xfrm>
          <a:prstGeom prst="rect">
            <a:avLst/>
          </a:prstGeom>
          <a:noFill/>
          <a:ln w="0">
            <a:noFill/>
            <a:prstDash val="solid"/>
          </a:ln>
        </p:spPr>
        <p:txBody>
          <a:bodyPr lIns="0" tIns="0" rIns="0" bIns="0" anchor="t">
            <a:normAutofit/>
          </a:bodyPr>
          <a:lstStyle>
            <a:defPPr algn="l">
              <a:defRPr sz="1875" b="0" i="0">
                <a:solidFill>
                  <a:srgbClr val="DAE5E2"/>
                </a:solidFill>
                <a:latin typeface="Aptos"/>
                <a:ea typeface="Aptos"/>
                <a:cs typeface="Aptos"/>
              </a:defRPr>
            </a:defPPr>
          </a:lstStyle>
          <a:p>
            <a:pPr algn="l">
              <a:defRPr sz="1875" b="0" i="0">
                <a:solidFill>
                  <a:srgbClr val="DAE5E2"/>
                </a:solidFill>
                <a:latin typeface="Aptos"/>
                <a:ea typeface="Aptos"/>
                <a:cs typeface="Aptos"/>
              </a:defRPr>
            </a:pPr>
            <a:r>
              <a:rPr sz="1875" b="0" i="0">
                <a:solidFill>
                  <a:srgbClr val="DAE5E2"/>
                </a:solidFill>
                <a:latin typeface="Aptos"/>
                <a:ea typeface="Aptos"/>
                <a:cs typeface="Aptos"/>
              </a:rPr>
              <a:t>De la codificación a los procedimientos de aplicación y a la organización territorial de la AEAT</a:t>
            </a:r>
          </a:p>
        </p:txBody>
      </p:sp>
      <p:sp>
        <p:nvSpPr>
          <p:cNvPr id="19" name="rule">
            <a:extLst>
              <a:ext uri="{FF2B5EF4-FFF2-40B4-BE49-F238E27FC236}">
                <a16:creationId xmlns:a16="http://schemas.microsoft.com/office/drawing/2014/main" id="{A366EC90-0574-4D01-B898-5B642488ED22}"/>
              </a:ext>
            </a:extLst>
          </p:cNvPr>
          <p:cNvSpPr>
            <a:spLocks noGrp="1"/>
          </p:cNvSpPr>
          <p:nvPr/>
        </p:nvSpPr>
        <p:spPr>
          <a:xfrm>
            <a:off x="752475" y="4171950"/>
            <a:ext cx="6477000" cy="19050"/>
          </a:xfrm>
          <a:prstGeom prst="rect">
            <a:avLst/>
          </a:prstGeom>
          <a:solidFill>
            <a:srgbClr val="C49343"/>
          </a:solidFill>
          <a:ln w="0">
            <a:noFill/>
            <a:prstDash val="solid"/>
          </a:ln>
        </p:spPr>
        <p:txBody>
          <a:bodyPr/>
          <a:lstStyle/>
          <a:p>
            <a:endParaRPr lang="es-ES"/>
          </a:p>
        </p:txBody>
      </p:sp>
      <p:sp>
        <p:nvSpPr>
          <p:cNvPr id="20" name="rule">
            <a:extLst>
              <a:ext uri="{FF2B5EF4-FFF2-40B4-BE49-F238E27FC236}">
                <a16:creationId xmlns:a16="http://schemas.microsoft.com/office/drawing/2014/main" id="{78B6112A-AFEC-4CD7-86B8-71843740A223}"/>
              </a:ext>
            </a:extLst>
          </p:cNvPr>
          <p:cNvSpPr>
            <a:spLocks noGrp="1"/>
          </p:cNvSpPr>
          <p:nvPr/>
        </p:nvSpPr>
        <p:spPr>
          <a:xfrm>
            <a:off x="885825" y="4857750"/>
            <a:ext cx="5334000" cy="19050"/>
          </a:xfrm>
          <a:prstGeom prst="rect">
            <a:avLst/>
          </a:prstGeom>
          <a:solidFill>
            <a:srgbClr val="769196"/>
          </a:solidFill>
          <a:ln w="0">
            <a:noFill/>
            <a:prstDash val="solid"/>
          </a:ln>
        </p:spPr>
        <p:txBody>
          <a:bodyPr/>
          <a:lstStyle/>
          <a:p>
            <a:endParaRPr lang="es-ES"/>
          </a:p>
        </p:txBody>
      </p:sp>
      <p:sp>
        <p:nvSpPr>
          <p:cNvPr id="21" name="dot">
            <a:extLst>
              <a:ext uri="{FF2B5EF4-FFF2-40B4-BE49-F238E27FC236}">
                <a16:creationId xmlns:a16="http://schemas.microsoft.com/office/drawing/2014/main" id="{92B2CBF3-715A-4123-80DE-83ED10589507}"/>
              </a:ext>
            </a:extLst>
          </p:cNvPr>
          <p:cNvSpPr>
            <a:spLocks noGrp="1"/>
          </p:cNvSpPr>
          <p:nvPr/>
        </p:nvSpPr>
        <p:spPr>
          <a:xfrm>
            <a:off x="781050" y="4791075"/>
            <a:ext cx="152400" cy="152400"/>
          </a:xfrm>
          <a:prstGeom prst="ellipse">
            <a:avLst/>
          </a:prstGeom>
          <a:solidFill>
            <a:srgbClr val="4A928A"/>
          </a:solidFill>
          <a:ln w="0">
            <a:noFill/>
            <a:prstDash val="solid"/>
          </a:ln>
        </p:spPr>
        <p:txBody>
          <a:bodyPr/>
          <a:lstStyle/>
          <a:p>
            <a:endParaRPr lang="es-ES"/>
          </a:p>
        </p:txBody>
      </p:sp>
      <p:sp>
        <p:nvSpPr>
          <p:cNvPr id="22" name="timeline-year">
            <a:extLst>
              <a:ext uri="{FF2B5EF4-FFF2-40B4-BE49-F238E27FC236}">
                <a16:creationId xmlns:a16="http://schemas.microsoft.com/office/drawing/2014/main" id="{3C3FEA9D-9EF1-4565-9A52-12164C3BD405}"/>
              </a:ext>
            </a:extLst>
          </p:cNvPr>
          <p:cNvSpPr>
            <a:spLocks noGrp="1"/>
          </p:cNvSpPr>
          <p:nvPr/>
        </p:nvSpPr>
        <p:spPr>
          <a:xfrm>
            <a:off x="781050" y="5029200"/>
            <a:ext cx="1047750" cy="361950"/>
          </a:xfrm>
          <a:prstGeom prst="rect">
            <a:avLst/>
          </a:prstGeom>
          <a:noFill/>
          <a:ln w="0">
            <a:noFill/>
            <a:prstDash val="solid"/>
          </a:ln>
        </p:spPr>
        <p:txBody>
          <a:bodyPr lIns="0" tIns="0" rIns="0" bIns="0" anchor="t">
            <a:normAutofit/>
          </a:bodyPr>
          <a:lstStyle>
            <a:defPPr algn="l">
              <a:defRPr sz="2100" b="1" i="0">
                <a:solidFill>
                  <a:srgbClr val="FFFFFF"/>
                </a:solidFill>
                <a:latin typeface="Georgia"/>
                <a:ea typeface="Georgia"/>
                <a:cs typeface="Georgia"/>
              </a:defRPr>
            </a:defPPr>
          </a:lstStyle>
          <a:p>
            <a:pPr algn="l">
              <a:defRPr sz="2100" b="1" i="0">
                <a:solidFill>
                  <a:srgbClr val="FFFFFF"/>
                </a:solidFill>
                <a:latin typeface="Georgia"/>
                <a:ea typeface="Georgia"/>
                <a:cs typeface="Georgia"/>
              </a:defRPr>
            </a:pPr>
            <a:r>
              <a:rPr sz="2100" b="1" i="0">
                <a:solidFill>
                  <a:srgbClr val="FFFFFF"/>
                </a:solidFill>
                <a:latin typeface="Georgia"/>
                <a:ea typeface="Georgia"/>
                <a:cs typeface="Georgia"/>
              </a:rPr>
              <a:t>1919</a:t>
            </a:r>
          </a:p>
        </p:txBody>
      </p:sp>
      <p:sp>
        <p:nvSpPr>
          <p:cNvPr id="23" name="timeline-label">
            <a:extLst>
              <a:ext uri="{FF2B5EF4-FFF2-40B4-BE49-F238E27FC236}">
                <a16:creationId xmlns:a16="http://schemas.microsoft.com/office/drawing/2014/main" id="{8D82087F-7C76-4ADF-B5C4-D7BAACA52383}"/>
              </a:ext>
            </a:extLst>
          </p:cNvPr>
          <p:cNvSpPr>
            <a:spLocks noGrp="1"/>
          </p:cNvSpPr>
          <p:nvPr/>
        </p:nvSpPr>
        <p:spPr>
          <a:xfrm>
            <a:off x="781050" y="5410200"/>
            <a:ext cx="1809750" cy="304800"/>
          </a:xfrm>
          <a:prstGeom prst="rect">
            <a:avLst/>
          </a:prstGeom>
          <a:noFill/>
          <a:ln w="0">
            <a:noFill/>
            <a:prstDash val="solid"/>
          </a:ln>
        </p:spPr>
        <p:txBody>
          <a:bodyPr lIns="0" tIns="0" rIns="0" bIns="0" anchor="t">
            <a:normAutofit/>
          </a:bodyPr>
          <a:lstStyle>
            <a:defPPr algn="l">
              <a:defRPr sz="1275" b="0" i="0">
                <a:solidFill>
                  <a:srgbClr val="BFD0D0"/>
                </a:solidFill>
                <a:latin typeface="Aptos"/>
                <a:ea typeface="Aptos"/>
                <a:cs typeface="Aptos"/>
              </a:defRPr>
            </a:defPPr>
          </a:lstStyle>
          <a:p>
            <a:pPr algn="l">
              <a:defRPr sz="1275" b="0" i="0">
                <a:solidFill>
                  <a:srgbClr val="BFD0D0"/>
                </a:solidFill>
                <a:latin typeface="Aptos"/>
                <a:ea typeface="Aptos"/>
                <a:cs typeface="Aptos"/>
              </a:defRPr>
            </a:pPr>
            <a:r>
              <a:rPr sz="1275" b="0" i="0">
                <a:solidFill>
                  <a:srgbClr val="BFD0D0"/>
                </a:solidFill>
                <a:latin typeface="Aptos"/>
                <a:ea typeface="Aptos"/>
                <a:cs typeface="Aptos"/>
              </a:rPr>
              <a:t>RAO alemana</a:t>
            </a:r>
          </a:p>
        </p:txBody>
      </p:sp>
      <p:sp>
        <p:nvSpPr>
          <p:cNvPr id="24" name="dot">
            <a:extLst>
              <a:ext uri="{FF2B5EF4-FFF2-40B4-BE49-F238E27FC236}">
                <a16:creationId xmlns:a16="http://schemas.microsoft.com/office/drawing/2014/main" id="{86BD1D76-F7FB-4B7E-ABF2-9F248B2582E0}"/>
              </a:ext>
            </a:extLst>
          </p:cNvPr>
          <p:cNvSpPr>
            <a:spLocks noGrp="1"/>
          </p:cNvSpPr>
          <p:nvPr/>
        </p:nvSpPr>
        <p:spPr>
          <a:xfrm>
            <a:off x="3095625" y="4791075"/>
            <a:ext cx="152400" cy="152400"/>
          </a:xfrm>
          <a:prstGeom prst="ellipse">
            <a:avLst/>
          </a:prstGeom>
          <a:solidFill>
            <a:srgbClr val="4A928A"/>
          </a:solidFill>
          <a:ln w="0">
            <a:noFill/>
            <a:prstDash val="solid"/>
          </a:ln>
        </p:spPr>
        <p:txBody>
          <a:bodyPr/>
          <a:lstStyle/>
          <a:p>
            <a:endParaRPr lang="es-ES"/>
          </a:p>
        </p:txBody>
      </p:sp>
      <p:sp>
        <p:nvSpPr>
          <p:cNvPr id="25" name="timeline-year">
            <a:extLst>
              <a:ext uri="{FF2B5EF4-FFF2-40B4-BE49-F238E27FC236}">
                <a16:creationId xmlns:a16="http://schemas.microsoft.com/office/drawing/2014/main" id="{3C1C7DAC-C362-45C3-99F2-91EA5556503A}"/>
              </a:ext>
            </a:extLst>
          </p:cNvPr>
          <p:cNvSpPr>
            <a:spLocks noGrp="1"/>
          </p:cNvSpPr>
          <p:nvPr/>
        </p:nvSpPr>
        <p:spPr>
          <a:xfrm>
            <a:off x="3095625" y="5029200"/>
            <a:ext cx="1047750" cy="361950"/>
          </a:xfrm>
          <a:prstGeom prst="rect">
            <a:avLst/>
          </a:prstGeom>
          <a:noFill/>
          <a:ln w="0">
            <a:noFill/>
            <a:prstDash val="solid"/>
          </a:ln>
        </p:spPr>
        <p:txBody>
          <a:bodyPr lIns="0" tIns="0" rIns="0" bIns="0" anchor="t">
            <a:normAutofit/>
          </a:bodyPr>
          <a:lstStyle>
            <a:defPPr algn="l">
              <a:defRPr sz="2100" b="1" i="0">
                <a:solidFill>
                  <a:srgbClr val="FFFFFF"/>
                </a:solidFill>
                <a:latin typeface="Georgia"/>
                <a:ea typeface="Georgia"/>
                <a:cs typeface="Georgia"/>
              </a:defRPr>
            </a:defPPr>
          </a:lstStyle>
          <a:p>
            <a:pPr algn="l">
              <a:defRPr sz="2100" b="1" i="0">
                <a:solidFill>
                  <a:srgbClr val="FFFFFF"/>
                </a:solidFill>
                <a:latin typeface="Georgia"/>
                <a:ea typeface="Georgia"/>
                <a:cs typeface="Georgia"/>
              </a:defRPr>
            </a:pPr>
            <a:r>
              <a:rPr sz="2100" b="1" i="0">
                <a:solidFill>
                  <a:srgbClr val="FFFFFF"/>
                </a:solidFill>
                <a:latin typeface="Georgia"/>
                <a:ea typeface="Georgia"/>
                <a:cs typeface="Georgia"/>
              </a:rPr>
              <a:t>1963</a:t>
            </a:r>
          </a:p>
        </p:txBody>
      </p:sp>
      <p:sp>
        <p:nvSpPr>
          <p:cNvPr id="26" name="timeline-label">
            <a:extLst>
              <a:ext uri="{FF2B5EF4-FFF2-40B4-BE49-F238E27FC236}">
                <a16:creationId xmlns:a16="http://schemas.microsoft.com/office/drawing/2014/main" id="{6089FE88-A988-4FE5-8526-8E84D90E53A4}"/>
              </a:ext>
            </a:extLst>
          </p:cNvPr>
          <p:cNvSpPr>
            <a:spLocks noGrp="1"/>
          </p:cNvSpPr>
          <p:nvPr/>
        </p:nvSpPr>
        <p:spPr>
          <a:xfrm>
            <a:off x="3095625" y="5410200"/>
            <a:ext cx="1809750" cy="304800"/>
          </a:xfrm>
          <a:prstGeom prst="rect">
            <a:avLst/>
          </a:prstGeom>
          <a:noFill/>
          <a:ln w="0">
            <a:noFill/>
            <a:prstDash val="solid"/>
          </a:ln>
        </p:spPr>
        <p:txBody>
          <a:bodyPr lIns="0" tIns="0" rIns="0" bIns="0" anchor="t">
            <a:normAutofit/>
          </a:bodyPr>
          <a:lstStyle>
            <a:defPPr algn="l">
              <a:defRPr sz="1275" b="0" i="0">
                <a:solidFill>
                  <a:srgbClr val="BFD0D0"/>
                </a:solidFill>
                <a:latin typeface="Aptos"/>
                <a:ea typeface="Aptos"/>
                <a:cs typeface="Aptos"/>
              </a:defRPr>
            </a:defPPr>
          </a:lstStyle>
          <a:p>
            <a:pPr algn="l">
              <a:defRPr sz="1275" b="0" i="0">
                <a:solidFill>
                  <a:srgbClr val="BFD0D0"/>
                </a:solidFill>
                <a:latin typeface="Aptos"/>
                <a:ea typeface="Aptos"/>
                <a:cs typeface="Aptos"/>
              </a:defRPr>
            </a:pPr>
            <a:r>
              <a:rPr sz="1275" b="0" i="0">
                <a:solidFill>
                  <a:srgbClr val="BFD0D0"/>
                </a:solidFill>
                <a:latin typeface="Aptos"/>
                <a:ea typeface="Aptos"/>
                <a:cs typeface="Aptos"/>
              </a:rPr>
              <a:t>LGT española</a:t>
            </a:r>
          </a:p>
        </p:txBody>
      </p:sp>
      <p:sp>
        <p:nvSpPr>
          <p:cNvPr id="27" name="dot">
            <a:extLst>
              <a:ext uri="{FF2B5EF4-FFF2-40B4-BE49-F238E27FC236}">
                <a16:creationId xmlns:a16="http://schemas.microsoft.com/office/drawing/2014/main" id="{96B677EC-BDE8-4C98-A0D1-726F7B337F4F}"/>
              </a:ext>
            </a:extLst>
          </p:cNvPr>
          <p:cNvSpPr>
            <a:spLocks noGrp="1"/>
          </p:cNvSpPr>
          <p:nvPr/>
        </p:nvSpPr>
        <p:spPr>
          <a:xfrm>
            <a:off x="5410200" y="4791075"/>
            <a:ext cx="152400" cy="152400"/>
          </a:xfrm>
          <a:prstGeom prst="ellipse">
            <a:avLst/>
          </a:prstGeom>
          <a:solidFill>
            <a:srgbClr val="C49343"/>
          </a:solidFill>
          <a:ln w="0">
            <a:noFill/>
            <a:prstDash val="solid"/>
          </a:ln>
        </p:spPr>
        <p:txBody>
          <a:bodyPr/>
          <a:lstStyle/>
          <a:p>
            <a:endParaRPr lang="es-ES"/>
          </a:p>
        </p:txBody>
      </p:sp>
      <p:sp>
        <p:nvSpPr>
          <p:cNvPr id="28" name="timeline-year">
            <a:extLst>
              <a:ext uri="{FF2B5EF4-FFF2-40B4-BE49-F238E27FC236}">
                <a16:creationId xmlns:a16="http://schemas.microsoft.com/office/drawing/2014/main" id="{675627F2-E3EC-4B3A-A24B-66FDE929B561}"/>
              </a:ext>
            </a:extLst>
          </p:cNvPr>
          <p:cNvSpPr>
            <a:spLocks noGrp="1"/>
          </p:cNvSpPr>
          <p:nvPr/>
        </p:nvSpPr>
        <p:spPr>
          <a:xfrm>
            <a:off x="5410200" y="5029200"/>
            <a:ext cx="1047750" cy="361950"/>
          </a:xfrm>
          <a:prstGeom prst="rect">
            <a:avLst/>
          </a:prstGeom>
          <a:noFill/>
          <a:ln w="0">
            <a:noFill/>
            <a:prstDash val="solid"/>
          </a:ln>
        </p:spPr>
        <p:txBody>
          <a:bodyPr lIns="0" tIns="0" rIns="0" bIns="0" anchor="t">
            <a:normAutofit/>
          </a:bodyPr>
          <a:lstStyle>
            <a:defPPr algn="l">
              <a:defRPr sz="2100" b="1" i="0">
                <a:solidFill>
                  <a:srgbClr val="FFFFFF"/>
                </a:solidFill>
                <a:latin typeface="Georgia"/>
                <a:ea typeface="Georgia"/>
                <a:cs typeface="Georgia"/>
              </a:defRPr>
            </a:defPPr>
          </a:lstStyle>
          <a:p>
            <a:pPr algn="l">
              <a:defRPr sz="2100" b="1" i="0">
                <a:solidFill>
                  <a:srgbClr val="FFFFFF"/>
                </a:solidFill>
                <a:latin typeface="Georgia"/>
                <a:ea typeface="Georgia"/>
                <a:cs typeface="Georgia"/>
              </a:defRPr>
            </a:pPr>
            <a:r>
              <a:rPr sz="2100" b="1" i="0">
                <a:solidFill>
                  <a:srgbClr val="FFFFFF"/>
                </a:solidFill>
                <a:latin typeface="Georgia"/>
                <a:ea typeface="Georgia"/>
                <a:cs typeface="Georgia"/>
              </a:rPr>
              <a:t>2003</a:t>
            </a:r>
          </a:p>
        </p:txBody>
      </p:sp>
      <p:sp>
        <p:nvSpPr>
          <p:cNvPr id="29" name="timeline-label">
            <a:extLst>
              <a:ext uri="{FF2B5EF4-FFF2-40B4-BE49-F238E27FC236}">
                <a16:creationId xmlns:a16="http://schemas.microsoft.com/office/drawing/2014/main" id="{15DC25C0-5A8E-4FF3-A71E-B2AAE47CF7A4}"/>
              </a:ext>
            </a:extLst>
          </p:cNvPr>
          <p:cNvSpPr>
            <a:spLocks noGrp="1"/>
          </p:cNvSpPr>
          <p:nvPr/>
        </p:nvSpPr>
        <p:spPr>
          <a:xfrm>
            <a:off x="5410200" y="5410200"/>
            <a:ext cx="1809750" cy="304800"/>
          </a:xfrm>
          <a:prstGeom prst="rect">
            <a:avLst/>
          </a:prstGeom>
          <a:noFill/>
          <a:ln w="0">
            <a:noFill/>
            <a:prstDash val="solid"/>
          </a:ln>
        </p:spPr>
        <p:txBody>
          <a:bodyPr lIns="0" tIns="0" rIns="0" bIns="0" anchor="t">
            <a:normAutofit/>
          </a:bodyPr>
          <a:lstStyle>
            <a:defPPr algn="l">
              <a:defRPr sz="1275" b="0" i="0">
                <a:solidFill>
                  <a:srgbClr val="BFD0D0"/>
                </a:solidFill>
                <a:latin typeface="Aptos"/>
                <a:ea typeface="Aptos"/>
                <a:cs typeface="Aptos"/>
              </a:defRPr>
            </a:defPPr>
          </a:lstStyle>
          <a:p>
            <a:pPr algn="l">
              <a:defRPr sz="1275" b="0" i="0">
                <a:solidFill>
                  <a:srgbClr val="BFD0D0"/>
                </a:solidFill>
                <a:latin typeface="Aptos"/>
                <a:ea typeface="Aptos"/>
                <a:cs typeface="Aptos"/>
              </a:defRPr>
            </a:pPr>
            <a:r>
              <a:rPr sz="1275" b="0" i="0">
                <a:solidFill>
                  <a:srgbClr val="BFD0D0"/>
                </a:solidFill>
                <a:latin typeface="Aptos"/>
                <a:ea typeface="Aptos"/>
                <a:cs typeface="Aptos"/>
              </a:rPr>
              <a:t>LGT vigente</a:t>
            </a:r>
          </a:p>
        </p:txBody>
      </p:sp>
      <p:sp>
        <p:nvSpPr>
          <p:cNvPr id="30" name="cover-date">
            <a:extLst>
              <a:ext uri="{FF2B5EF4-FFF2-40B4-BE49-F238E27FC236}">
                <a16:creationId xmlns:a16="http://schemas.microsoft.com/office/drawing/2014/main" id="{E3215AC4-FC21-4128-9262-5DE5A36337A9}"/>
              </a:ext>
            </a:extLst>
          </p:cNvPr>
          <p:cNvSpPr>
            <a:spLocks noGrp="1"/>
          </p:cNvSpPr>
          <p:nvPr/>
        </p:nvSpPr>
        <p:spPr>
          <a:xfrm>
            <a:off x="742950" y="6181725"/>
            <a:ext cx="6477000" cy="228600"/>
          </a:xfrm>
          <a:prstGeom prst="rect">
            <a:avLst/>
          </a:prstGeom>
          <a:noFill/>
          <a:ln w="0">
            <a:noFill/>
            <a:prstDash val="solid"/>
          </a:ln>
        </p:spPr>
        <p:txBody>
          <a:bodyPr lIns="0" tIns="0" rIns="0" bIns="0" anchor="t">
            <a:normAutofit/>
          </a:bodyPr>
          <a:lstStyle>
            <a:defPPr algn="l">
              <a:defRPr sz="1125" b="0" i="0">
                <a:solidFill>
                  <a:srgbClr val="A9C0C3"/>
                </a:solidFill>
                <a:latin typeface="Aptos"/>
                <a:ea typeface="Aptos"/>
                <a:cs typeface="Aptos"/>
              </a:defRPr>
            </a:defPPr>
          </a:lstStyle>
          <a:p>
            <a:pPr algn="l">
              <a:defRPr sz="1125" b="0" i="0">
                <a:solidFill>
                  <a:srgbClr val="A9C0C3"/>
                </a:solidFill>
                <a:latin typeface="Aptos"/>
                <a:ea typeface="Aptos"/>
                <a:cs typeface="Aptos"/>
              </a:defRPr>
            </a:pPr>
            <a:r>
              <a:rPr sz="1125" b="0" i="0">
                <a:solidFill>
                  <a:srgbClr val="A9C0C3"/>
                </a:solidFill>
                <a:latin typeface="Aptos"/>
                <a:ea typeface="Aptos"/>
                <a:cs typeface="Aptos"/>
              </a:rPr>
              <a:t>Presentación didáctica · 15 de octubre de 2026</a:t>
            </a:r>
          </a:p>
        </p:txBody>
      </p:sp>
    </p:spTree>
    <p:extLst>
      <p:ext uri="{BB962C8B-B14F-4D97-AF65-F5344CB8AC3E}">
        <p14:creationId xmlns:p14="http://schemas.microsoft.com/office/powerpoint/2010/main" val="1197909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2EB"/>
        </a:solidFill>
        <a:effectLst/>
      </p:bgPr>
    </p:bg>
    <p:spTree>
      <p:nvGrpSpPr>
        <p:cNvPr id="1" name=""/>
        <p:cNvGrpSpPr/>
        <p:nvPr/>
      </p:nvGrpSpPr>
      <p:grpSpPr>
        <a:xfrm>
          <a:off x="0" y="0"/>
          <a:ext cx="0" cy="0"/>
          <a:chOff x="0" y="0"/>
          <a:chExt cx="0" cy="0"/>
        </a:xfrm>
      </p:grpSpPr>
      <p:sp>
        <p:nvSpPr>
          <p:cNvPr id="23" name="eyebrow">
            <a:extLst>
              <a:ext uri="{FF2B5EF4-FFF2-40B4-BE49-F238E27FC236}">
                <a16:creationId xmlns:a16="http://schemas.microsoft.com/office/drawing/2014/main" id="{25C0CC2C-B539-4054-8763-1365C6C44F31}"/>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02 · HISTORIA ESPAÑOLA</a:t>
            </a:r>
          </a:p>
        </p:txBody>
      </p:sp>
      <p:sp>
        <p:nvSpPr>
          <p:cNvPr id="2" name="slide-title">
            <a:extLst>
              <a:ext uri="{FF2B5EF4-FFF2-40B4-BE49-F238E27FC236}">
                <a16:creationId xmlns:a16="http://schemas.microsoft.com/office/drawing/2014/main" id="{2F98FEA7-4BC1-4A67-BEE3-575F380B21CD}"/>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La LGT vigente: el marco común</a:t>
            </a:r>
          </a:p>
        </p:txBody>
      </p:sp>
      <p:sp>
        <p:nvSpPr>
          <p:cNvPr id="3" name="slide-intro">
            <a:extLst>
              <a:ext uri="{FF2B5EF4-FFF2-40B4-BE49-F238E27FC236}">
                <a16:creationId xmlns:a16="http://schemas.microsoft.com/office/drawing/2014/main" id="{2DA95D7A-B72D-4D77-90A9-D4B88652A262}"/>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La Ley 58/2003 sigue siendo el eje de la parte general del ordenamiento tributario.</a:t>
            </a:r>
          </a:p>
        </p:txBody>
      </p:sp>
      <p:sp>
        <p:nvSpPr>
          <p:cNvPr id="4" name="rule">
            <a:extLst>
              <a:ext uri="{FF2B5EF4-FFF2-40B4-BE49-F238E27FC236}">
                <a16:creationId xmlns:a16="http://schemas.microsoft.com/office/drawing/2014/main" id="{A185E448-5635-435B-A313-5A6FD6FBD4FF}"/>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97FDC972-AF93-4DED-B084-16CCB320A8F8}"/>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FB028016-9052-431F-9B02-6C352FE4B085}"/>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06</a:t>
            </a:r>
          </a:p>
        </p:txBody>
      </p:sp>
      <p:sp>
        <p:nvSpPr>
          <p:cNvPr id="7" name="law-number">
            <a:extLst>
              <a:ext uri="{FF2B5EF4-FFF2-40B4-BE49-F238E27FC236}">
                <a16:creationId xmlns:a16="http://schemas.microsoft.com/office/drawing/2014/main" id="{C085BA5B-E858-4B7A-90C6-D7EA7CB852F0}"/>
              </a:ext>
            </a:extLst>
          </p:cNvPr>
          <p:cNvSpPr>
            <a:spLocks noGrp="1"/>
          </p:cNvSpPr>
          <p:nvPr/>
        </p:nvSpPr>
        <p:spPr>
          <a:xfrm>
            <a:off x="819150" y="2000250"/>
            <a:ext cx="3619500" cy="781050"/>
          </a:xfrm>
          <a:prstGeom prst="rect">
            <a:avLst/>
          </a:prstGeom>
          <a:noFill/>
          <a:ln w="0">
            <a:noFill/>
            <a:prstDash val="solid"/>
          </a:ln>
        </p:spPr>
        <p:txBody>
          <a:bodyPr lIns="0" tIns="0" rIns="0" bIns="0" anchor="ctr">
            <a:normAutofit/>
          </a:bodyPr>
          <a:lstStyle>
            <a:defPPr algn="l">
              <a:defRPr sz="4950" b="1" i="0">
                <a:solidFill>
                  <a:srgbClr val="176B67"/>
                </a:solidFill>
                <a:latin typeface="Georgia"/>
                <a:ea typeface="Georgia"/>
                <a:cs typeface="Georgia"/>
              </a:defRPr>
            </a:defPPr>
          </a:lstStyle>
          <a:p>
            <a:pPr algn="l">
              <a:defRPr sz="4950" b="1" i="0">
                <a:solidFill>
                  <a:srgbClr val="176B67"/>
                </a:solidFill>
                <a:latin typeface="Georgia"/>
                <a:ea typeface="Georgia"/>
                <a:cs typeface="Georgia"/>
              </a:defRPr>
            </a:pPr>
            <a:r>
              <a:rPr sz="4950" b="1" i="0">
                <a:solidFill>
                  <a:srgbClr val="176B67"/>
                </a:solidFill>
                <a:latin typeface="Georgia"/>
                <a:ea typeface="Georgia"/>
                <a:cs typeface="Georgia"/>
              </a:rPr>
              <a:t>58/2003</a:t>
            </a:r>
          </a:p>
        </p:txBody>
      </p:sp>
      <p:sp>
        <p:nvSpPr>
          <p:cNvPr id="8" name="law-name">
            <a:extLst>
              <a:ext uri="{FF2B5EF4-FFF2-40B4-BE49-F238E27FC236}">
                <a16:creationId xmlns:a16="http://schemas.microsoft.com/office/drawing/2014/main" id="{8F73BB94-5021-46AD-BE21-B5D8CCC902B9}"/>
              </a:ext>
            </a:extLst>
          </p:cNvPr>
          <p:cNvSpPr>
            <a:spLocks noGrp="1"/>
          </p:cNvSpPr>
          <p:nvPr/>
        </p:nvSpPr>
        <p:spPr>
          <a:xfrm>
            <a:off x="838200" y="2752725"/>
            <a:ext cx="4000500" cy="323850"/>
          </a:xfrm>
          <a:prstGeom prst="rect">
            <a:avLst/>
          </a:prstGeom>
          <a:noFill/>
          <a:ln w="0">
            <a:noFill/>
            <a:prstDash val="solid"/>
          </a:ln>
        </p:spPr>
        <p:txBody>
          <a:bodyPr lIns="0" tIns="0" rIns="0" bIns="0" anchor="t">
            <a:normAutofit/>
          </a:bodyPr>
          <a:lstStyle>
            <a:defPPr algn="l">
              <a:defRPr sz="1950" b="1" i="0">
                <a:solidFill>
                  <a:srgbClr val="122C3C"/>
                </a:solidFill>
                <a:latin typeface="Georgia"/>
                <a:ea typeface="Georgia"/>
                <a:cs typeface="Georgia"/>
              </a:defRPr>
            </a:defPPr>
          </a:lstStyle>
          <a:p>
            <a:pPr algn="l">
              <a:defRPr sz="1950" b="1" i="0">
                <a:solidFill>
                  <a:srgbClr val="122C3C"/>
                </a:solidFill>
                <a:latin typeface="Georgia"/>
                <a:ea typeface="Georgia"/>
                <a:cs typeface="Georgia"/>
              </a:defRPr>
            </a:pPr>
            <a:r>
              <a:rPr sz="1950" b="1" i="0">
                <a:solidFill>
                  <a:srgbClr val="122C3C"/>
                </a:solidFill>
                <a:latin typeface="Georgia"/>
                <a:ea typeface="Georgia"/>
                <a:cs typeface="Georgia"/>
              </a:rPr>
              <a:t>Ley General Tributaria</a:t>
            </a:r>
          </a:p>
        </p:txBody>
      </p:sp>
      <p:sp>
        <p:nvSpPr>
          <p:cNvPr id="9" name="rule">
            <a:extLst>
              <a:ext uri="{FF2B5EF4-FFF2-40B4-BE49-F238E27FC236}">
                <a16:creationId xmlns:a16="http://schemas.microsoft.com/office/drawing/2014/main" id="{C2719C1A-A141-4806-93EE-DFD5812120C1}"/>
              </a:ext>
            </a:extLst>
          </p:cNvPr>
          <p:cNvSpPr>
            <a:spLocks noGrp="1"/>
          </p:cNvSpPr>
          <p:nvPr/>
        </p:nvSpPr>
        <p:spPr>
          <a:xfrm>
            <a:off x="5143500" y="1952625"/>
            <a:ext cx="19050" cy="685800"/>
          </a:xfrm>
          <a:prstGeom prst="rect">
            <a:avLst/>
          </a:prstGeom>
          <a:solidFill>
            <a:srgbClr val="CBD5D2"/>
          </a:solidFill>
          <a:ln w="0">
            <a:noFill/>
            <a:prstDash val="solid"/>
          </a:ln>
        </p:spPr>
        <p:txBody>
          <a:bodyPr/>
          <a:lstStyle/>
          <a:p>
            <a:endParaRPr lang="es-ES"/>
          </a:p>
        </p:txBody>
      </p:sp>
      <p:sp>
        <p:nvSpPr>
          <p:cNvPr id="10" name="fact-label">
            <a:extLst>
              <a:ext uri="{FF2B5EF4-FFF2-40B4-BE49-F238E27FC236}">
                <a16:creationId xmlns:a16="http://schemas.microsoft.com/office/drawing/2014/main" id="{A1BE9754-14FB-4576-8E39-D1C594819DC5}"/>
              </a:ext>
            </a:extLst>
          </p:cNvPr>
          <p:cNvSpPr>
            <a:spLocks noGrp="1"/>
          </p:cNvSpPr>
          <p:nvPr/>
        </p:nvSpPr>
        <p:spPr>
          <a:xfrm>
            <a:off x="5362575" y="1962150"/>
            <a:ext cx="19050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PUBLICACIÓN</a:t>
            </a:r>
          </a:p>
        </p:txBody>
      </p:sp>
      <p:sp>
        <p:nvSpPr>
          <p:cNvPr id="11" name="fact-text">
            <a:extLst>
              <a:ext uri="{FF2B5EF4-FFF2-40B4-BE49-F238E27FC236}">
                <a16:creationId xmlns:a16="http://schemas.microsoft.com/office/drawing/2014/main" id="{87BB450C-EE4A-401F-BCAE-F7DAF2C6A7C4}"/>
              </a:ext>
            </a:extLst>
          </p:cNvPr>
          <p:cNvSpPr>
            <a:spLocks noGrp="1"/>
          </p:cNvSpPr>
          <p:nvPr/>
        </p:nvSpPr>
        <p:spPr>
          <a:xfrm>
            <a:off x="5362575" y="2200275"/>
            <a:ext cx="5619750" cy="457200"/>
          </a:xfrm>
          <a:prstGeom prst="rect">
            <a:avLst/>
          </a:prstGeom>
          <a:noFill/>
          <a:ln w="0">
            <a:noFill/>
            <a:prstDash val="solid"/>
          </a:ln>
        </p:spPr>
        <p:txBody>
          <a:bodyPr lIns="0" tIns="0" rIns="0" bIns="0" anchor="t">
            <a:normAutofit/>
          </a:bodyPr>
          <a:lstStyle>
            <a:defPPr algn="l">
              <a:defRPr sz="1575" b="0" i="0">
                <a:solidFill>
                  <a:srgbClr val="1A303B"/>
                </a:solidFill>
                <a:latin typeface="Aptos"/>
                <a:ea typeface="Aptos"/>
                <a:cs typeface="Aptos"/>
              </a:defRPr>
            </a:defPPr>
          </a:lstStyle>
          <a:p>
            <a:pPr algn="l">
              <a:defRPr sz="1575" b="0" i="0">
                <a:solidFill>
                  <a:srgbClr val="1A303B"/>
                </a:solidFill>
                <a:latin typeface="Aptos"/>
                <a:ea typeface="Aptos"/>
                <a:cs typeface="Aptos"/>
              </a:defRPr>
            </a:pPr>
            <a:r>
              <a:rPr sz="1575" b="0" i="0">
                <a:solidFill>
                  <a:srgbClr val="1A303B"/>
                </a:solidFill>
                <a:latin typeface="Aptos"/>
                <a:ea typeface="Aptos"/>
                <a:cs typeface="Aptos"/>
              </a:rPr>
              <a:t>18 diciembre 2003 · BOE núm. 302</a:t>
            </a:r>
          </a:p>
        </p:txBody>
      </p:sp>
      <p:sp>
        <p:nvSpPr>
          <p:cNvPr id="12" name="rule">
            <a:extLst>
              <a:ext uri="{FF2B5EF4-FFF2-40B4-BE49-F238E27FC236}">
                <a16:creationId xmlns:a16="http://schemas.microsoft.com/office/drawing/2014/main" id="{4AD9A90E-C04F-4471-892E-9C04FA610743}"/>
              </a:ext>
            </a:extLst>
          </p:cNvPr>
          <p:cNvSpPr>
            <a:spLocks noGrp="1"/>
          </p:cNvSpPr>
          <p:nvPr/>
        </p:nvSpPr>
        <p:spPr>
          <a:xfrm>
            <a:off x="5143500" y="2695575"/>
            <a:ext cx="19050" cy="685800"/>
          </a:xfrm>
          <a:prstGeom prst="rect">
            <a:avLst/>
          </a:prstGeom>
          <a:solidFill>
            <a:srgbClr val="CBD5D2"/>
          </a:solidFill>
          <a:ln w="0">
            <a:noFill/>
            <a:prstDash val="solid"/>
          </a:ln>
        </p:spPr>
        <p:txBody>
          <a:bodyPr/>
          <a:lstStyle/>
          <a:p>
            <a:endParaRPr lang="es-ES"/>
          </a:p>
        </p:txBody>
      </p:sp>
      <p:sp>
        <p:nvSpPr>
          <p:cNvPr id="13" name="fact-label">
            <a:extLst>
              <a:ext uri="{FF2B5EF4-FFF2-40B4-BE49-F238E27FC236}">
                <a16:creationId xmlns:a16="http://schemas.microsoft.com/office/drawing/2014/main" id="{199AF992-129D-4BAB-9574-77964B430153}"/>
              </a:ext>
            </a:extLst>
          </p:cNvPr>
          <p:cNvSpPr>
            <a:spLocks noGrp="1"/>
          </p:cNvSpPr>
          <p:nvPr/>
        </p:nvSpPr>
        <p:spPr>
          <a:xfrm>
            <a:off x="5362575" y="2705100"/>
            <a:ext cx="19050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VIGENCIA</a:t>
            </a:r>
          </a:p>
        </p:txBody>
      </p:sp>
      <p:sp>
        <p:nvSpPr>
          <p:cNvPr id="14" name="fact-text">
            <a:extLst>
              <a:ext uri="{FF2B5EF4-FFF2-40B4-BE49-F238E27FC236}">
                <a16:creationId xmlns:a16="http://schemas.microsoft.com/office/drawing/2014/main" id="{E5A229B3-21D3-46DF-9E2F-9A6C152F19BA}"/>
              </a:ext>
            </a:extLst>
          </p:cNvPr>
          <p:cNvSpPr>
            <a:spLocks noGrp="1"/>
          </p:cNvSpPr>
          <p:nvPr/>
        </p:nvSpPr>
        <p:spPr>
          <a:xfrm>
            <a:off x="5362575" y="2943225"/>
            <a:ext cx="5619750" cy="457200"/>
          </a:xfrm>
          <a:prstGeom prst="rect">
            <a:avLst/>
          </a:prstGeom>
          <a:noFill/>
          <a:ln w="0">
            <a:noFill/>
            <a:prstDash val="solid"/>
          </a:ln>
        </p:spPr>
        <p:txBody>
          <a:bodyPr lIns="0" tIns="0" rIns="0" bIns="0" anchor="t">
            <a:normAutofit/>
          </a:bodyPr>
          <a:lstStyle>
            <a:defPPr algn="l">
              <a:defRPr sz="1575" b="0" i="0">
                <a:solidFill>
                  <a:srgbClr val="1A303B"/>
                </a:solidFill>
                <a:latin typeface="Aptos"/>
                <a:ea typeface="Aptos"/>
                <a:cs typeface="Aptos"/>
              </a:defRPr>
            </a:defPPr>
          </a:lstStyle>
          <a:p>
            <a:pPr algn="l">
              <a:defRPr sz="1575" b="0" i="0">
                <a:solidFill>
                  <a:srgbClr val="1A303B"/>
                </a:solidFill>
                <a:latin typeface="Aptos"/>
                <a:ea typeface="Aptos"/>
                <a:cs typeface="Aptos"/>
              </a:defRPr>
            </a:pPr>
            <a:r>
              <a:rPr sz="1575" b="0" i="0">
                <a:solidFill>
                  <a:srgbClr val="1A303B"/>
                </a:solidFill>
                <a:latin typeface="Aptos"/>
                <a:ea typeface="Aptos"/>
                <a:cs typeface="Aptos"/>
              </a:rPr>
              <a:t>Desde 1 julio 2004</a:t>
            </a:r>
          </a:p>
        </p:txBody>
      </p:sp>
      <p:sp>
        <p:nvSpPr>
          <p:cNvPr id="15" name="rule">
            <a:extLst>
              <a:ext uri="{FF2B5EF4-FFF2-40B4-BE49-F238E27FC236}">
                <a16:creationId xmlns:a16="http://schemas.microsoft.com/office/drawing/2014/main" id="{6E51F4C8-6BA3-4C2A-A3A9-E874E4B94182}"/>
              </a:ext>
            </a:extLst>
          </p:cNvPr>
          <p:cNvSpPr>
            <a:spLocks noGrp="1"/>
          </p:cNvSpPr>
          <p:nvPr/>
        </p:nvSpPr>
        <p:spPr>
          <a:xfrm>
            <a:off x="5143500" y="3438525"/>
            <a:ext cx="19050" cy="685800"/>
          </a:xfrm>
          <a:prstGeom prst="rect">
            <a:avLst/>
          </a:prstGeom>
          <a:solidFill>
            <a:srgbClr val="CBD5D2"/>
          </a:solidFill>
          <a:ln w="0">
            <a:noFill/>
            <a:prstDash val="solid"/>
          </a:ln>
        </p:spPr>
        <p:txBody>
          <a:bodyPr/>
          <a:lstStyle/>
          <a:p>
            <a:endParaRPr lang="es-ES"/>
          </a:p>
        </p:txBody>
      </p:sp>
      <p:sp>
        <p:nvSpPr>
          <p:cNvPr id="16" name="fact-label">
            <a:extLst>
              <a:ext uri="{FF2B5EF4-FFF2-40B4-BE49-F238E27FC236}">
                <a16:creationId xmlns:a16="http://schemas.microsoft.com/office/drawing/2014/main" id="{D996BB51-6FCA-4AFD-84CE-FCBF37C9EACC}"/>
              </a:ext>
            </a:extLst>
          </p:cNvPr>
          <p:cNvSpPr>
            <a:spLocks noGrp="1"/>
          </p:cNvSpPr>
          <p:nvPr/>
        </p:nvSpPr>
        <p:spPr>
          <a:xfrm>
            <a:off x="5362575" y="3448050"/>
            <a:ext cx="19050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FUNCIÓN</a:t>
            </a:r>
          </a:p>
        </p:txBody>
      </p:sp>
      <p:sp>
        <p:nvSpPr>
          <p:cNvPr id="17" name="fact-text">
            <a:extLst>
              <a:ext uri="{FF2B5EF4-FFF2-40B4-BE49-F238E27FC236}">
                <a16:creationId xmlns:a16="http://schemas.microsoft.com/office/drawing/2014/main" id="{6155E959-368A-404C-8C8D-A77E90D4D14F}"/>
              </a:ext>
            </a:extLst>
          </p:cNvPr>
          <p:cNvSpPr>
            <a:spLocks noGrp="1"/>
          </p:cNvSpPr>
          <p:nvPr/>
        </p:nvSpPr>
        <p:spPr>
          <a:xfrm>
            <a:off x="5362575" y="3686175"/>
            <a:ext cx="5619750" cy="457200"/>
          </a:xfrm>
          <a:prstGeom prst="rect">
            <a:avLst/>
          </a:prstGeom>
          <a:noFill/>
          <a:ln w="0">
            <a:noFill/>
            <a:prstDash val="solid"/>
          </a:ln>
        </p:spPr>
        <p:txBody>
          <a:bodyPr lIns="0" tIns="0" rIns="0" bIns="0" anchor="t">
            <a:normAutofit/>
          </a:bodyPr>
          <a:lstStyle>
            <a:defPPr algn="l">
              <a:defRPr sz="1575" b="0" i="0">
                <a:solidFill>
                  <a:srgbClr val="1A303B"/>
                </a:solidFill>
                <a:latin typeface="Aptos"/>
                <a:ea typeface="Aptos"/>
                <a:cs typeface="Aptos"/>
              </a:defRPr>
            </a:defPPr>
          </a:lstStyle>
          <a:p>
            <a:pPr algn="l">
              <a:defRPr sz="1575" b="0" i="0">
                <a:solidFill>
                  <a:srgbClr val="1A303B"/>
                </a:solidFill>
                <a:latin typeface="Aptos"/>
                <a:ea typeface="Aptos"/>
                <a:cs typeface="Aptos"/>
              </a:defRPr>
            </a:pPr>
            <a:r>
              <a:rPr sz="1575" b="0" i="0">
                <a:solidFill>
                  <a:srgbClr val="1A303B"/>
                </a:solidFill>
                <a:latin typeface="Aptos"/>
                <a:ea typeface="Aptos"/>
                <a:cs typeface="Aptos"/>
              </a:rPr>
              <a:t>Principios, obligaciones, procedimientos, sanciones y revisión</a:t>
            </a:r>
          </a:p>
        </p:txBody>
      </p:sp>
      <p:sp>
        <p:nvSpPr>
          <p:cNvPr id="18" name="rule">
            <a:extLst>
              <a:ext uri="{FF2B5EF4-FFF2-40B4-BE49-F238E27FC236}">
                <a16:creationId xmlns:a16="http://schemas.microsoft.com/office/drawing/2014/main" id="{4113EEB3-8841-470B-8017-93FB4AA265BB}"/>
              </a:ext>
            </a:extLst>
          </p:cNvPr>
          <p:cNvSpPr>
            <a:spLocks noGrp="1"/>
          </p:cNvSpPr>
          <p:nvPr/>
        </p:nvSpPr>
        <p:spPr>
          <a:xfrm>
            <a:off x="5143500" y="4181475"/>
            <a:ext cx="19050" cy="685800"/>
          </a:xfrm>
          <a:prstGeom prst="rect">
            <a:avLst/>
          </a:prstGeom>
          <a:solidFill>
            <a:srgbClr val="B85D3B"/>
          </a:solidFill>
          <a:ln w="0">
            <a:noFill/>
            <a:prstDash val="solid"/>
          </a:ln>
        </p:spPr>
        <p:txBody>
          <a:bodyPr/>
          <a:lstStyle/>
          <a:p>
            <a:endParaRPr lang="es-ES"/>
          </a:p>
        </p:txBody>
      </p:sp>
      <p:sp>
        <p:nvSpPr>
          <p:cNvPr id="19" name="fact-label">
            <a:extLst>
              <a:ext uri="{FF2B5EF4-FFF2-40B4-BE49-F238E27FC236}">
                <a16:creationId xmlns:a16="http://schemas.microsoft.com/office/drawing/2014/main" id="{E560CB07-3538-4ADB-B8FB-0153E1F69D5C}"/>
              </a:ext>
            </a:extLst>
          </p:cNvPr>
          <p:cNvSpPr>
            <a:spLocks noGrp="1"/>
          </p:cNvSpPr>
          <p:nvPr/>
        </p:nvSpPr>
        <p:spPr>
          <a:xfrm>
            <a:off x="5362575" y="4191000"/>
            <a:ext cx="1905000" cy="190500"/>
          </a:xfrm>
          <a:prstGeom prst="rect">
            <a:avLst/>
          </a:prstGeom>
          <a:noFill/>
          <a:ln w="0">
            <a:noFill/>
            <a:prstDash val="solid"/>
          </a:ln>
        </p:spPr>
        <p:txBody>
          <a:bodyPr lIns="0" tIns="0" rIns="0" bIns="0" anchor="t">
            <a:normAutofit/>
          </a:bodyPr>
          <a:lstStyle>
            <a:defPPr algn="l">
              <a:defRPr sz="1050" b="1" i="0">
                <a:solidFill>
                  <a:srgbClr val="B85D3B"/>
                </a:solidFill>
                <a:latin typeface="Aptos"/>
                <a:ea typeface="Aptos"/>
                <a:cs typeface="Aptos"/>
              </a:defRPr>
            </a:defPPr>
          </a:lstStyle>
          <a:p>
            <a:pPr algn="l">
              <a:defRPr sz="1050" b="1" i="0">
                <a:solidFill>
                  <a:srgbClr val="B85D3B"/>
                </a:solidFill>
                <a:latin typeface="Aptos"/>
                <a:ea typeface="Aptos"/>
                <a:cs typeface="Aptos"/>
              </a:defRPr>
            </a:pPr>
            <a:r>
              <a:rPr sz="1050" b="1" i="0">
                <a:solidFill>
                  <a:srgbClr val="B85D3B"/>
                </a:solidFill>
                <a:latin typeface="Aptos"/>
                <a:ea typeface="Aptos"/>
                <a:cs typeface="Aptos"/>
              </a:rPr>
              <a:t>MÉTODO</a:t>
            </a:r>
          </a:p>
        </p:txBody>
      </p:sp>
      <p:sp>
        <p:nvSpPr>
          <p:cNvPr id="20" name="fact-text">
            <a:extLst>
              <a:ext uri="{FF2B5EF4-FFF2-40B4-BE49-F238E27FC236}">
                <a16:creationId xmlns:a16="http://schemas.microsoft.com/office/drawing/2014/main" id="{FDB70923-B0C9-42FC-96F3-F00788010B46}"/>
              </a:ext>
            </a:extLst>
          </p:cNvPr>
          <p:cNvSpPr>
            <a:spLocks noGrp="1"/>
          </p:cNvSpPr>
          <p:nvPr/>
        </p:nvSpPr>
        <p:spPr>
          <a:xfrm>
            <a:off x="5362575" y="4429125"/>
            <a:ext cx="5619750" cy="457200"/>
          </a:xfrm>
          <a:prstGeom prst="rect">
            <a:avLst/>
          </a:prstGeom>
          <a:noFill/>
          <a:ln w="0">
            <a:noFill/>
            <a:prstDash val="solid"/>
          </a:ln>
        </p:spPr>
        <p:txBody>
          <a:bodyPr lIns="0" tIns="0" rIns="0" bIns="0" anchor="t">
            <a:normAutofit fontScale="95238"/>
          </a:bodyPr>
          <a:lstStyle>
            <a:defPPr algn="l">
              <a:defRPr sz="1575" b="0" i="0">
                <a:solidFill>
                  <a:srgbClr val="1A303B"/>
                </a:solidFill>
                <a:latin typeface="Aptos"/>
                <a:ea typeface="Aptos"/>
                <a:cs typeface="Aptos"/>
              </a:defRPr>
            </a:defPPr>
          </a:lstStyle>
          <a:p>
            <a:pPr algn="l">
              <a:defRPr sz="1575" b="0" i="0">
                <a:solidFill>
                  <a:srgbClr val="1A303B"/>
                </a:solidFill>
                <a:latin typeface="Aptos"/>
                <a:ea typeface="Aptos"/>
                <a:cs typeface="Aptos"/>
              </a:defRPr>
            </a:pPr>
            <a:r>
              <a:rPr sz="1575" b="0" i="0">
                <a:solidFill>
                  <a:srgbClr val="1A303B"/>
                </a:solidFill>
                <a:latin typeface="Aptos"/>
                <a:ea typeface="Aptos"/>
                <a:cs typeface="Aptos"/>
              </a:rPr>
              <a:t>Sistematización del derecho tributario general; el propio preámbulo habla de esfuerzo codificador</a:t>
            </a:r>
          </a:p>
        </p:txBody>
      </p:sp>
      <p:sp>
        <p:nvSpPr>
          <p:cNvPr id="21" name="legal-date-band">
            <a:extLst>
              <a:ext uri="{FF2B5EF4-FFF2-40B4-BE49-F238E27FC236}">
                <a16:creationId xmlns:a16="http://schemas.microsoft.com/office/drawing/2014/main" id="{C161D470-3159-4A27-ACAF-6F0A5DFF9B7C}"/>
              </a:ext>
            </a:extLst>
          </p:cNvPr>
          <p:cNvSpPr>
            <a:spLocks noGrp="1"/>
          </p:cNvSpPr>
          <p:nvPr/>
        </p:nvSpPr>
        <p:spPr>
          <a:xfrm>
            <a:off x="819150" y="5143500"/>
            <a:ext cx="10401300" cy="704850"/>
          </a:xfrm>
          <a:prstGeom prst="rect">
            <a:avLst/>
          </a:prstGeom>
          <a:solidFill>
            <a:srgbClr val="122C3C"/>
          </a:solidFill>
          <a:ln w="0">
            <a:noFill/>
            <a:prstDash val="solid"/>
          </a:ln>
        </p:spPr>
        <p:txBody>
          <a:bodyPr/>
          <a:lstStyle/>
          <a:p>
            <a:endParaRPr lang="es-ES"/>
          </a:p>
        </p:txBody>
      </p:sp>
      <p:sp>
        <p:nvSpPr>
          <p:cNvPr id="22" name="consolidated-note">
            <a:extLst>
              <a:ext uri="{FF2B5EF4-FFF2-40B4-BE49-F238E27FC236}">
                <a16:creationId xmlns:a16="http://schemas.microsoft.com/office/drawing/2014/main" id="{3666E00E-71A0-4B1C-A69A-F2CC27856108}"/>
              </a:ext>
            </a:extLst>
          </p:cNvPr>
          <p:cNvSpPr>
            <a:spLocks noGrp="1"/>
          </p:cNvSpPr>
          <p:nvPr/>
        </p:nvSpPr>
        <p:spPr>
          <a:xfrm>
            <a:off x="1066800" y="5248275"/>
            <a:ext cx="9877425" cy="495300"/>
          </a:xfrm>
          <a:prstGeom prst="rect">
            <a:avLst/>
          </a:prstGeom>
          <a:noFill/>
          <a:ln w="0">
            <a:noFill/>
            <a:prstDash val="solid"/>
          </a:ln>
        </p:spPr>
        <p:txBody>
          <a:bodyPr lIns="0" tIns="0" rIns="0" bIns="0" anchor="ctr">
            <a:normAutofit/>
          </a:bodyPr>
          <a:lstStyle>
            <a:defPPr algn="l">
              <a:defRPr sz="1575" b="1" i="0">
                <a:solidFill>
                  <a:srgbClr val="FFFFFF"/>
                </a:solidFill>
                <a:latin typeface="Aptos"/>
                <a:ea typeface="Aptos"/>
                <a:cs typeface="Aptos"/>
              </a:defRPr>
            </a:defPPr>
          </a:lstStyle>
          <a:p>
            <a:pPr algn="l">
              <a:defRPr sz="1575" b="1" i="0">
                <a:solidFill>
                  <a:srgbClr val="FFFFFF"/>
                </a:solidFill>
                <a:latin typeface="Aptos"/>
                <a:ea typeface="Aptos"/>
                <a:cs typeface="Aptos"/>
              </a:defRPr>
            </a:pPr>
            <a:r>
              <a:rPr sz="1575" b="1" i="0">
                <a:solidFill>
                  <a:srgbClr val="FFFFFF"/>
                </a:solidFill>
                <a:latin typeface="Aptos"/>
                <a:ea typeface="Aptos"/>
                <a:cs typeface="Aptos"/>
              </a:rPr>
              <a:t>Consulta normativa: texto consolidado del BOE; última actualización indicada en el BOE: 21 · XII · 2024.</a:t>
            </a:r>
          </a:p>
        </p:txBody>
      </p:sp>
    </p:spTree>
    <p:extLst>
      <p:ext uri="{BB962C8B-B14F-4D97-AF65-F5344CB8AC3E}">
        <p14:creationId xmlns:p14="http://schemas.microsoft.com/office/powerpoint/2010/main" val="1380372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2EB"/>
        </a:solidFill>
        <a:effectLst/>
      </p:bgPr>
    </p:bg>
    <p:spTree>
      <p:nvGrpSpPr>
        <p:cNvPr id="1" name=""/>
        <p:cNvGrpSpPr/>
        <p:nvPr/>
      </p:nvGrpSpPr>
      <p:grpSpPr>
        <a:xfrm>
          <a:off x="0" y="0"/>
          <a:ext cx="0" cy="0"/>
          <a:chOff x="0" y="0"/>
          <a:chExt cx="0" cy="0"/>
        </a:xfrm>
      </p:grpSpPr>
      <p:sp>
        <p:nvSpPr>
          <p:cNvPr id="22" name="eyebrow">
            <a:extLst>
              <a:ext uri="{FF2B5EF4-FFF2-40B4-BE49-F238E27FC236}">
                <a16:creationId xmlns:a16="http://schemas.microsoft.com/office/drawing/2014/main" id="{26BF0F2D-394C-44DA-BE8B-31DC3791A5B6}"/>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02 · HISTORIA ESPAÑOLA</a:t>
            </a:r>
          </a:p>
        </p:txBody>
      </p:sp>
      <p:sp>
        <p:nvSpPr>
          <p:cNvPr id="2" name="slide-title">
            <a:extLst>
              <a:ext uri="{FF2B5EF4-FFF2-40B4-BE49-F238E27FC236}">
                <a16:creationId xmlns:a16="http://schemas.microsoft.com/office/drawing/2014/main" id="{B092579E-D6FA-4927-8300-164CCA2BCEF5}"/>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La LGT de 2003: modernizar y codificar</a:t>
            </a:r>
          </a:p>
        </p:txBody>
      </p:sp>
      <p:sp>
        <p:nvSpPr>
          <p:cNvPr id="3" name="slide-intro">
            <a:extLst>
              <a:ext uri="{FF2B5EF4-FFF2-40B4-BE49-F238E27FC236}">
                <a16:creationId xmlns:a16="http://schemas.microsoft.com/office/drawing/2014/main" id="{14FB48C4-8178-4F97-A8BE-F798290C202C}"/>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La ley nueva responde a un sistema tributario ya transformado por la Constitución y por la práctica.</a:t>
            </a:r>
          </a:p>
        </p:txBody>
      </p:sp>
      <p:sp>
        <p:nvSpPr>
          <p:cNvPr id="4" name="rule">
            <a:extLst>
              <a:ext uri="{FF2B5EF4-FFF2-40B4-BE49-F238E27FC236}">
                <a16:creationId xmlns:a16="http://schemas.microsoft.com/office/drawing/2014/main" id="{B124DFBC-5CF0-47A1-8608-EB361AF2C5AB}"/>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FB8DC268-89BC-4DFA-A2F8-7937075F57C0}"/>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5168E2B4-01A8-4091-8464-01D6D6B8166A}"/>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05</a:t>
            </a:r>
          </a:p>
        </p:txBody>
      </p:sp>
      <p:sp>
        <p:nvSpPr>
          <p:cNvPr id="7" name="rule">
            <a:extLst>
              <a:ext uri="{FF2B5EF4-FFF2-40B4-BE49-F238E27FC236}">
                <a16:creationId xmlns:a16="http://schemas.microsoft.com/office/drawing/2014/main" id="{A115CA42-6573-4992-9001-61774D2E1AA0}"/>
              </a:ext>
            </a:extLst>
          </p:cNvPr>
          <p:cNvSpPr>
            <a:spLocks noGrp="1"/>
          </p:cNvSpPr>
          <p:nvPr/>
        </p:nvSpPr>
        <p:spPr>
          <a:xfrm>
            <a:off x="1133475" y="2409825"/>
            <a:ext cx="28575" cy="2952750"/>
          </a:xfrm>
          <a:prstGeom prst="rect">
            <a:avLst/>
          </a:prstGeom>
          <a:solidFill>
            <a:srgbClr val="CBD5D2"/>
          </a:solidFill>
          <a:ln w="0">
            <a:noFill/>
            <a:prstDash val="solid"/>
          </a:ln>
        </p:spPr>
        <p:txBody>
          <a:bodyPr/>
          <a:lstStyle/>
          <a:p>
            <a:endParaRPr lang="es-ES"/>
          </a:p>
        </p:txBody>
      </p:sp>
      <p:sp>
        <p:nvSpPr>
          <p:cNvPr id="8" name="dot">
            <a:extLst>
              <a:ext uri="{FF2B5EF4-FFF2-40B4-BE49-F238E27FC236}">
                <a16:creationId xmlns:a16="http://schemas.microsoft.com/office/drawing/2014/main" id="{44C38106-A361-46DB-A141-7B1746EFA69D}"/>
              </a:ext>
            </a:extLst>
          </p:cNvPr>
          <p:cNvSpPr>
            <a:spLocks noGrp="1"/>
          </p:cNvSpPr>
          <p:nvPr/>
        </p:nvSpPr>
        <p:spPr>
          <a:xfrm>
            <a:off x="1057275" y="2295525"/>
            <a:ext cx="171450" cy="171450"/>
          </a:xfrm>
          <a:prstGeom prst="ellipse">
            <a:avLst/>
          </a:prstGeom>
          <a:solidFill>
            <a:srgbClr val="176B67"/>
          </a:solidFill>
          <a:ln w="0">
            <a:noFill/>
            <a:prstDash val="solid"/>
          </a:ln>
        </p:spPr>
        <p:txBody>
          <a:bodyPr/>
          <a:lstStyle/>
          <a:p>
            <a:endParaRPr lang="es-ES"/>
          </a:p>
        </p:txBody>
      </p:sp>
      <p:sp>
        <p:nvSpPr>
          <p:cNvPr id="9" name="event-year">
            <a:extLst>
              <a:ext uri="{FF2B5EF4-FFF2-40B4-BE49-F238E27FC236}">
                <a16:creationId xmlns:a16="http://schemas.microsoft.com/office/drawing/2014/main" id="{C26EBCDF-41A6-4809-83FC-576E25C42C7D}"/>
              </a:ext>
            </a:extLst>
          </p:cNvPr>
          <p:cNvSpPr>
            <a:spLocks noGrp="1"/>
          </p:cNvSpPr>
          <p:nvPr/>
        </p:nvSpPr>
        <p:spPr>
          <a:xfrm>
            <a:off x="1438275" y="2238375"/>
            <a:ext cx="1066800" cy="400050"/>
          </a:xfrm>
          <a:prstGeom prst="rect">
            <a:avLst/>
          </a:prstGeom>
          <a:noFill/>
          <a:ln w="0">
            <a:noFill/>
            <a:prstDash val="solid"/>
          </a:ln>
        </p:spPr>
        <p:txBody>
          <a:bodyPr lIns="0" tIns="0" rIns="0" bIns="0" anchor="t">
            <a:normAutofit/>
          </a:bodyPr>
          <a:lstStyle>
            <a:defPPr algn="l">
              <a:defRPr sz="2400" b="1" i="0">
                <a:solidFill>
                  <a:srgbClr val="122C3C"/>
                </a:solidFill>
                <a:latin typeface="Georgia"/>
                <a:ea typeface="Georgia"/>
                <a:cs typeface="Georgia"/>
              </a:defRPr>
            </a:defPPr>
          </a:lstStyle>
          <a:p>
            <a:pPr algn="l">
              <a:defRPr sz="2400" b="1" i="0">
                <a:solidFill>
                  <a:srgbClr val="122C3C"/>
                </a:solidFill>
                <a:latin typeface="Georgia"/>
                <a:ea typeface="Georgia"/>
                <a:cs typeface="Georgia"/>
              </a:defRPr>
            </a:pPr>
            <a:r>
              <a:rPr sz="2400" b="1" i="0">
                <a:solidFill>
                  <a:srgbClr val="122C3C"/>
                </a:solidFill>
                <a:latin typeface="Georgia"/>
                <a:ea typeface="Georgia"/>
                <a:cs typeface="Georgia"/>
              </a:rPr>
              <a:t>1963</a:t>
            </a:r>
          </a:p>
        </p:txBody>
      </p:sp>
      <p:sp>
        <p:nvSpPr>
          <p:cNvPr id="10" name="event-heading">
            <a:extLst>
              <a:ext uri="{FF2B5EF4-FFF2-40B4-BE49-F238E27FC236}">
                <a16:creationId xmlns:a16="http://schemas.microsoft.com/office/drawing/2014/main" id="{BE329210-A6AB-4ECE-9731-4443B916AD48}"/>
              </a:ext>
            </a:extLst>
          </p:cNvPr>
          <p:cNvSpPr>
            <a:spLocks noGrp="1"/>
          </p:cNvSpPr>
          <p:nvPr/>
        </p:nvSpPr>
        <p:spPr>
          <a:xfrm>
            <a:off x="2743200" y="2247900"/>
            <a:ext cx="2619375" cy="381000"/>
          </a:xfrm>
          <a:prstGeom prst="rect">
            <a:avLst/>
          </a:prstGeom>
          <a:noFill/>
          <a:ln w="0">
            <a:noFill/>
            <a:prstDash val="solid"/>
          </a:ln>
        </p:spPr>
        <p:txBody>
          <a:bodyPr lIns="0" tIns="0" rIns="0" bIns="0" anchor="t">
            <a:normAutofit fontScale="92500"/>
          </a:bodyPr>
          <a:lstStyle>
            <a:defPPr algn="l">
              <a:defRPr sz="1875" b="1" i="0">
                <a:solidFill>
                  <a:srgbClr val="122C3C"/>
                </a:solidFill>
                <a:latin typeface="Georgia"/>
                <a:ea typeface="Georgia"/>
                <a:cs typeface="Georgia"/>
              </a:defRPr>
            </a:defPPr>
          </a:lstStyle>
          <a:p>
            <a:pPr algn="l">
              <a:defRPr sz="1875" b="1" i="0">
                <a:solidFill>
                  <a:srgbClr val="122C3C"/>
                </a:solidFill>
                <a:latin typeface="Georgia"/>
                <a:ea typeface="Georgia"/>
                <a:cs typeface="Georgia"/>
              </a:defRPr>
            </a:pPr>
            <a:r>
              <a:rPr sz="1875" b="1" i="0">
                <a:solidFill>
                  <a:srgbClr val="122C3C"/>
                </a:solidFill>
                <a:latin typeface="Georgia"/>
                <a:ea typeface="Georgia"/>
                <a:cs typeface="Georgia"/>
              </a:rPr>
              <a:t>LGT preconstitucional</a:t>
            </a:r>
          </a:p>
        </p:txBody>
      </p:sp>
      <p:sp>
        <p:nvSpPr>
          <p:cNvPr id="11" name="event-body">
            <a:extLst>
              <a:ext uri="{FF2B5EF4-FFF2-40B4-BE49-F238E27FC236}">
                <a16:creationId xmlns:a16="http://schemas.microsoft.com/office/drawing/2014/main" id="{B4946430-BA49-4B09-B4B4-F36C24A62F71}"/>
              </a:ext>
            </a:extLst>
          </p:cNvPr>
          <p:cNvSpPr>
            <a:spLocks noGrp="1"/>
          </p:cNvSpPr>
          <p:nvPr/>
        </p:nvSpPr>
        <p:spPr>
          <a:xfrm>
            <a:off x="5410200" y="2257425"/>
            <a:ext cx="5381625" cy="647700"/>
          </a:xfrm>
          <a:prstGeom prst="rect">
            <a:avLst/>
          </a:prstGeom>
          <a:noFill/>
          <a:ln w="0">
            <a:noFill/>
            <a:prstDash val="solid"/>
          </a:ln>
        </p:spPr>
        <p:txBody>
          <a:bodyPr lIns="0" tIns="0" rIns="0" bIns="0" anchor="t">
            <a:normAutofit/>
          </a:bodyPr>
          <a:lstStyle>
            <a:defPPr algn="l">
              <a:defRPr sz="1538" b="0" i="0">
                <a:solidFill>
                  <a:srgbClr val="1A303B"/>
                </a:solidFill>
                <a:latin typeface="Aptos"/>
                <a:ea typeface="Aptos"/>
                <a:cs typeface="Aptos"/>
              </a:defRPr>
            </a:defPPr>
          </a:lstStyle>
          <a:p>
            <a:pPr algn="l">
              <a:defRPr sz="1538" b="0" i="0">
                <a:solidFill>
                  <a:srgbClr val="1A303B"/>
                </a:solidFill>
                <a:latin typeface="Aptos"/>
                <a:ea typeface="Aptos"/>
                <a:cs typeface="Aptos"/>
              </a:defRPr>
            </a:pPr>
            <a:r>
              <a:rPr sz="1538" b="0" i="0">
                <a:solidFill>
                  <a:srgbClr val="1A303B"/>
                </a:solidFill>
                <a:latin typeface="Aptos"/>
                <a:ea typeface="Aptos"/>
                <a:cs typeface="Aptos"/>
              </a:rPr>
              <a:t>Primera estructura común del sistema tributario.</a:t>
            </a:r>
          </a:p>
        </p:txBody>
      </p:sp>
      <p:sp>
        <p:nvSpPr>
          <p:cNvPr id="12" name="dot">
            <a:extLst>
              <a:ext uri="{FF2B5EF4-FFF2-40B4-BE49-F238E27FC236}">
                <a16:creationId xmlns:a16="http://schemas.microsoft.com/office/drawing/2014/main" id="{05674FA8-6011-448E-BCA2-B3FD0776896B}"/>
              </a:ext>
            </a:extLst>
          </p:cNvPr>
          <p:cNvSpPr>
            <a:spLocks noGrp="1"/>
          </p:cNvSpPr>
          <p:nvPr/>
        </p:nvSpPr>
        <p:spPr>
          <a:xfrm>
            <a:off x="1057275" y="3257550"/>
            <a:ext cx="171450" cy="171450"/>
          </a:xfrm>
          <a:prstGeom prst="ellipse">
            <a:avLst/>
          </a:prstGeom>
          <a:solidFill>
            <a:srgbClr val="176B67"/>
          </a:solidFill>
          <a:ln w="0">
            <a:noFill/>
            <a:prstDash val="solid"/>
          </a:ln>
        </p:spPr>
        <p:txBody>
          <a:bodyPr/>
          <a:lstStyle/>
          <a:p>
            <a:endParaRPr lang="es-ES"/>
          </a:p>
        </p:txBody>
      </p:sp>
      <p:sp>
        <p:nvSpPr>
          <p:cNvPr id="13" name="event-year">
            <a:extLst>
              <a:ext uri="{FF2B5EF4-FFF2-40B4-BE49-F238E27FC236}">
                <a16:creationId xmlns:a16="http://schemas.microsoft.com/office/drawing/2014/main" id="{A162ECC4-7E34-4D2E-820C-B4FC065984AA}"/>
              </a:ext>
            </a:extLst>
          </p:cNvPr>
          <p:cNvSpPr>
            <a:spLocks noGrp="1"/>
          </p:cNvSpPr>
          <p:nvPr/>
        </p:nvSpPr>
        <p:spPr>
          <a:xfrm>
            <a:off x="1438275" y="3200400"/>
            <a:ext cx="1066800" cy="400050"/>
          </a:xfrm>
          <a:prstGeom prst="rect">
            <a:avLst/>
          </a:prstGeom>
          <a:noFill/>
          <a:ln w="0">
            <a:noFill/>
            <a:prstDash val="solid"/>
          </a:ln>
        </p:spPr>
        <p:txBody>
          <a:bodyPr lIns="0" tIns="0" rIns="0" bIns="0" anchor="t">
            <a:normAutofit/>
          </a:bodyPr>
          <a:lstStyle>
            <a:defPPr algn="l">
              <a:defRPr sz="2400" b="1" i="0">
                <a:solidFill>
                  <a:srgbClr val="122C3C"/>
                </a:solidFill>
                <a:latin typeface="Georgia"/>
                <a:ea typeface="Georgia"/>
                <a:cs typeface="Georgia"/>
              </a:defRPr>
            </a:defPPr>
          </a:lstStyle>
          <a:p>
            <a:pPr algn="l">
              <a:defRPr sz="2400" b="1" i="0">
                <a:solidFill>
                  <a:srgbClr val="122C3C"/>
                </a:solidFill>
                <a:latin typeface="Georgia"/>
                <a:ea typeface="Georgia"/>
                <a:cs typeface="Georgia"/>
              </a:defRPr>
            </a:pPr>
            <a:r>
              <a:rPr sz="2400" b="1" i="0">
                <a:solidFill>
                  <a:srgbClr val="122C3C"/>
                </a:solidFill>
                <a:latin typeface="Georgia"/>
                <a:ea typeface="Georgia"/>
                <a:cs typeface="Georgia"/>
              </a:rPr>
              <a:t>1978</a:t>
            </a:r>
          </a:p>
        </p:txBody>
      </p:sp>
      <p:sp>
        <p:nvSpPr>
          <p:cNvPr id="14" name="event-heading">
            <a:extLst>
              <a:ext uri="{FF2B5EF4-FFF2-40B4-BE49-F238E27FC236}">
                <a16:creationId xmlns:a16="http://schemas.microsoft.com/office/drawing/2014/main" id="{F9E35B53-C3BA-4108-9071-5CF7B585EA2D}"/>
              </a:ext>
            </a:extLst>
          </p:cNvPr>
          <p:cNvSpPr>
            <a:spLocks noGrp="1"/>
          </p:cNvSpPr>
          <p:nvPr/>
        </p:nvSpPr>
        <p:spPr>
          <a:xfrm>
            <a:off x="2743200" y="3209925"/>
            <a:ext cx="2619375" cy="381000"/>
          </a:xfrm>
          <a:prstGeom prst="rect">
            <a:avLst/>
          </a:prstGeom>
          <a:noFill/>
          <a:ln w="0">
            <a:noFill/>
            <a:prstDash val="solid"/>
          </a:ln>
        </p:spPr>
        <p:txBody>
          <a:bodyPr lIns="0" tIns="0" rIns="0" bIns="0" anchor="t">
            <a:normAutofit/>
          </a:bodyPr>
          <a:lstStyle>
            <a:defPPr algn="l">
              <a:defRPr sz="1875" b="1" i="0">
                <a:solidFill>
                  <a:srgbClr val="122C3C"/>
                </a:solidFill>
                <a:latin typeface="Georgia"/>
                <a:ea typeface="Georgia"/>
                <a:cs typeface="Georgia"/>
              </a:defRPr>
            </a:defPPr>
          </a:lstStyle>
          <a:p>
            <a:pPr algn="l">
              <a:defRPr sz="1875" b="1" i="0">
                <a:solidFill>
                  <a:srgbClr val="122C3C"/>
                </a:solidFill>
                <a:latin typeface="Georgia"/>
                <a:ea typeface="Georgia"/>
                <a:cs typeface="Georgia"/>
              </a:defRPr>
            </a:pPr>
            <a:r>
              <a:rPr sz="1875" b="1" i="0">
                <a:solidFill>
                  <a:srgbClr val="122C3C"/>
                </a:solidFill>
                <a:latin typeface="Georgia"/>
                <a:ea typeface="Georgia"/>
                <a:cs typeface="Georgia"/>
              </a:rPr>
              <a:t>Constitución</a:t>
            </a:r>
          </a:p>
        </p:txBody>
      </p:sp>
      <p:sp>
        <p:nvSpPr>
          <p:cNvPr id="15" name="event-body">
            <a:extLst>
              <a:ext uri="{FF2B5EF4-FFF2-40B4-BE49-F238E27FC236}">
                <a16:creationId xmlns:a16="http://schemas.microsoft.com/office/drawing/2014/main" id="{E62B3CCF-AC68-4D93-AE55-F97FDDA58198}"/>
              </a:ext>
            </a:extLst>
          </p:cNvPr>
          <p:cNvSpPr>
            <a:spLocks noGrp="1"/>
          </p:cNvSpPr>
          <p:nvPr/>
        </p:nvSpPr>
        <p:spPr>
          <a:xfrm>
            <a:off x="5410200" y="3219450"/>
            <a:ext cx="5381625" cy="647700"/>
          </a:xfrm>
          <a:prstGeom prst="rect">
            <a:avLst/>
          </a:prstGeom>
          <a:noFill/>
          <a:ln w="0">
            <a:noFill/>
            <a:prstDash val="solid"/>
          </a:ln>
        </p:spPr>
        <p:txBody>
          <a:bodyPr lIns="0" tIns="0" rIns="0" bIns="0" anchor="t">
            <a:normAutofit/>
          </a:bodyPr>
          <a:lstStyle>
            <a:defPPr algn="l">
              <a:defRPr sz="1538" b="0" i="0">
                <a:solidFill>
                  <a:srgbClr val="1A303B"/>
                </a:solidFill>
                <a:latin typeface="Aptos"/>
                <a:ea typeface="Aptos"/>
                <a:cs typeface="Aptos"/>
              </a:defRPr>
            </a:defPPr>
          </a:lstStyle>
          <a:p>
            <a:pPr algn="l">
              <a:defRPr sz="1538" b="0" i="0">
                <a:solidFill>
                  <a:srgbClr val="1A303B"/>
                </a:solidFill>
                <a:latin typeface="Aptos"/>
                <a:ea typeface="Aptos"/>
                <a:cs typeface="Aptos"/>
              </a:defRPr>
            </a:pPr>
            <a:r>
              <a:rPr sz="1538" b="0" i="0">
                <a:solidFill>
                  <a:srgbClr val="1A303B"/>
                </a:solidFill>
                <a:latin typeface="Aptos"/>
                <a:ea typeface="Aptos"/>
                <a:cs typeface="Aptos"/>
              </a:rPr>
              <a:t>Cambian el marco constitucional, el sistema administrativo y las relaciones con el contribuyente.</a:t>
            </a:r>
          </a:p>
        </p:txBody>
      </p:sp>
      <p:sp>
        <p:nvSpPr>
          <p:cNvPr id="16" name="dot">
            <a:extLst>
              <a:ext uri="{FF2B5EF4-FFF2-40B4-BE49-F238E27FC236}">
                <a16:creationId xmlns:a16="http://schemas.microsoft.com/office/drawing/2014/main" id="{0FD70DA1-1B7E-463D-801F-A7796914B68E}"/>
              </a:ext>
            </a:extLst>
          </p:cNvPr>
          <p:cNvSpPr>
            <a:spLocks noGrp="1"/>
          </p:cNvSpPr>
          <p:nvPr/>
        </p:nvSpPr>
        <p:spPr>
          <a:xfrm>
            <a:off x="1057275" y="4219575"/>
            <a:ext cx="171450" cy="171450"/>
          </a:xfrm>
          <a:prstGeom prst="ellipse">
            <a:avLst/>
          </a:prstGeom>
          <a:solidFill>
            <a:srgbClr val="B85D3B"/>
          </a:solidFill>
          <a:ln w="0">
            <a:noFill/>
            <a:prstDash val="solid"/>
          </a:ln>
        </p:spPr>
        <p:txBody>
          <a:bodyPr/>
          <a:lstStyle/>
          <a:p>
            <a:endParaRPr lang="es-ES"/>
          </a:p>
        </p:txBody>
      </p:sp>
      <p:sp>
        <p:nvSpPr>
          <p:cNvPr id="17" name="event-year">
            <a:extLst>
              <a:ext uri="{FF2B5EF4-FFF2-40B4-BE49-F238E27FC236}">
                <a16:creationId xmlns:a16="http://schemas.microsoft.com/office/drawing/2014/main" id="{FD61E125-8C32-4800-944F-A6089DDB3C0B}"/>
              </a:ext>
            </a:extLst>
          </p:cNvPr>
          <p:cNvSpPr>
            <a:spLocks noGrp="1"/>
          </p:cNvSpPr>
          <p:nvPr/>
        </p:nvSpPr>
        <p:spPr>
          <a:xfrm>
            <a:off x="1438275" y="4162425"/>
            <a:ext cx="1066800" cy="400050"/>
          </a:xfrm>
          <a:prstGeom prst="rect">
            <a:avLst/>
          </a:prstGeom>
          <a:noFill/>
          <a:ln w="0">
            <a:noFill/>
            <a:prstDash val="solid"/>
          </a:ln>
        </p:spPr>
        <p:txBody>
          <a:bodyPr lIns="0" tIns="0" rIns="0" bIns="0" anchor="t">
            <a:normAutofit/>
          </a:bodyPr>
          <a:lstStyle>
            <a:defPPr algn="l">
              <a:defRPr sz="2400" b="1" i="0">
                <a:solidFill>
                  <a:srgbClr val="122C3C"/>
                </a:solidFill>
                <a:latin typeface="Georgia"/>
                <a:ea typeface="Georgia"/>
                <a:cs typeface="Georgia"/>
              </a:defRPr>
            </a:defPPr>
          </a:lstStyle>
          <a:p>
            <a:pPr algn="l">
              <a:defRPr sz="2400" b="1" i="0">
                <a:solidFill>
                  <a:srgbClr val="122C3C"/>
                </a:solidFill>
                <a:latin typeface="Georgia"/>
                <a:ea typeface="Georgia"/>
                <a:cs typeface="Georgia"/>
              </a:defRPr>
            </a:pPr>
            <a:r>
              <a:rPr sz="2400" b="1" i="0">
                <a:solidFill>
                  <a:srgbClr val="122C3C"/>
                </a:solidFill>
                <a:latin typeface="Georgia"/>
                <a:ea typeface="Georgia"/>
                <a:cs typeface="Georgia"/>
              </a:rPr>
              <a:t>2003</a:t>
            </a:r>
          </a:p>
        </p:txBody>
      </p:sp>
      <p:sp>
        <p:nvSpPr>
          <p:cNvPr id="18" name="event-heading">
            <a:extLst>
              <a:ext uri="{FF2B5EF4-FFF2-40B4-BE49-F238E27FC236}">
                <a16:creationId xmlns:a16="http://schemas.microsoft.com/office/drawing/2014/main" id="{D5CEC774-424C-4534-ADD4-8F86DA5E45C7}"/>
              </a:ext>
            </a:extLst>
          </p:cNvPr>
          <p:cNvSpPr>
            <a:spLocks noGrp="1"/>
          </p:cNvSpPr>
          <p:nvPr/>
        </p:nvSpPr>
        <p:spPr>
          <a:xfrm>
            <a:off x="2743200" y="4171950"/>
            <a:ext cx="2619375" cy="381000"/>
          </a:xfrm>
          <a:prstGeom prst="rect">
            <a:avLst/>
          </a:prstGeom>
          <a:noFill/>
          <a:ln w="0">
            <a:noFill/>
            <a:prstDash val="solid"/>
          </a:ln>
        </p:spPr>
        <p:txBody>
          <a:bodyPr lIns="0" tIns="0" rIns="0" bIns="0" anchor="t">
            <a:normAutofit/>
          </a:bodyPr>
          <a:lstStyle>
            <a:defPPr algn="l">
              <a:defRPr sz="1875" b="1" i="0">
                <a:solidFill>
                  <a:srgbClr val="B85D3B"/>
                </a:solidFill>
                <a:latin typeface="Georgia"/>
                <a:ea typeface="Georgia"/>
                <a:cs typeface="Georgia"/>
              </a:defRPr>
            </a:defPPr>
          </a:lstStyle>
          <a:p>
            <a:pPr algn="l">
              <a:defRPr sz="1875" b="1" i="0">
                <a:solidFill>
                  <a:srgbClr val="B85D3B"/>
                </a:solidFill>
                <a:latin typeface="Georgia"/>
                <a:ea typeface="Georgia"/>
                <a:cs typeface="Georgia"/>
              </a:defRPr>
            </a:pPr>
            <a:r>
              <a:rPr sz="1875" b="1" i="0">
                <a:solidFill>
                  <a:srgbClr val="B85D3B"/>
                </a:solidFill>
                <a:latin typeface="Georgia"/>
                <a:ea typeface="Georgia"/>
                <a:cs typeface="Georgia"/>
              </a:rPr>
              <a:t>Nueva LGT</a:t>
            </a:r>
          </a:p>
        </p:txBody>
      </p:sp>
      <p:sp>
        <p:nvSpPr>
          <p:cNvPr id="19" name="event-body">
            <a:extLst>
              <a:ext uri="{FF2B5EF4-FFF2-40B4-BE49-F238E27FC236}">
                <a16:creationId xmlns:a16="http://schemas.microsoft.com/office/drawing/2014/main" id="{368F57B2-628A-4A18-8C38-EFA4607D8C4E}"/>
              </a:ext>
            </a:extLst>
          </p:cNvPr>
          <p:cNvSpPr>
            <a:spLocks noGrp="1"/>
          </p:cNvSpPr>
          <p:nvPr/>
        </p:nvSpPr>
        <p:spPr>
          <a:xfrm>
            <a:off x="5410200" y="4181475"/>
            <a:ext cx="5381625" cy="647700"/>
          </a:xfrm>
          <a:prstGeom prst="rect">
            <a:avLst/>
          </a:prstGeom>
          <a:noFill/>
          <a:ln w="0">
            <a:noFill/>
            <a:prstDash val="solid"/>
          </a:ln>
        </p:spPr>
        <p:txBody>
          <a:bodyPr lIns="0" tIns="0" rIns="0" bIns="0" anchor="t">
            <a:normAutofit/>
          </a:bodyPr>
          <a:lstStyle>
            <a:defPPr algn="l">
              <a:defRPr sz="1538" b="0" i="0">
                <a:solidFill>
                  <a:srgbClr val="1A303B"/>
                </a:solidFill>
                <a:latin typeface="Aptos"/>
                <a:ea typeface="Aptos"/>
                <a:cs typeface="Aptos"/>
              </a:defRPr>
            </a:defPPr>
          </a:lstStyle>
          <a:p>
            <a:pPr algn="l">
              <a:defRPr sz="1538" b="0" i="0">
                <a:solidFill>
                  <a:srgbClr val="1A303B"/>
                </a:solidFill>
                <a:latin typeface="Aptos"/>
                <a:ea typeface="Aptos"/>
                <a:cs typeface="Aptos"/>
              </a:defRPr>
            </a:pPr>
            <a:r>
              <a:rPr sz="1538" b="0" i="0">
                <a:solidFill>
                  <a:srgbClr val="1A303B"/>
                </a:solidFill>
                <a:latin typeface="Aptos"/>
                <a:ea typeface="Aptos"/>
                <a:cs typeface="Aptos"/>
              </a:rPr>
              <a:t>La Ley 58/2003 reorganiza materias, procedimientos y garantías. Entra en vigor el 1 de julio de 2004.</a:t>
            </a:r>
          </a:p>
        </p:txBody>
      </p:sp>
      <p:sp>
        <p:nvSpPr>
          <p:cNvPr id="20" name="rule">
            <a:extLst>
              <a:ext uri="{FF2B5EF4-FFF2-40B4-BE49-F238E27FC236}">
                <a16:creationId xmlns:a16="http://schemas.microsoft.com/office/drawing/2014/main" id="{01ACF9B7-EEEC-462A-BD4E-C3FEBC438A10}"/>
              </a:ext>
            </a:extLst>
          </p:cNvPr>
          <p:cNvSpPr>
            <a:spLocks noGrp="1"/>
          </p:cNvSpPr>
          <p:nvPr/>
        </p:nvSpPr>
        <p:spPr>
          <a:xfrm>
            <a:off x="1428750" y="5381625"/>
            <a:ext cx="9525000" cy="9525"/>
          </a:xfrm>
          <a:prstGeom prst="rect">
            <a:avLst/>
          </a:prstGeom>
          <a:solidFill>
            <a:srgbClr val="CBD5D2"/>
          </a:solidFill>
          <a:ln w="0">
            <a:noFill/>
            <a:prstDash val="solid"/>
          </a:ln>
        </p:spPr>
        <p:txBody>
          <a:bodyPr/>
          <a:lstStyle/>
          <a:p>
            <a:endParaRPr lang="es-ES"/>
          </a:p>
        </p:txBody>
      </p:sp>
      <p:sp>
        <p:nvSpPr>
          <p:cNvPr id="21" name="motives">
            <a:extLst>
              <a:ext uri="{FF2B5EF4-FFF2-40B4-BE49-F238E27FC236}">
                <a16:creationId xmlns:a16="http://schemas.microsoft.com/office/drawing/2014/main" id="{312EDDE1-D354-4127-9FFF-B486B761CA8B}"/>
              </a:ext>
            </a:extLst>
          </p:cNvPr>
          <p:cNvSpPr>
            <a:spLocks noGrp="1"/>
          </p:cNvSpPr>
          <p:nvPr/>
        </p:nvSpPr>
        <p:spPr>
          <a:xfrm>
            <a:off x="1438275" y="5562600"/>
            <a:ext cx="9572625" cy="457200"/>
          </a:xfrm>
          <a:prstGeom prst="rect">
            <a:avLst/>
          </a:prstGeom>
          <a:noFill/>
          <a:ln w="0">
            <a:noFill/>
            <a:prstDash val="solid"/>
          </a:ln>
        </p:spPr>
        <p:txBody>
          <a:bodyPr lIns="0" tIns="0" rIns="0" bIns="0" anchor="t">
            <a:normAutofit/>
          </a:bodyPr>
          <a:lstStyle>
            <a:defPPr algn="l">
              <a:defRPr sz="1500" b="1" i="0">
                <a:solidFill>
                  <a:srgbClr val="176B67"/>
                </a:solidFill>
                <a:latin typeface="Aptos"/>
                <a:ea typeface="Aptos"/>
                <a:cs typeface="Aptos"/>
              </a:defRPr>
            </a:defPPr>
          </a:lstStyle>
          <a:p>
            <a:pPr algn="l">
              <a:defRPr sz="1500" b="1" i="0">
                <a:solidFill>
                  <a:srgbClr val="176B67"/>
                </a:solidFill>
                <a:latin typeface="Aptos"/>
                <a:ea typeface="Aptos"/>
                <a:cs typeface="Aptos"/>
              </a:defRPr>
            </a:pPr>
            <a:r>
              <a:rPr sz="1500" b="1" i="0">
                <a:solidFill>
                  <a:srgbClr val="176B67"/>
                </a:solidFill>
                <a:latin typeface="Aptos"/>
                <a:ea typeface="Aptos"/>
                <a:cs typeface="Aptos"/>
              </a:rPr>
              <a:t>El preámbulo identifica cuatro motores: seguridad jurídica y garantías, dispersión normativa, procedimientos desactualizados y adaptación tecnológica.</a:t>
            </a:r>
          </a:p>
        </p:txBody>
      </p:sp>
    </p:spTree>
    <p:extLst>
      <p:ext uri="{BB962C8B-B14F-4D97-AF65-F5344CB8AC3E}">
        <p14:creationId xmlns:p14="http://schemas.microsoft.com/office/powerpoint/2010/main" val="1320760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22C3C"/>
        </a:solidFill>
        <a:effectLst/>
      </p:bgPr>
    </p:bg>
    <p:spTree>
      <p:nvGrpSpPr>
        <p:cNvPr id="1" name=""/>
        <p:cNvGrpSpPr/>
        <p:nvPr/>
      </p:nvGrpSpPr>
      <p:grpSpPr>
        <a:xfrm>
          <a:off x="0" y="0"/>
          <a:ext cx="0" cy="0"/>
          <a:chOff x="0" y="0"/>
          <a:chExt cx="0" cy="0"/>
        </a:xfrm>
      </p:grpSpPr>
      <p:sp>
        <p:nvSpPr>
          <p:cNvPr id="20" name="eyebrow">
            <a:extLst>
              <a:ext uri="{FF2B5EF4-FFF2-40B4-BE49-F238E27FC236}">
                <a16:creationId xmlns:a16="http://schemas.microsoft.com/office/drawing/2014/main" id="{11350889-5EFB-427D-9C32-FC92C9AB27CB}"/>
              </a:ext>
            </a:extLst>
          </p:cNvPr>
          <p:cNvSpPr>
            <a:spLocks noGrp="1"/>
          </p:cNvSpPr>
          <p:nvPr/>
        </p:nvSpPr>
        <p:spPr>
          <a:xfrm>
            <a:off x="704850" y="361950"/>
            <a:ext cx="6667500" cy="190500"/>
          </a:xfrm>
          <a:prstGeom prst="rect">
            <a:avLst/>
          </a:prstGeom>
          <a:noFill/>
          <a:ln w="0">
            <a:noFill/>
            <a:prstDash val="solid"/>
          </a:ln>
        </p:spPr>
        <p:txBody>
          <a:bodyPr lIns="0" tIns="0" rIns="0" bIns="0" anchor="t">
            <a:normAutofit/>
          </a:bodyPr>
          <a:lstStyle>
            <a:defPPr algn="l">
              <a:defRPr sz="1050" b="1" i="0">
                <a:solidFill>
                  <a:srgbClr val="A9C0C3"/>
                </a:solidFill>
                <a:latin typeface="Aptos"/>
                <a:ea typeface="Aptos"/>
                <a:cs typeface="Aptos"/>
              </a:defRPr>
            </a:defPPr>
          </a:lstStyle>
          <a:p>
            <a:pPr algn="l">
              <a:defRPr sz="1050" b="1" i="0">
                <a:solidFill>
                  <a:srgbClr val="A9C0C3"/>
                </a:solidFill>
                <a:latin typeface="Aptos"/>
                <a:ea typeface="Aptos"/>
                <a:cs typeface="Aptos"/>
              </a:defRPr>
            </a:pPr>
            <a:r>
              <a:rPr sz="1050" b="1" i="0">
                <a:solidFill>
                  <a:srgbClr val="A9C0C3"/>
                </a:solidFill>
                <a:latin typeface="Aptos"/>
                <a:ea typeface="Aptos"/>
                <a:cs typeface="Aptos"/>
              </a:rPr>
              <a:t>01 · CODIFICACIÓN</a:t>
            </a:r>
          </a:p>
        </p:txBody>
      </p:sp>
      <p:sp>
        <p:nvSpPr>
          <p:cNvPr id="2" name="slide-title">
            <a:extLst>
              <a:ext uri="{FF2B5EF4-FFF2-40B4-BE49-F238E27FC236}">
                <a16:creationId xmlns:a16="http://schemas.microsoft.com/office/drawing/2014/main" id="{B70E5DD9-EA36-44D1-A8C5-CBA95192B3D3}"/>
              </a:ext>
            </a:extLst>
          </p:cNvPr>
          <p:cNvSpPr>
            <a:spLocks noGrp="1"/>
          </p:cNvSpPr>
          <p:nvPr/>
        </p:nvSpPr>
        <p:spPr>
          <a:xfrm>
            <a:off x="704850" y="704850"/>
            <a:ext cx="10744200" cy="552450"/>
          </a:xfrm>
          <a:prstGeom prst="rect">
            <a:avLst/>
          </a:prstGeom>
          <a:noFill/>
          <a:ln w="0">
            <a:noFill/>
            <a:prstDash val="solid"/>
          </a:ln>
        </p:spPr>
        <p:txBody>
          <a:bodyPr lIns="0" tIns="0" rIns="0" bIns="0" anchor="ctr">
            <a:normAutofit/>
          </a:bodyPr>
          <a:lstStyle>
            <a:defPPr algn="l">
              <a:defRPr sz="3300" b="1" i="0">
                <a:solidFill>
                  <a:srgbClr val="FFFFFF"/>
                </a:solidFill>
                <a:latin typeface="Georgia"/>
                <a:ea typeface="Georgia"/>
                <a:cs typeface="Georgia"/>
              </a:defRPr>
            </a:defPPr>
          </a:lstStyle>
          <a:p>
            <a:pPr algn="l">
              <a:defRPr sz="3300" b="1" i="0">
                <a:solidFill>
                  <a:srgbClr val="FFFFFF"/>
                </a:solidFill>
                <a:latin typeface="Georgia"/>
                <a:ea typeface="Georgia"/>
                <a:cs typeface="Georgia"/>
              </a:defRPr>
            </a:pPr>
            <a:r>
              <a:rPr sz="3300" b="1" i="0">
                <a:solidFill>
                  <a:srgbClr val="FFFFFF"/>
                </a:solidFill>
                <a:latin typeface="Georgia"/>
                <a:ea typeface="Georgia"/>
                <a:cs typeface="Georgia"/>
              </a:rPr>
              <a:t>Alemania, 1919: la Reichsabgabenordnung</a:t>
            </a:r>
          </a:p>
        </p:txBody>
      </p:sp>
      <p:sp>
        <p:nvSpPr>
          <p:cNvPr id="3" name="slide-intro">
            <a:extLst>
              <a:ext uri="{FF2B5EF4-FFF2-40B4-BE49-F238E27FC236}">
                <a16:creationId xmlns:a16="http://schemas.microsoft.com/office/drawing/2014/main" id="{26EFAB7E-458D-4D83-9923-B732A67252BC}"/>
              </a:ext>
            </a:extLst>
          </p:cNvPr>
          <p:cNvSpPr>
            <a:spLocks noGrp="1"/>
          </p:cNvSpPr>
          <p:nvPr/>
        </p:nvSpPr>
        <p:spPr>
          <a:xfrm>
            <a:off x="723900" y="1352550"/>
            <a:ext cx="10668000" cy="333375"/>
          </a:xfrm>
          <a:prstGeom prst="rect">
            <a:avLst/>
          </a:prstGeom>
          <a:noFill/>
          <a:ln w="0">
            <a:noFill/>
            <a:prstDash val="solid"/>
          </a:ln>
        </p:spPr>
        <p:txBody>
          <a:bodyPr lIns="0" tIns="0" rIns="0" bIns="0" anchor="ctr">
            <a:normAutofit/>
          </a:bodyPr>
          <a:lstStyle>
            <a:defPPr algn="l">
              <a:defRPr sz="1575" b="0" i="0">
                <a:solidFill>
                  <a:srgbClr val="C3D2D2"/>
                </a:solidFill>
                <a:latin typeface="Aptos"/>
                <a:ea typeface="Aptos"/>
                <a:cs typeface="Aptos"/>
              </a:defRPr>
            </a:defPPr>
          </a:lstStyle>
          <a:p>
            <a:pPr algn="l">
              <a:defRPr sz="1575" b="0" i="0">
                <a:solidFill>
                  <a:srgbClr val="C3D2D2"/>
                </a:solidFill>
                <a:latin typeface="Aptos"/>
                <a:ea typeface="Aptos"/>
                <a:cs typeface="Aptos"/>
              </a:defRPr>
            </a:pPr>
            <a:r>
              <a:rPr sz="1575" b="0" i="0">
                <a:solidFill>
                  <a:srgbClr val="C3D2D2"/>
                </a:solidFill>
                <a:latin typeface="Aptos"/>
                <a:ea typeface="Aptos"/>
                <a:cs typeface="Aptos"/>
              </a:rPr>
              <a:t>Un antecedente decisivo de la codificación tributaria general en Europa.</a:t>
            </a:r>
          </a:p>
        </p:txBody>
      </p:sp>
      <p:sp>
        <p:nvSpPr>
          <p:cNvPr id="4" name="rule">
            <a:extLst>
              <a:ext uri="{FF2B5EF4-FFF2-40B4-BE49-F238E27FC236}">
                <a16:creationId xmlns:a16="http://schemas.microsoft.com/office/drawing/2014/main" id="{704ADFEE-CFBA-4E8C-8F5B-6A06F7D3F97B}"/>
              </a:ext>
            </a:extLst>
          </p:cNvPr>
          <p:cNvSpPr>
            <a:spLocks noGrp="1"/>
          </p:cNvSpPr>
          <p:nvPr/>
        </p:nvSpPr>
        <p:spPr>
          <a:xfrm>
            <a:off x="704850" y="6419850"/>
            <a:ext cx="10763250" cy="9525"/>
          </a:xfrm>
          <a:prstGeom prst="rect">
            <a:avLst/>
          </a:prstGeom>
          <a:solidFill>
            <a:srgbClr val="496773"/>
          </a:solidFill>
          <a:ln w="0">
            <a:noFill/>
            <a:prstDash val="solid"/>
          </a:ln>
        </p:spPr>
        <p:txBody>
          <a:bodyPr/>
          <a:lstStyle/>
          <a:p>
            <a:endParaRPr lang="es-ES"/>
          </a:p>
        </p:txBody>
      </p:sp>
      <p:sp>
        <p:nvSpPr>
          <p:cNvPr id="5" name="footer">
            <a:extLst>
              <a:ext uri="{FF2B5EF4-FFF2-40B4-BE49-F238E27FC236}">
                <a16:creationId xmlns:a16="http://schemas.microsoft.com/office/drawing/2014/main" id="{0617B02B-70AC-4DA2-A075-C91FB3C9E3FE}"/>
              </a:ext>
            </a:extLst>
          </p:cNvPr>
          <p:cNvSpPr>
            <a:spLocks noGrp="1"/>
          </p:cNvSpPr>
          <p:nvPr/>
        </p:nvSpPr>
        <p:spPr>
          <a:xfrm>
            <a:off x="704850" y="6515100"/>
            <a:ext cx="9525000" cy="171450"/>
          </a:xfrm>
          <a:prstGeom prst="rect">
            <a:avLst/>
          </a:prstGeom>
          <a:noFill/>
          <a:ln w="0">
            <a:noFill/>
            <a:prstDash val="solid"/>
          </a:ln>
        </p:spPr>
        <p:txBody>
          <a:bodyPr lIns="0" tIns="0" rIns="0" bIns="0" anchor="t">
            <a:normAutofit/>
          </a:bodyPr>
          <a:lstStyle>
            <a:defPPr algn="l">
              <a:defRPr sz="938" b="1" i="0">
                <a:solidFill>
                  <a:srgbClr val="A9C0C3"/>
                </a:solidFill>
                <a:latin typeface="Aptos"/>
                <a:ea typeface="Aptos"/>
                <a:cs typeface="Aptos"/>
              </a:defRPr>
            </a:defPPr>
          </a:lstStyle>
          <a:p>
            <a:pPr algn="l">
              <a:defRPr sz="938" b="1" i="0">
                <a:solidFill>
                  <a:srgbClr val="A9C0C3"/>
                </a:solidFill>
                <a:latin typeface="Aptos"/>
                <a:ea typeface="Aptos"/>
                <a:cs typeface="Aptos"/>
              </a:defRPr>
            </a:pPr>
            <a:r>
              <a:rPr sz="938" b="1" i="0">
                <a:solidFill>
                  <a:srgbClr val="A9C0C3"/>
                </a:solidFill>
                <a:latin typeface="Aptos"/>
                <a:ea typeface="Aptos"/>
                <a:cs typeface="Aptos"/>
              </a:rPr>
              <a:t>ANTECEDENTE COMPARADO · NO ES UNA GENEALOGÍA DIRECTA DE LA LGT ESPAÑOLA</a:t>
            </a:r>
          </a:p>
        </p:txBody>
      </p:sp>
      <p:sp>
        <p:nvSpPr>
          <p:cNvPr id="6" name="page-number">
            <a:extLst>
              <a:ext uri="{FF2B5EF4-FFF2-40B4-BE49-F238E27FC236}">
                <a16:creationId xmlns:a16="http://schemas.microsoft.com/office/drawing/2014/main" id="{E94E1B81-F00F-4666-89C2-6D19162322C9}"/>
              </a:ext>
            </a:extLst>
          </p:cNvPr>
          <p:cNvSpPr>
            <a:spLocks noGrp="1"/>
          </p:cNvSpPr>
          <p:nvPr/>
        </p:nvSpPr>
        <p:spPr>
          <a:xfrm>
            <a:off x="10953750" y="6477000"/>
            <a:ext cx="514350" cy="228600"/>
          </a:xfrm>
          <a:prstGeom prst="rect">
            <a:avLst/>
          </a:prstGeom>
          <a:noFill/>
          <a:ln w="0">
            <a:noFill/>
            <a:prstDash val="solid"/>
          </a:ln>
        </p:spPr>
        <p:txBody>
          <a:bodyPr lIns="0" tIns="0" rIns="0" bIns="0" anchor="ctr">
            <a:normAutofit/>
          </a:bodyPr>
          <a:lstStyle>
            <a:defPPr algn="r">
              <a:defRPr sz="1350" b="1" i="0">
                <a:solidFill>
                  <a:srgbClr val="C49343"/>
                </a:solidFill>
                <a:latin typeface="Georgia"/>
                <a:ea typeface="Georgia"/>
                <a:cs typeface="Georgia"/>
              </a:defRPr>
            </a:defPPr>
          </a:lstStyle>
          <a:p>
            <a:pPr algn="r">
              <a:defRPr sz="1350" b="1" i="0">
                <a:solidFill>
                  <a:srgbClr val="C49343"/>
                </a:solidFill>
                <a:latin typeface="Georgia"/>
                <a:ea typeface="Georgia"/>
                <a:cs typeface="Georgia"/>
              </a:defRPr>
            </a:pPr>
            <a:r>
              <a:rPr sz="1350" b="1" i="0">
                <a:solidFill>
                  <a:srgbClr val="C49343"/>
                </a:solidFill>
                <a:latin typeface="Georgia"/>
                <a:ea typeface="Georgia"/>
                <a:cs typeface="Georgia"/>
              </a:rPr>
              <a:t>03</a:t>
            </a:r>
          </a:p>
        </p:txBody>
      </p:sp>
      <p:sp>
        <p:nvSpPr>
          <p:cNvPr id="7" name="year">
            <a:extLst>
              <a:ext uri="{FF2B5EF4-FFF2-40B4-BE49-F238E27FC236}">
                <a16:creationId xmlns:a16="http://schemas.microsoft.com/office/drawing/2014/main" id="{BF6D9872-F62A-4084-9623-EDD22EB10D71}"/>
              </a:ext>
            </a:extLst>
          </p:cNvPr>
          <p:cNvSpPr>
            <a:spLocks noGrp="1"/>
          </p:cNvSpPr>
          <p:nvPr/>
        </p:nvSpPr>
        <p:spPr>
          <a:xfrm>
            <a:off x="781050" y="2114550"/>
            <a:ext cx="3638550" cy="1095375"/>
          </a:xfrm>
          <a:prstGeom prst="rect">
            <a:avLst/>
          </a:prstGeom>
          <a:noFill/>
          <a:ln w="0">
            <a:noFill/>
            <a:prstDash val="solid"/>
          </a:ln>
        </p:spPr>
        <p:txBody>
          <a:bodyPr lIns="0" tIns="0" rIns="0" bIns="0" anchor="ctr">
            <a:normAutofit fontScale="93954" lnSpcReduction="10000"/>
          </a:bodyPr>
          <a:lstStyle>
            <a:defPPr algn="l">
              <a:defRPr sz="7650" b="1" i="0">
                <a:solidFill>
                  <a:srgbClr val="C49343"/>
                </a:solidFill>
                <a:latin typeface="Georgia"/>
                <a:ea typeface="Georgia"/>
                <a:cs typeface="Georgia"/>
              </a:defRPr>
            </a:defPPr>
          </a:lstStyle>
          <a:p>
            <a:pPr algn="l">
              <a:defRPr sz="7650" b="1" i="0">
                <a:solidFill>
                  <a:srgbClr val="C49343"/>
                </a:solidFill>
                <a:latin typeface="Georgia"/>
                <a:ea typeface="Georgia"/>
                <a:cs typeface="Georgia"/>
              </a:defRPr>
            </a:pPr>
            <a:r>
              <a:rPr sz="7650" b="1" i="0">
                <a:solidFill>
                  <a:srgbClr val="C49343"/>
                </a:solidFill>
                <a:latin typeface="Georgia"/>
                <a:ea typeface="Georgia"/>
                <a:cs typeface="Georgia"/>
              </a:rPr>
              <a:t>1919</a:t>
            </a:r>
          </a:p>
        </p:txBody>
      </p:sp>
      <p:sp>
        <p:nvSpPr>
          <p:cNvPr id="8" name="law-name">
            <a:extLst>
              <a:ext uri="{FF2B5EF4-FFF2-40B4-BE49-F238E27FC236}">
                <a16:creationId xmlns:a16="http://schemas.microsoft.com/office/drawing/2014/main" id="{77FD8A28-D98D-4992-94C4-64A24B88B4D0}"/>
              </a:ext>
            </a:extLst>
          </p:cNvPr>
          <p:cNvSpPr>
            <a:spLocks noGrp="1"/>
          </p:cNvSpPr>
          <p:nvPr/>
        </p:nvSpPr>
        <p:spPr>
          <a:xfrm>
            <a:off x="800100" y="3448050"/>
            <a:ext cx="3429000" cy="952500"/>
          </a:xfrm>
          <a:prstGeom prst="rect">
            <a:avLst/>
          </a:prstGeom>
          <a:noFill/>
          <a:ln w="0">
            <a:noFill/>
            <a:prstDash val="solid"/>
          </a:ln>
        </p:spPr>
        <p:txBody>
          <a:bodyPr lIns="0" tIns="0" rIns="0" bIns="0" anchor="t">
            <a:normAutofit/>
          </a:bodyPr>
          <a:lstStyle>
            <a:defPPr algn="l">
              <a:defRPr sz="2700" b="1" i="0">
                <a:solidFill>
                  <a:srgbClr val="FFFFFF"/>
                </a:solidFill>
                <a:latin typeface="Georgia"/>
                <a:ea typeface="Georgia"/>
                <a:cs typeface="Georgia"/>
              </a:defRPr>
            </a:defPPr>
          </a:lstStyle>
          <a:p>
            <a:pPr algn="l">
              <a:defRPr sz="2700" b="1" i="0">
                <a:solidFill>
                  <a:srgbClr val="FFFFFF"/>
                </a:solidFill>
                <a:latin typeface="Georgia"/>
                <a:ea typeface="Georgia"/>
                <a:cs typeface="Georgia"/>
              </a:defRPr>
            </a:pPr>
            <a:r>
              <a:rPr sz="2700" b="1" i="0">
                <a:solidFill>
                  <a:srgbClr val="FFFFFF"/>
                </a:solidFill>
                <a:latin typeface="Georgia"/>
                <a:ea typeface="Georgia"/>
                <a:cs typeface="Georgia"/>
              </a:rPr>
              <a:t>Reichs-</a:t>
            </a:r>
          </a:p>
          <a:p>
            <a:pPr algn="l">
              <a:defRPr sz="2700" b="1" i="0">
                <a:solidFill>
                  <a:srgbClr val="FFFFFF"/>
                </a:solidFill>
                <a:latin typeface="Georgia"/>
                <a:ea typeface="Georgia"/>
                <a:cs typeface="Georgia"/>
              </a:defRPr>
            </a:pPr>
            <a:r>
              <a:rPr sz="2700" b="1" i="0">
                <a:solidFill>
                  <a:srgbClr val="FFFFFF"/>
                </a:solidFill>
                <a:latin typeface="Georgia"/>
                <a:ea typeface="Georgia"/>
                <a:cs typeface="Georgia"/>
              </a:rPr>
              <a:t>abgabenordnung</a:t>
            </a:r>
          </a:p>
        </p:txBody>
      </p:sp>
      <p:sp>
        <p:nvSpPr>
          <p:cNvPr id="9" name="rule">
            <a:extLst>
              <a:ext uri="{FF2B5EF4-FFF2-40B4-BE49-F238E27FC236}">
                <a16:creationId xmlns:a16="http://schemas.microsoft.com/office/drawing/2014/main" id="{B5D931EB-DFE1-4C17-9C56-690E4EEF2FB3}"/>
              </a:ext>
            </a:extLst>
          </p:cNvPr>
          <p:cNvSpPr>
            <a:spLocks noGrp="1"/>
          </p:cNvSpPr>
          <p:nvPr/>
        </p:nvSpPr>
        <p:spPr>
          <a:xfrm>
            <a:off x="4686300" y="2114550"/>
            <a:ext cx="28575" cy="3314700"/>
          </a:xfrm>
          <a:prstGeom prst="rect">
            <a:avLst/>
          </a:prstGeom>
          <a:solidFill>
            <a:srgbClr val="4A928A"/>
          </a:solidFill>
          <a:ln w="0">
            <a:noFill/>
            <a:prstDash val="solid"/>
          </a:ln>
        </p:spPr>
        <p:txBody>
          <a:bodyPr/>
          <a:lstStyle/>
          <a:p>
            <a:endParaRPr lang="es-ES"/>
          </a:p>
        </p:txBody>
      </p:sp>
      <p:sp>
        <p:nvSpPr>
          <p:cNvPr id="10" name="dot">
            <a:extLst>
              <a:ext uri="{FF2B5EF4-FFF2-40B4-BE49-F238E27FC236}">
                <a16:creationId xmlns:a16="http://schemas.microsoft.com/office/drawing/2014/main" id="{3A104697-273D-4B41-91F0-F374E2EDC850}"/>
              </a:ext>
            </a:extLst>
          </p:cNvPr>
          <p:cNvSpPr>
            <a:spLocks noGrp="1"/>
          </p:cNvSpPr>
          <p:nvPr/>
        </p:nvSpPr>
        <p:spPr>
          <a:xfrm>
            <a:off x="4638675" y="2171700"/>
            <a:ext cx="133350" cy="133350"/>
          </a:xfrm>
          <a:prstGeom prst="ellipse">
            <a:avLst/>
          </a:prstGeom>
          <a:solidFill>
            <a:srgbClr val="C49343"/>
          </a:solidFill>
          <a:ln w="0">
            <a:noFill/>
            <a:prstDash val="solid"/>
          </a:ln>
        </p:spPr>
        <p:txBody>
          <a:bodyPr/>
          <a:lstStyle/>
          <a:p>
            <a:endParaRPr lang="es-ES"/>
          </a:p>
        </p:txBody>
      </p:sp>
      <p:sp>
        <p:nvSpPr>
          <p:cNvPr id="11" name="milestone-date">
            <a:extLst>
              <a:ext uri="{FF2B5EF4-FFF2-40B4-BE49-F238E27FC236}">
                <a16:creationId xmlns:a16="http://schemas.microsoft.com/office/drawing/2014/main" id="{37D1DB2C-B85B-4FE6-BD94-7C45BA09F354}"/>
              </a:ext>
            </a:extLst>
          </p:cNvPr>
          <p:cNvSpPr>
            <a:spLocks noGrp="1"/>
          </p:cNvSpPr>
          <p:nvPr/>
        </p:nvSpPr>
        <p:spPr>
          <a:xfrm>
            <a:off x="5010150" y="2095500"/>
            <a:ext cx="1428750" cy="257175"/>
          </a:xfrm>
          <a:prstGeom prst="rect">
            <a:avLst/>
          </a:prstGeom>
          <a:noFill/>
          <a:ln w="0">
            <a:noFill/>
            <a:prstDash val="solid"/>
          </a:ln>
        </p:spPr>
        <p:txBody>
          <a:bodyPr lIns="0" tIns="0" rIns="0" bIns="0" anchor="t">
            <a:normAutofit/>
          </a:bodyPr>
          <a:lstStyle>
            <a:defPPr algn="l">
              <a:defRPr sz="1125" b="1" i="0">
                <a:solidFill>
                  <a:srgbClr val="C49343"/>
                </a:solidFill>
                <a:latin typeface="Aptos"/>
                <a:ea typeface="Aptos"/>
                <a:cs typeface="Aptos"/>
              </a:defRPr>
            </a:defPPr>
          </a:lstStyle>
          <a:p>
            <a:pPr algn="l">
              <a:defRPr sz="1125" b="1" i="0">
                <a:solidFill>
                  <a:srgbClr val="C49343"/>
                </a:solidFill>
                <a:latin typeface="Aptos"/>
                <a:ea typeface="Aptos"/>
                <a:cs typeface="Aptos"/>
              </a:defRPr>
            </a:pPr>
            <a:r>
              <a:rPr sz="1125" b="1" i="0">
                <a:solidFill>
                  <a:srgbClr val="C49343"/>
                </a:solidFill>
                <a:latin typeface="Aptos"/>
                <a:ea typeface="Aptos"/>
                <a:cs typeface="Aptos"/>
              </a:rPr>
              <a:t>13 DIC</a:t>
            </a:r>
          </a:p>
        </p:txBody>
      </p:sp>
      <p:sp>
        <p:nvSpPr>
          <p:cNvPr id="12" name="milestone-text">
            <a:extLst>
              <a:ext uri="{FF2B5EF4-FFF2-40B4-BE49-F238E27FC236}">
                <a16:creationId xmlns:a16="http://schemas.microsoft.com/office/drawing/2014/main" id="{83D812B4-F264-4127-A06C-CF80B9C61204}"/>
              </a:ext>
            </a:extLst>
          </p:cNvPr>
          <p:cNvSpPr>
            <a:spLocks noGrp="1"/>
          </p:cNvSpPr>
          <p:nvPr/>
        </p:nvSpPr>
        <p:spPr>
          <a:xfrm>
            <a:off x="5010150" y="2371725"/>
            <a:ext cx="5715000" cy="647700"/>
          </a:xfrm>
          <a:prstGeom prst="rect">
            <a:avLst/>
          </a:prstGeom>
          <a:noFill/>
          <a:ln w="0">
            <a:noFill/>
            <a:prstDash val="solid"/>
          </a:ln>
        </p:spPr>
        <p:txBody>
          <a:bodyPr lIns="0" tIns="0" rIns="0" bIns="0" anchor="t">
            <a:normAutofit/>
          </a:bodyPr>
          <a:lstStyle>
            <a:defPPr algn="l">
              <a:defRPr sz="1725" b="0" i="0">
                <a:solidFill>
                  <a:srgbClr val="FFFFFF"/>
                </a:solidFill>
                <a:latin typeface="Aptos"/>
                <a:ea typeface="Aptos"/>
                <a:cs typeface="Aptos"/>
              </a:defRPr>
            </a:defPPr>
          </a:lstStyle>
          <a:p>
            <a:pPr algn="l">
              <a:defRPr sz="1725" b="0" i="0">
                <a:solidFill>
                  <a:srgbClr val="FFFFFF"/>
                </a:solidFill>
                <a:latin typeface="Aptos"/>
                <a:ea typeface="Aptos"/>
                <a:cs typeface="Aptos"/>
              </a:defRPr>
            </a:pPr>
            <a:r>
              <a:rPr sz="1725" b="0" i="0">
                <a:solidFill>
                  <a:srgbClr val="FFFFFF"/>
                </a:solidFill>
                <a:latin typeface="Aptos"/>
                <a:ea typeface="Aptos"/>
                <a:cs typeface="Aptos"/>
              </a:rPr>
              <a:t>Aprobación de la ordenanza tributaria del Reich.</a:t>
            </a:r>
          </a:p>
        </p:txBody>
      </p:sp>
      <p:sp>
        <p:nvSpPr>
          <p:cNvPr id="13" name="dot">
            <a:extLst>
              <a:ext uri="{FF2B5EF4-FFF2-40B4-BE49-F238E27FC236}">
                <a16:creationId xmlns:a16="http://schemas.microsoft.com/office/drawing/2014/main" id="{51A49537-4EF0-4BC8-9CAB-A226E7501970}"/>
              </a:ext>
            </a:extLst>
          </p:cNvPr>
          <p:cNvSpPr>
            <a:spLocks noGrp="1"/>
          </p:cNvSpPr>
          <p:nvPr/>
        </p:nvSpPr>
        <p:spPr>
          <a:xfrm>
            <a:off x="4638675" y="3333750"/>
            <a:ext cx="133350" cy="133350"/>
          </a:xfrm>
          <a:prstGeom prst="ellipse">
            <a:avLst/>
          </a:prstGeom>
          <a:solidFill>
            <a:srgbClr val="4A928A"/>
          </a:solidFill>
          <a:ln w="0">
            <a:noFill/>
            <a:prstDash val="solid"/>
          </a:ln>
        </p:spPr>
        <p:txBody>
          <a:bodyPr/>
          <a:lstStyle/>
          <a:p>
            <a:endParaRPr lang="es-ES"/>
          </a:p>
        </p:txBody>
      </p:sp>
      <p:sp>
        <p:nvSpPr>
          <p:cNvPr id="14" name="milestone-date">
            <a:extLst>
              <a:ext uri="{FF2B5EF4-FFF2-40B4-BE49-F238E27FC236}">
                <a16:creationId xmlns:a16="http://schemas.microsoft.com/office/drawing/2014/main" id="{60A86A91-9196-4EBB-AB42-D36B75DFBA79}"/>
              </a:ext>
            </a:extLst>
          </p:cNvPr>
          <p:cNvSpPr>
            <a:spLocks noGrp="1"/>
          </p:cNvSpPr>
          <p:nvPr/>
        </p:nvSpPr>
        <p:spPr>
          <a:xfrm>
            <a:off x="5010150" y="3257550"/>
            <a:ext cx="1428750" cy="257175"/>
          </a:xfrm>
          <a:prstGeom prst="rect">
            <a:avLst/>
          </a:prstGeom>
          <a:noFill/>
          <a:ln w="0">
            <a:noFill/>
            <a:prstDash val="solid"/>
          </a:ln>
        </p:spPr>
        <p:txBody>
          <a:bodyPr lIns="0" tIns="0" rIns="0" bIns="0" anchor="t">
            <a:normAutofit/>
          </a:bodyPr>
          <a:lstStyle>
            <a:defPPr algn="l">
              <a:defRPr sz="1125" b="1" i="0">
                <a:solidFill>
                  <a:srgbClr val="C49343"/>
                </a:solidFill>
                <a:latin typeface="Aptos"/>
                <a:ea typeface="Aptos"/>
                <a:cs typeface="Aptos"/>
              </a:defRPr>
            </a:defPPr>
          </a:lstStyle>
          <a:p>
            <a:pPr algn="l">
              <a:defRPr sz="1125" b="1" i="0">
                <a:solidFill>
                  <a:srgbClr val="C49343"/>
                </a:solidFill>
                <a:latin typeface="Aptos"/>
                <a:ea typeface="Aptos"/>
                <a:cs typeface="Aptos"/>
              </a:defRPr>
            </a:pPr>
            <a:r>
              <a:rPr sz="1125" b="1" i="0">
                <a:solidFill>
                  <a:srgbClr val="C49343"/>
                </a:solidFill>
                <a:latin typeface="Aptos"/>
                <a:ea typeface="Aptos"/>
                <a:cs typeface="Aptos"/>
              </a:rPr>
              <a:t>UNIFICAR</a:t>
            </a:r>
          </a:p>
        </p:txBody>
      </p:sp>
      <p:sp>
        <p:nvSpPr>
          <p:cNvPr id="15" name="milestone-text">
            <a:extLst>
              <a:ext uri="{FF2B5EF4-FFF2-40B4-BE49-F238E27FC236}">
                <a16:creationId xmlns:a16="http://schemas.microsoft.com/office/drawing/2014/main" id="{2EBA15A0-3E65-4AB8-8AF1-570BD7B075AD}"/>
              </a:ext>
            </a:extLst>
          </p:cNvPr>
          <p:cNvSpPr>
            <a:spLocks noGrp="1"/>
          </p:cNvSpPr>
          <p:nvPr/>
        </p:nvSpPr>
        <p:spPr>
          <a:xfrm>
            <a:off x="5010150" y="3533775"/>
            <a:ext cx="5715000" cy="647700"/>
          </a:xfrm>
          <a:prstGeom prst="rect">
            <a:avLst/>
          </a:prstGeom>
          <a:noFill/>
          <a:ln w="0">
            <a:noFill/>
            <a:prstDash val="solid"/>
          </a:ln>
        </p:spPr>
        <p:txBody>
          <a:bodyPr lIns="0" tIns="0" rIns="0" bIns="0" anchor="t">
            <a:normAutofit/>
          </a:bodyPr>
          <a:lstStyle>
            <a:defPPr algn="l">
              <a:defRPr sz="1725" b="0" i="0">
                <a:solidFill>
                  <a:srgbClr val="FFFFFF"/>
                </a:solidFill>
                <a:latin typeface="Aptos"/>
                <a:ea typeface="Aptos"/>
                <a:cs typeface="Aptos"/>
              </a:defRPr>
            </a:defPPr>
          </a:lstStyle>
          <a:p>
            <a:pPr algn="l">
              <a:defRPr sz="1725" b="0" i="0">
                <a:solidFill>
                  <a:srgbClr val="FFFFFF"/>
                </a:solidFill>
                <a:latin typeface="Aptos"/>
                <a:ea typeface="Aptos"/>
                <a:cs typeface="Aptos"/>
              </a:defRPr>
            </a:pPr>
            <a:r>
              <a:rPr sz="1725" b="0" i="0">
                <a:solidFill>
                  <a:srgbClr val="FFFFFF"/>
                </a:solidFill>
                <a:latin typeface="Aptos"/>
                <a:ea typeface="Aptos"/>
                <a:cs typeface="Aptos"/>
              </a:rPr>
              <a:t>La reforma de 1919–1920 vertebra un derecho fiscal antes muy fragmentado.</a:t>
            </a:r>
          </a:p>
        </p:txBody>
      </p:sp>
      <p:sp>
        <p:nvSpPr>
          <p:cNvPr id="16" name="dot">
            <a:extLst>
              <a:ext uri="{FF2B5EF4-FFF2-40B4-BE49-F238E27FC236}">
                <a16:creationId xmlns:a16="http://schemas.microsoft.com/office/drawing/2014/main" id="{4963EC15-7E67-400F-AEB5-56A430A4FF5C}"/>
              </a:ext>
            </a:extLst>
          </p:cNvPr>
          <p:cNvSpPr>
            <a:spLocks noGrp="1"/>
          </p:cNvSpPr>
          <p:nvPr/>
        </p:nvSpPr>
        <p:spPr>
          <a:xfrm>
            <a:off x="4638675" y="4495800"/>
            <a:ext cx="133350" cy="133350"/>
          </a:xfrm>
          <a:prstGeom prst="ellipse">
            <a:avLst/>
          </a:prstGeom>
          <a:solidFill>
            <a:srgbClr val="4A928A"/>
          </a:solidFill>
          <a:ln w="0">
            <a:noFill/>
            <a:prstDash val="solid"/>
          </a:ln>
        </p:spPr>
        <p:txBody>
          <a:bodyPr/>
          <a:lstStyle/>
          <a:p>
            <a:endParaRPr lang="es-ES"/>
          </a:p>
        </p:txBody>
      </p:sp>
      <p:sp>
        <p:nvSpPr>
          <p:cNvPr id="17" name="milestone-date">
            <a:extLst>
              <a:ext uri="{FF2B5EF4-FFF2-40B4-BE49-F238E27FC236}">
                <a16:creationId xmlns:a16="http://schemas.microsoft.com/office/drawing/2014/main" id="{88E94406-26C4-4872-BAAC-877E6AFA1860}"/>
              </a:ext>
            </a:extLst>
          </p:cNvPr>
          <p:cNvSpPr>
            <a:spLocks noGrp="1"/>
          </p:cNvSpPr>
          <p:nvPr/>
        </p:nvSpPr>
        <p:spPr>
          <a:xfrm>
            <a:off x="5010150" y="4419600"/>
            <a:ext cx="1428750" cy="257175"/>
          </a:xfrm>
          <a:prstGeom prst="rect">
            <a:avLst/>
          </a:prstGeom>
          <a:noFill/>
          <a:ln w="0">
            <a:noFill/>
            <a:prstDash val="solid"/>
          </a:ln>
        </p:spPr>
        <p:txBody>
          <a:bodyPr lIns="0" tIns="0" rIns="0" bIns="0" anchor="t">
            <a:normAutofit/>
          </a:bodyPr>
          <a:lstStyle>
            <a:defPPr algn="l">
              <a:defRPr sz="1125" b="1" i="0">
                <a:solidFill>
                  <a:srgbClr val="C49343"/>
                </a:solidFill>
                <a:latin typeface="Aptos"/>
                <a:ea typeface="Aptos"/>
                <a:cs typeface="Aptos"/>
              </a:defRPr>
            </a:defPPr>
          </a:lstStyle>
          <a:p>
            <a:pPr algn="l">
              <a:defRPr sz="1125" b="1" i="0">
                <a:solidFill>
                  <a:srgbClr val="C49343"/>
                </a:solidFill>
                <a:latin typeface="Aptos"/>
                <a:ea typeface="Aptos"/>
                <a:cs typeface="Aptos"/>
              </a:defRPr>
            </a:pPr>
            <a:r>
              <a:rPr sz="1125" b="1" i="0">
                <a:solidFill>
                  <a:srgbClr val="C49343"/>
                </a:solidFill>
                <a:latin typeface="Aptos"/>
                <a:ea typeface="Aptos"/>
                <a:cs typeface="Aptos"/>
              </a:rPr>
              <a:t>ORDENAR</a:t>
            </a:r>
          </a:p>
        </p:txBody>
      </p:sp>
      <p:sp>
        <p:nvSpPr>
          <p:cNvPr id="18" name="milestone-text">
            <a:extLst>
              <a:ext uri="{FF2B5EF4-FFF2-40B4-BE49-F238E27FC236}">
                <a16:creationId xmlns:a16="http://schemas.microsoft.com/office/drawing/2014/main" id="{8091DCF0-7588-47DB-AE20-5203C4C873F8}"/>
              </a:ext>
            </a:extLst>
          </p:cNvPr>
          <p:cNvSpPr>
            <a:spLocks noGrp="1"/>
          </p:cNvSpPr>
          <p:nvPr/>
        </p:nvSpPr>
        <p:spPr>
          <a:xfrm>
            <a:off x="5010150" y="4695825"/>
            <a:ext cx="5715000" cy="647700"/>
          </a:xfrm>
          <a:prstGeom prst="rect">
            <a:avLst/>
          </a:prstGeom>
          <a:noFill/>
          <a:ln w="0">
            <a:noFill/>
            <a:prstDash val="solid"/>
          </a:ln>
        </p:spPr>
        <p:txBody>
          <a:bodyPr lIns="0" tIns="0" rIns="0" bIns="0" anchor="t">
            <a:normAutofit/>
          </a:bodyPr>
          <a:lstStyle>
            <a:defPPr algn="l">
              <a:defRPr sz="1725" b="0" i="0">
                <a:solidFill>
                  <a:srgbClr val="FFFFFF"/>
                </a:solidFill>
                <a:latin typeface="Aptos"/>
                <a:ea typeface="Aptos"/>
                <a:cs typeface="Aptos"/>
              </a:defRPr>
            </a:defPPr>
          </a:lstStyle>
          <a:p>
            <a:pPr algn="l">
              <a:defRPr sz="1725" b="0" i="0">
                <a:solidFill>
                  <a:srgbClr val="FFFFFF"/>
                </a:solidFill>
                <a:latin typeface="Aptos"/>
                <a:ea typeface="Aptos"/>
                <a:cs typeface="Aptos"/>
              </a:defRPr>
            </a:pPr>
            <a:r>
              <a:rPr sz="1725" b="0" i="0">
                <a:solidFill>
                  <a:srgbClr val="FFFFFF"/>
                </a:solidFill>
                <a:latin typeface="Aptos"/>
                <a:ea typeface="Aptos"/>
                <a:cs typeface="Aptos"/>
              </a:rPr>
              <a:t>Un marco general conecta la administración de los tributos y sus procedimientos.</a:t>
            </a:r>
          </a:p>
        </p:txBody>
      </p:sp>
      <p:sp>
        <p:nvSpPr>
          <p:cNvPr id="19" name="qualification">
            <a:extLst>
              <a:ext uri="{FF2B5EF4-FFF2-40B4-BE49-F238E27FC236}">
                <a16:creationId xmlns:a16="http://schemas.microsoft.com/office/drawing/2014/main" id="{8656379F-0DE4-4D02-98A0-D5A2992FC40D}"/>
              </a:ext>
            </a:extLst>
          </p:cNvPr>
          <p:cNvSpPr>
            <a:spLocks noGrp="1"/>
          </p:cNvSpPr>
          <p:nvPr/>
        </p:nvSpPr>
        <p:spPr>
          <a:xfrm>
            <a:off x="800100" y="5534025"/>
            <a:ext cx="10287000" cy="533400"/>
          </a:xfrm>
          <a:prstGeom prst="rect">
            <a:avLst/>
          </a:prstGeom>
          <a:noFill/>
          <a:ln w="0">
            <a:noFill/>
            <a:prstDash val="solid"/>
          </a:ln>
        </p:spPr>
        <p:txBody>
          <a:bodyPr lIns="0" tIns="0" rIns="0" bIns="0" anchor="t">
            <a:normAutofit/>
          </a:bodyPr>
          <a:lstStyle>
            <a:defPPr algn="l">
              <a:defRPr sz="1313" b="0" i="1">
                <a:solidFill>
                  <a:srgbClr val="B7C9C9"/>
                </a:solidFill>
                <a:latin typeface="Aptos"/>
                <a:ea typeface="Aptos"/>
                <a:cs typeface="Aptos"/>
              </a:defRPr>
            </a:defPPr>
          </a:lstStyle>
          <a:p>
            <a:pPr algn="l">
              <a:defRPr sz="1313" b="0" i="1">
                <a:solidFill>
                  <a:srgbClr val="B7C9C9"/>
                </a:solidFill>
                <a:latin typeface="Aptos"/>
                <a:ea typeface="Aptos"/>
                <a:cs typeface="Aptos"/>
              </a:defRPr>
            </a:pPr>
            <a:r>
              <a:rPr sz="1313" b="0" i="1">
                <a:solidFill>
                  <a:srgbClr val="B7C9C9"/>
                </a:solidFill>
                <a:latin typeface="Aptos"/>
                <a:ea typeface="Aptos"/>
                <a:cs typeface="Aptos"/>
              </a:rPr>
              <a:t>Lectura histórica: la RAO sirve como antecedente comparado; por sí sola no demuestra una copia directa por el legislador español.</a:t>
            </a:r>
          </a:p>
        </p:txBody>
      </p:sp>
    </p:spTree>
    <p:extLst>
      <p:ext uri="{BB962C8B-B14F-4D97-AF65-F5344CB8AC3E}">
        <p14:creationId xmlns:p14="http://schemas.microsoft.com/office/powerpoint/2010/main" val="511567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2EB"/>
        </a:solidFill>
        <a:effectLst/>
      </p:bgPr>
    </p:bg>
    <p:spTree>
      <p:nvGrpSpPr>
        <p:cNvPr id="1" name=""/>
        <p:cNvGrpSpPr/>
        <p:nvPr/>
      </p:nvGrpSpPr>
      <p:grpSpPr>
        <a:xfrm>
          <a:off x="0" y="0"/>
          <a:ext cx="0" cy="0"/>
          <a:chOff x="0" y="0"/>
          <a:chExt cx="0" cy="0"/>
        </a:xfrm>
      </p:grpSpPr>
      <p:sp>
        <p:nvSpPr>
          <p:cNvPr id="16" name="eyebrow">
            <a:extLst>
              <a:ext uri="{FF2B5EF4-FFF2-40B4-BE49-F238E27FC236}">
                <a16:creationId xmlns:a16="http://schemas.microsoft.com/office/drawing/2014/main" id="{8621D594-EC85-4176-B31E-D468CBF0917C}"/>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02 · HISTORIA ESPAÑOLA</a:t>
            </a:r>
          </a:p>
        </p:txBody>
      </p:sp>
      <p:sp>
        <p:nvSpPr>
          <p:cNvPr id="2" name="slide-title">
            <a:extLst>
              <a:ext uri="{FF2B5EF4-FFF2-40B4-BE49-F238E27FC236}">
                <a16:creationId xmlns:a16="http://schemas.microsoft.com/office/drawing/2014/main" id="{B61B1858-F425-4F00-86DC-E9C932E6AB27}"/>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España, 1963: una ley marco</a:t>
            </a:r>
          </a:p>
        </p:txBody>
      </p:sp>
      <p:sp>
        <p:nvSpPr>
          <p:cNvPr id="3" name="slide-intro">
            <a:extLst>
              <a:ext uri="{FF2B5EF4-FFF2-40B4-BE49-F238E27FC236}">
                <a16:creationId xmlns:a16="http://schemas.microsoft.com/office/drawing/2014/main" id="{4C710F23-830D-422C-9F29-BD6AFE19C1C8}"/>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La primera LGT española define su función en el artículo 1 con una fórmula de codificación.</a:t>
            </a:r>
          </a:p>
        </p:txBody>
      </p:sp>
      <p:sp>
        <p:nvSpPr>
          <p:cNvPr id="4" name="rule">
            <a:extLst>
              <a:ext uri="{FF2B5EF4-FFF2-40B4-BE49-F238E27FC236}">
                <a16:creationId xmlns:a16="http://schemas.microsoft.com/office/drawing/2014/main" id="{EDF61E85-EFB5-4F68-8D5A-A5C17FEA680D}"/>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319201C9-8E45-4968-8E3F-880AFED8D03F}"/>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21EC7B88-AEB4-4761-AB76-E62AD5B09C80}"/>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04</a:t>
            </a:r>
          </a:p>
        </p:txBody>
      </p:sp>
      <p:sp>
        <p:nvSpPr>
          <p:cNvPr id="7" name="quote-bar">
            <a:extLst>
              <a:ext uri="{FF2B5EF4-FFF2-40B4-BE49-F238E27FC236}">
                <a16:creationId xmlns:a16="http://schemas.microsoft.com/office/drawing/2014/main" id="{466AEEBD-DAAE-48BB-BB0B-6223125285D5}"/>
              </a:ext>
            </a:extLst>
          </p:cNvPr>
          <p:cNvSpPr>
            <a:spLocks noGrp="1"/>
          </p:cNvSpPr>
          <p:nvPr/>
        </p:nvSpPr>
        <p:spPr>
          <a:xfrm>
            <a:off x="781050" y="2076450"/>
            <a:ext cx="85725" cy="2343150"/>
          </a:xfrm>
          <a:prstGeom prst="rect">
            <a:avLst/>
          </a:prstGeom>
          <a:solidFill>
            <a:srgbClr val="B85D3B"/>
          </a:solidFill>
          <a:ln w="0">
            <a:noFill/>
            <a:prstDash val="solid"/>
          </a:ln>
        </p:spPr>
        <p:txBody>
          <a:bodyPr/>
          <a:lstStyle/>
          <a:p>
            <a:endParaRPr lang="es-ES"/>
          </a:p>
        </p:txBody>
      </p:sp>
      <p:sp>
        <p:nvSpPr>
          <p:cNvPr id="8" name="quote">
            <a:extLst>
              <a:ext uri="{FF2B5EF4-FFF2-40B4-BE49-F238E27FC236}">
                <a16:creationId xmlns:a16="http://schemas.microsoft.com/office/drawing/2014/main" id="{583D04A2-EC2E-48C5-9BD7-9E0B0F871F98}"/>
              </a:ext>
            </a:extLst>
          </p:cNvPr>
          <p:cNvSpPr>
            <a:spLocks noGrp="1"/>
          </p:cNvSpPr>
          <p:nvPr/>
        </p:nvSpPr>
        <p:spPr>
          <a:xfrm>
            <a:off x="1123950" y="2057400"/>
            <a:ext cx="9925050" cy="1524000"/>
          </a:xfrm>
          <a:prstGeom prst="rect">
            <a:avLst/>
          </a:prstGeom>
          <a:noFill/>
          <a:ln w="0">
            <a:noFill/>
            <a:prstDash val="solid"/>
          </a:ln>
        </p:spPr>
        <p:txBody>
          <a:bodyPr lIns="0" tIns="0" rIns="0" bIns="0" anchor="ctr">
            <a:normAutofit/>
          </a:bodyPr>
          <a:lstStyle>
            <a:defPPr algn="l">
              <a:defRPr sz="2550" b="1" i="0">
                <a:solidFill>
                  <a:srgbClr val="122C3C"/>
                </a:solidFill>
                <a:latin typeface="Georgia"/>
                <a:ea typeface="Georgia"/>
                <a:cs typeface="Georgia"/>
              </a:defRPr>
            </a:defPPr>
          </a:lstStyle>
          <a:p>
            <a:pPr algn="l">
              <a:defRPr sz="2550" b="1" i="0">
                <a:solidFill>
                  <a:srgbClr val="122C3C"/>
                </a:solidFill>
                <a:latin typeface="Georgia"/>
                <a:ea typeface="Georgia"/>
                <a:cs typeface="Georgia"/>
              </a:defRPr>
            </a:pPr>
            <a:r>
              <a:rPr sz="2550" b="1" i="0">
                <a:solidFill>
                  <a:srgbClr val="122C3C"/>
                </a:solidFill>
                <a:latin typeface="Georgia"/>
                <a:ea typeface="Georgia"/>
                <a:cs typeface="Georgia"/>
              </a:rPr>
              <a:t>«La presente Ley establece los principios básicos y las normas fundamentales que constituyen el régimen jurídico del sistema tributario español.»</a:t>
            </a:r>
          </a:p>
        </p:txBody>
      </p:sp>
      <p:sp>
        <p:nvSpPr>
          <p:cNvPr id="9" name="quote-source">
            <a:extLst>
              <a:ext uri="{FF2B5EF4-FFF2-40B4-BE49-F238E27FC236}">
                <a16:creationId xmlns:a16="http://schemas.microsoft.com/office/drawing/2014/main" id="{635DB4F1-2E6A-4A4C-A276-31EA08085CD1}"/>
              </a:ext>
            </a:extLst>
          </p:cNvPr>
          <p:cNvSpPr>
            <a:spLocks noGrp="1"/>
          </p:cNvSpPr>
          <p:nvPr/>
        </p:nvSpPr>
        <p:spPr>
          <a:xfrm>
            <a:off x="1143000" y="3752850"/>
            <a:ext cx="5905500" cy="228600"/>
          </a:xfrm>
          <a:prstGeom prst="rect">
            <a:avLst/>
          </a:prstGeom>
          <a:noFill/>
          <a:ln w="0">
            <a:noFill/>
            <a:prstDash val="solid"/>
          </a:ln>
        </p:spPr>
        <p:txBody>
          <a:bodyPr lIns="0" tIns="0" rIns="0" bIns="0" anchor="t">
            <a:normAutofit/>
          </a:bodyPr>
          <a:lstStyle>
            <a:defPPr algn="l">
              <a:defRPr sz="1125" b="1" i="0">
                <a:solidFill>
                  <a:srgbClr val="B85D3B"/>
                </a:solidFill>
                <a:latin typeface="Aptos"/>
                <a:ea typeface="Aptos"/>
                <a:cs typeface="Aptos"/>
              </a:defRPr>
            </a:defPPr>
          </a:lstStyle>
          <a:p>
            <a:pPr algn="l">
              <a:defRPr sz="1125" b="1" i="0">
                <a:solidFill>
                  <a:srgbClr val="B85D3B"/>
                </a:solidFill>
                <a:latin typeface="Aptos"/>
                <a:ea typeface="Aptos"/>
                <a:cs typeface="Aptos"/>
              </a:defRPr>
            </a:pPr>
            <a:r>
              <a:rPr sz="1125" b="1" i="0">
                <a:solidFill>
                  <a:srgbClr val="B85D3B"/>
                </a:solidFill>
                <a:latin typeface="Aptos"/>
                <a:ea typeface="Aptos"/>
                <a:cs typeface="Aptos"/>
              </a:rPr>
              <a:t>LEY 230/1963 · ARTÍCULO 1</a:t>
            </a:r>
          </a:p>
        </p:txBody>
      </p:sp>
      <p:sp>
        <p:nvSpPr>
          <p:cNvPr id="10" name="rule">
            <a:extLst>
              <a:ext uri="{FF2B5EF4-FFF2-40B4-BE49-F238E27FC236}">
                <a16:creationId xmlns:a16="http://schemas.microsoft.com/office/drawing/2014/main" id="{90F4DE0E-7FC1-4FBC-9FA5-D29801D6059C}"/>
              </a:ext>
            </a:extLst>
          </p:cNvPr>
          <p:cNvSpPr>
            <a:spLocks noGrp="1"/>
          </p:cNvSpPr>
          <p:nvPr/>
        </p:nvSpPr>
        <p:spPr>
          <a:xfrm>
            <a:off x="1123950" y="4276725"/>
            <a:ext cx="9886950" cy="9525"/>
          </a:xfrm>
          <a:prstGeom prst="rect">
            <a:avLst/>
          </a:prstGeom>
          <a:solidFill>
            <a:srgbClr val="CBD5D2"/>
          </a:solidFill>
          <a:ln w="0">
            <a:noFill/>
            <a:prstDash val="solid"/>
          </a:ln>
        </p:spPr>
        <p:txBody>
          <a:bodyPr/>
          <a:lstStyle/>
          <a:p>
            <a:endParaRPr lang="es-ES"/>
          </a:p>
        </p:txBody>
      </p:sp>
      <p:sp>
        <p:nvSpPr>
          <p:cNvPr id="11" name="dot">
            <a:extLst>
              <a:ext uri="{FF2B5EF4-FFF2-40B4-BE49-F238E27FC236}">
                <a16:creationId xmlns:a16="http://schemas.microsoft.com/office/drawing/2014/main" id="{B1C2CCA5-F490-48AF-AF68-CA0178463023}"/>
              </a:ext>
            </a:extLst>
          </p:cNvPr>
          <p:cNvSpPr>
            <a:spLocks noGrp="1"/>
          </p:cNvSpPr>
          <p:nvPr/>
        </p:nvSpPr>
        <p:spPr>
          <a:xfrm>
            <a:off x="1162050" y="4629150"/>
            <a:ext cx="76200" cy="76200"/>
          </a:xfrm>
          <a:prstGeom prst="ellipse">
            <a:avLst/>
          </a:prstGeom>
          <a:solidFill>
            <a:srgbClr val="176B67"/>
          </a:solidFill>
          <a:ln w="0">
            <a:noFill/>
            <a:prstDash val="solid"/>
          </a:ln>
        </p:spPr>
        <p:txBody>
          <a:bodyPr/>
          <a:lstStyle/>
          <a:p>
            <a:endParaRPr lang="es-ES"/>
          </a:p>
        </p:txBody>
      </p:sp>
      <p:sp>
        <p:nvSpPr>
          <p:cNvPr id="12" name="bullet-text">
            <a:extLst>
              <a:ext uri="{FF2B5EF4-FFF2-40B4-BE49-F238E27FC236}">
                <a16:creationId xmlns:a16="http://schemas.microsoft.com/office/drawing/2014/main" id="{C0B71068-227A-4538-9F90-53BD04AC4B8B}"/>
              </a:ext>
            </a:extLst>
          </p:cNvPr>
          <p:cNvSpPr>
            <a:spLocks noGrp="1"/>
          </p:cNvSpPr>
          <p:nvPr/>
        </p:nvSpPr>
        <p:spPr>
          <a:xfrm>
            <a:off x="1352550" y="4552950"/>
            <a:ext cx="4552950" cy="476250"/>
          </a:xfrm>
          <a:prstGeom prst="rect">
            <a:avLst/>
          </a:prstGeom>
          <a:noFill/>
          <a:ln w="0">
            <a:noFill/>
            <a:prstDash val="solid"/>
          </a:ln>
        </p:spPr>
        <p:txBody>
          <a:bodyPr lIns="0" tIns="0" rIns="0" bIns="0" anchor="t">
            <a:normAutofit fontScale="99206" lnSpcReduction="10000"/>
          </a:bodyPr>
          <a:lstStyle>
            <a:defPPr algn="l">
              <a:defRPr sz="1575" b="0" i="0">
                <a:solidFill>
                  <a:srgbClr val="1A303B"/>
                </a:solidFill>
                <a:latin typeface="Aptos"/>
                <a:ea typeface="Aptos"/>
                <a:cs typeface="Aptos"/>
              </a:defRPr>
            </a:defPPr>
          </a:lstStyle>
          <a:p>
            <a:pPr algn="l">
              <a:defRPr sz="1575" b="0" i="0">
                <a:solidFill>
                  <a:srgbClr val="1A303B"/>
                </a:solidFill>
                <a:latin typeface="Aptos"/>
                <a:ea typeface="Aptos"/>
                <a:cs typeface="Aptos"/>
              </a:defRPr>
            </a:pPr>
            <a:r>
              <a:rPr sz="1575" b="0" i="0">
                <a:solidFill>
                  <a:srgbClr val="1A303B"/>
                </a:solidFill>
                <a:latin typeface="Aptos"/>
                <a:ea typeface="Aptos"/>
                <a:cs typeface="Aptos"/>
              </a:rPr>
              <a:t>La ley articula un régimen común para el sistema tributario.</a:t>
            </a:r>
          </a:p>
        </p:txBody>
      </p:sp>
      <p:sp>
        <p:nvSpPr>
          <p:cNvPr id="13" name="dot">
            <a:extLst>
              <a:ext uri="{FF2B5EF4-FFF2-40B4-BE49-F238E27FC236}">
                <a16:creationId xmlns:a16="http://schemas.microsoft.com/office/drawing/2014/main" id="{DBFCDA9B-3B6F-43D0-862F-B216DEA47700}"/>
              </a:ext>
            </a:extLst>
          </p:cNvPr>
          <p:cNvSpPr>
            <a:spLocks noGrp="1"/>
          </p:cNvSpPr>
          <p:nvPr/>
        </p:nvSpPr>
        <p:spPr>
          <a:xfrm>
            <a:off x="6115050" y="4629150"/>
            <a:ext cx="76200" cy="76200"/>
          </a:xfrm>
          <a:prstGeom prst="ellipse">
            <a:avLst/>
          </a:prstGeom>
          <a:solidFill>
            <a:srgbClr val="B85D3B"/>
          </a:solidFill>
          <a:ln w="0">
            <a:noFill/>
            <a:prstDash val="solid"/>
          </a:ln>
        </p:spPr>
        <p:txBody>
          <a:bodyPr/>
          <a:lstStyle/>
          <a:p>
            <a:endParaRPr lang="es-ES"/>
          </a:p>
        </p:txBody>
      </p:sp>
      <p:sp>
        <p:nvSpPr>
          <p:cNvPr id="14" name="bullet-text">
            <a:extLst>
              <a:ext uri="{FF2B5EF4-FFF2-40B4-BE49-F238E27FC236}">
                <a16:creationId xmlns:a16="http://schemas.microsoft.com/office/drawing/2014/main" id="{9FC2E53C-E5E5-485B-8B65-8BE7AB9F39C2}"/>
              </a:ext>
            </a:extLst>
          </p:cNvPr>
          <p:cNvSpPr>
            <a:spLocks noGrp="1"/>
          </p:cNvSpPr>
          <p:nvPr/>
        </p:nvSpPr>
        <p:spPr>
          <a:xfrm>
            <a:off x="6305550" y="4552950"/>
            <a:ext cx="4743450" cy="476250"/>
          </a:xfrm>
          <a:prstGeom prst="rect">
            <a:avLst/>
          </a:prstGeom>
          <a:noFill/>
          <a:ln w="0">
            <a:noFill/>
            <a:prstDash val="solid"/>
          </a:ln>
        </p:spPr>
        <p:txBody>
          <a:bodyPr lIns="0" tIns="0" rIns="0" bIns="0" anchor="t">
            <a:normAutofit fontScale="99206" lnSpcReduction="10000"/>
          </a:bodyPr>
          <a:lstStyle>
            <a:defPPr algn="l">
              <a:defRPr sz="1575" b="0" i="0">
                <a:solidFill>
                  <a:srgbClr val="1A303B"/>
                </a:solidFill>
                <a:latin typeface="Aptos"/>
                <a:ea typeface="Aptos"/>
                <a:cs typeface="Aptos"/>
              </a:defRPr>
            </a:defPPr>
          </a:lstStyle>
          <a:p>
            <a:pPr algn="l">
              <a:defRPr sz="1575" b="0" i="0">
                <a:solidFill>
                  <a:srgbClr val="1A303B"/>
                </a:solidFill>
                <a:latin typeface="Aptos"/>
                <a:ea typeface="Aptos"/>
                <a:cs typeface="Aptos"/>
              </a:defRPr>
            </a:pPr>
            <a:r>
              <a:rPr sz="1575" b="0" i="0">
                <a:solidFill>
                  <a:srgbClr val="1A303B"/>
                </a:solidFill>
                <a:latin typeface="Aptos"/>
                <a:ea typeface="Aptos"/>
                <a:cs typeface="Aptos"/>
              </a:rPr>
              <a:t>Cada figura tributaria mantiene su regulación sustantiva propia.</a:t>
            </a:r>
          </a:p>
        </p:txBody>
      </p:sp>
      <p:sp>
        <p:nvSpPr>
          <p:cNvPr id="15" name="small-note">
            <a:extLst>
              <a:ext uri="{FF2B5EF4-FFF2-40B4-BE49-F238E27FC236}">
                <a16:creationId xmlns:a16="http://schemas.microsoft.com/office/drawing/2014/main" id="{6D13E0A7-52DA-4D38-AA43-008CA69B7209}"/>
              </a:ext>
            </a:extLst>
          </p:cNvPr>
          <p:cNvSpPr>
            <a:spLocks noGrp="1"/>
          </p:cNvSpPr>
          <p:nvPr/>
        </p:nvSpPr>
        <p:spPr>
          <a:xfrm>
            <a:off x="1143000" y="5362575"/>
            <a:ext cx="9858375" cy="495300"/>
          </a:xfrm>
          <a:prstGeom prst="rect">
            <a:avLst/>
          </a:prstGeom>
          <a:noFill/>
          <a:ln w="0">
            <a:noFill/>
            <a:prstDash val="solid"/>
          </a:ln>
        </p:spPr>
        <p:txBody>
          <a:bodyPr lIns="0" tIns="0" rIns="0" bIns="0" anchor="t">
            <a:normAutofit/>
          </a:bodyPr>
          <a:lstStyle>
            <a:defPPr algn="l">
              <a:defRPr sz="1425" b="0" i="0">
                <a:solidFill>
                  <a:srgbClr val="596C73"/>
                </a:solidFill>
                <a:latin typeface="Aptos"/>
                <a:ea typeface="Aptos"/>
                <a:cs typeface="Aptos"/>
              </a:defRPr>
            </a:defPPr>
          </a:lstStyle>
          <a:p>
            <a:pPr algn="l">
              <a:defRPr sz="1425" b="0" i="0">
                <a:solidFill>
                  <a:srgbClr val="596C73"/>
                </a:solidFill>
                <a:latin typeface="Aptos"/>
                <a:ea typeface="Aptos"/>
                <a:cs typeface="Aptos"/>
              </a:defRPr>
            </a:pPr>
            <a:r>
              <a:rPr sz="1425" b="0" i="0">
                <a:solidFill>
                  <a:srgbClr val="596C73"/>
                </a:solidFill>
                <a:latin typeface="Aptos"/>
                <a:ea typeface="Aptos"/>
                <a:cs typeface="Aptos"/>
              </a:rPr>
              <a:t>La Comisión redactora trabajó sobre la demanda de reunir principios aplicables a distintos tributos y sobre la ordenación general del procedimiento administrativo.</a:t>
            </a:r>
          </a:p>
        </p:txBody>
      </p:sp>
    </p:spTree>
    <p:extLst>
      <p:ext uri="{BB962C8B-B14F-4D97-AF65-F5344CB8AC3E}">
        <p14:creationId xmlns:p14="http://schemas.microsoft.com/office/powerpoint/2010/main" val="1234310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5E75E-59F9-F842-531F-B718B669E354}"/>
              </a:ext>
            </a:extLst>
          </p:cNvPr>
          <p:cNvSpPr>
            <a:spLocks noGrp="1"/>
          </p:cNvSpPr>
          <p:nvPr>
            <p:ph type="title"/>
          </p:nvPr>
        </p:nvSpPr>
        <p:spPr/>
        <p:txBody>
          <a:bodyPr>
            <a:noAutofit/>
          </a:bodyPr>
          <a:lstStyle/>
          <a:p>
            <a:r>
              <a:rPr lang="es-ES" sz="3200" dirty="0"/>
              <a:t>La Ley General Tributaria es el </a:t>
            </a:r>
            <a:r>
              <a:rPr lang="es-ES" sz="3200" dirty="0">
                <a:solidFill>
                  <a:srgbClr val="FF0000"/>
                </a:solidFill>
              </a:rPr>
              <a:t>eje central del ordenamiento tributario </a:t>
            </a:r>
            <a:r>
              <a:rPr lang="es-ES" sz="3200" dirty="0"/>
              <a:t>donde se recogen sus principios esenciales y se regulan las relaciones entre la Administración tributaria y los contribuyentes. </a:t>
            </a:r>
            <a:br>
              <a:rPr lang="es-ES" sz="3200" dirty="0"/>
            </a:br>
            <a:br>
              <a:rPr lang="es-ES" sz="3200" dirty="0"/>
            </a:br>
            <a:r>
              <a:rPr lang="es-ES" sz="3200" dirty="0"/>
              <a:t>Desde su aprobación, la Ley 230/1963, de 28 de diciembre, General Tributaria, ha sido objeto de diversas modificaciones que han intentado adaptar esta disposición legal a los cambios experimentados en la evolución del sistema tributario</a:t>
            </a:r>
          </a:p>
        </p:txBody>
      </p:sp>
    </p:spTree>
    <p:extLst>
      <p:ext uri="{BB962C8B-B14F-4D97-AF65-F5344CB8AC3E}">
        <p14:creationId xmlns:p14="http://schemas.microsoft.com/office/powerpoint/2010/main" val="3351943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BD7B87-B8AB-162E-3473-7ABB2160EFB4}"/>
              </a:ext>
            </a:extLst>
          </p:cNvPr>
          <p:cNvSpPr>
            <a:spLocks noGrp="1"/>
          </p:cNvSpPr>
          <p:nvPr>
            <p:ph type="title"/>
          </p:nvPr>
        </p:nvSpPr>
        <p:spPr>
          <a:xfrm>
            <a:off x="1097280" y="213360"/>
            <a:ext cx="9865360" cy="6786880"/>
          </a:xfrm>
        </p:spPr>
        <p:txBody>
          <a:bodyPr>
            <a:noAutofit/>
          </a:bodyPr>
          <a:lstStyle/>
          <a:p>
            <a:r>
              <a:rPr lang="es-ES" sz="1800" dirty="0"/>
              <a:t>Artículo 1. Objeto y ámbito de aplicación. </a:t>
            </a:r>
            <a:br>
              <a:rPr lang="es-ES" sz="1800" dirty="0"/>
            </a:br>
            <a:br>
              <a:rPr lang="es-ES" sz="1800" dirty="0"/>
            </a:br>
            <a:r>
              <a:rPr lang="es-ES" sz="1800" dirty="0"/>
              <a:t>1. Esta ley establece los principios y las normas jurídicas generales del </a:t>
            </a:r>
            <a:r>
              <a:rPr lang="es-ES" sz="1800" b="1" dirty="0">
                <a:solidFill>
                  <a:srgbClr val="FF0000"/>
                </a:solidFill>
              </a:rPr>
              <a:t>sistema tributario español y será de aplicación a todas las Administraciones tributarias </a:t>
            </a:r>
            <a:r>
              <a:rPr lang="es-ES" sz="1800" dirty="0"/>
              <a:t>en virtud y con el alcance que se deriva del artículo 149.1.1.ª, 8.ª, 14.ª y 18.ª de la Constitución. Lo establecido en esta ley se entenderá sin perjuicio de lo dispuesto en las leyes que aprueban el Convenio y el Concierto Económico en vigor, respectivamente, en la Comunidad Foral de Navarra y en los Territorios Históricos del País Vasco. </a:t>
            </a:r>
            <a:br>
              <a:rPr lang="es-ES" sz="1800" dirty="0"/>
            </a:br>
            <a:br>
              <a:rPr lang="es-ES" sz="1800" dirty="0"/>
            </a:br>
            <a:r>
              <a:rPr lang="es-ES" sz="1800" dirty="0"/>
              <a:t>2. Esta ley establece, asimismo, los principios y las normas jurídicas generales que regulan las actuaciones de la Administración tributaria por aplicación en España de la normativa sobre asistencia mutua entre los Estados miembros de la Unión Europea o en el marco de los convenios para evitar la doble imposición o de otros convenios internacionales. </a:t>
            </a:r>
            <a:br>
              <a:rPr lang="es-ES" sz="1800" dirty="0"/>
            </a:br>
            <a:br>
              <a:rPr lang="es-ES" sz="1800" dirty="0"/>
            </a:br>
            <a:r>
              <a:rPr lang="es-ES" sz="1800" dirty="0"/>
              <a:t>A los efectos de esta ley, se entenderá por asistencia mutua el conjunto de acciones de asistencia, colaboración, cooperación y otras de naturaleza análoga que el Estado español preste, reciba o desarrolle con la Unión Europea y otras entidades internacionales o supranacionales, y con otros Estados en virtud de la normativa sobre asistencia mutua entre los Estados miembros de la Unión Europea o en el marco de los convenios para evitar la doble imposición o de otros convenios internacionales. La asistencia mutua podrá comprender la realización de actuaciones ante obligados tributarios. </a:t>
            </a:r>
            <a:br>
              <a:rPr lang="es-ES" sz="1800" dirty="0"/>
            </a:br>
            <a:br>
              <a:rPr lang="es-ES" sz="1800" dirty="0"/>
            </a:br>
            <a:endParaRPr lang="es-ES" sz="1800" dirty="0"/>
          </a:p>
        </p:txBody>
      </p:sp>
    </p:spTree>
    <p:extLst>
      <p:ext uri="{BB962C8B-B14F-4D97-AF65-F5344CB8AC3E}">
        <p14:creationId xmlns:p14="http://schemas.microsoft.com/office/powerpoint/2010/main" val="2940052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eyebrow">
            <a:extLst>
              <a:ext uri="{FF2B5EF4-FFF2-40B4-BE49-F238E27FC236}">
                <a16:creationId xmlns:a16="http://schemas.microsoft.com/office/drawing/2014/main" id="{4F6346D8-CFC5-494C-825F-01A2C33A647B}"/>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03 · ESTRUCTURA DE LA LGT</a:t>
            </a:r>
          </a:p>
        </p:txBody>
      </p:sp>
      <p:sp>
        <p:nvSpPr>
          <p:cNvPr id="2" name="slide-title">
            <a:extLst>
              <a:ext uri="{FF2B5EF4-FFF2-40B4-BE49-F238E27FC236}">
                <a16:creationId xmlns:a16="http://schemas.microsoft.com/office/drawing/2014/main" id="{4D49CE06-8846-459D-AC8A-07A3D4BE1EF6}"/>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La LGT en siete títulos</a:t>
            </a:r>
          </a:p>
        </p:txBody>
      </p:sp>
      <p:sp>
        <p:nvSpPr>
          <p:cNvPr id="3" name="slide-intro">
            <a:extLst>
              <a:ext uri="{FF2B5EF4-FFF2-40B4-BE49-F238E27FC236}">
                <a16:creationId xmlns:a16="http://schemas.microsoft.com/office/drawing/2014/main" id="{26752054-DA6F-4810-B3C1-3CC43F5FBFB7}"/>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Esta arquitectura separa la regulación de los tributos, su aplicación, las sanciones y la revisión.</a:t>
            </a:r>
          </a:p>
        </p:txBody>
      </p:sp>
      <p:sp>
        <p:nvSpPr>
          <p:cNvPr id="4" name="rule">
            <a:extLst>
              <a:ext uri="{FF2B5EF4-FFF2-40B4-BE49-F238E27FC236}">
                <a16:creationId xmlns:a16="http://schemas.microsoft.com/office/drawing/2014/main" id="{234A4402-3178-4938-A6CF-FBE4F6F6AF63}"/>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3A3ACADC-15B4-4D82-A1ED-C9C4D58ED552}"/>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6F132A5E-E007-491F-BDDC-FE5845DDC333}"/>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08</a:t>
            </a:r>
          </a:p>
        </p:txBody>
      </p:sp>
      <p:sp>
        <p:nvSpPr>
          <p:cNvPr id="7" name="roman">
            <a:extLst>
              <a:ext uri="{FF2B5EF4-FFF2-40B4-BE49-F238E27FC236}">
                <a16:creationId xmlns:a16="http://schemas.microsoft.com/office/drawing/2014/main" id="{9AE442E1-C053-44F3-8E39-40DD9B24935D}"/>
              </a:ext>
            </a:extLst>
          </p:cNvPr>
          <p:cNvSpPr>
            <a:spLocks noGrp="1"/>
          </p:cNvSpPr>
          <p:nvPr/>
        </p:nvSpPr>
        <p:spPr>
          <a:xfrm>
            <a:off x="847725" y="1866900"/>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I</a:t>
            </a:r>
          </a:p>
        </p:txBody>
      </p:sp>
      <p:sp>
        <p:nvSpPr>
          <p:cNvPr id="8" name="title-name">
            <a:extLst>
              <a:ext uri="{FF2B5EF4-FFF2-40B4-BE49-F238E27FC236}">
                <a16:creationId xmlns:a16="http://schemas.microsoft.com/office/drawing/2014/main" id="{798DADEC-1561-4F60-8FEE-992394F30C31}"/>
              </a:ext>
            </a:extLst>
          </p:cNvPr>
          <p:cNvSpPr>
            <a:spLocks noGrp="1"/>
          </p:cNvSpPr>
          <p:nvPr/>
        </p:nvSpPr>
        <p:spPr>
          <a:xfrm>
            <a:off x="1409700" y="1866900"/>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Disposiciones generales del ordenamiento tributario</a:t>
            </a:r>
          </a:p>
        </p:txBody>
      </p:sp>
      <p:sp>
        <p:nvSpPr>
          <p:cNvPr id="9" name="article-span">
            <a:extLst>
              <a:ext uri="{FF2B5EF4-FFF2-40B4-BE49-F238E27FC236}">
                <a16:creationId xmlns:a16="http://schemas.microsoft.com/office/drawing/2014/main" id="{01B22507-E9B4-4220-8181-9BC6C2575FC3}"/>
              </a:ext>
            </a:extLst>
          </p:cNvPr>
          <p:cNvSpPr>
            <a:spLocks noGrp="1"/>
          </p:cNvSpPr>
          <p:nvPr/>
        </p:nvSpPr>
        <p:spPr>
          <a:xfrm>
            <a:off x="9544050" y="1866900"/>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1–16</a:t>
            </a:r>
          </a:p>
        </p:txBody>
      </p:sp>
      <p:sp>
        <p:nvSpPr>
          <p:cNvPr id="10" name="roman">
            <a:extLst>
              <a:ext uri="{FF2B5EF4-FFF2-40B4-BE49-F238E27FC236}">
                <a16:creationId xmlns:a16="http://schemas.microsoft.com/office/drawing/2014/main" id="{EF4C6FF4-465E-4896-9CA2-83A08D5679A0}"/>
              </a:ext>
            </a:extLst>
          </p:cNvPr>
          <p:cNvSpPr>
            <a:spLocks noGrp="1"/>
          </p:cNvSpPr>
          <p:nvPr/>
        </p:nvSpPr>
        <p:spPr>
          <a:xfrm>
            <a:off x="847725" y="2466975"/>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II</a:t>
            </a:r>
          </a:p>
        </p:txBody>
      </p:sp>
      <p:sp>
        <p:nvSpPr>
          <p:cNvPr id="11" name="title-name">
            <a:extLst>
              <a:ext uri="{FF2B5EF4-FFF2-40B4-BE49-F238E27FC236}">
                <a16:creationId xmlns:a16="http://schemas.microsoft.com/office/drawing/2014/main" id="{57CF9D09-0A39-46EC-910A-827227771157}"/>
              </a:ext>
            </a:extLst>
          </p:cNvPr>
          <p:cNvSpPr>
            <a:spLocks noGrp="1"/>
          </p:cNvSpPr>
          <p:nvPr/>
        </p:nvSpPr>
        <p:spPr>
          <a:xfrm>
            <a:off x="1409700" y="2466975"/>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Los tributos</a:t>
            </a:r>
          </a:p>
        </p:txBody>
      </p:sp>
      <p:sp>
        <p:nvSpPr>
          <p:cNvPr id="12" name="article-span">
            <a:extLst>
              <a:ext uri="{FF2B5EF4-FFF2-40B4-BE49-F238E27FC236}">
                <a16:creationId xmlns:a16="http://schemas.microsoft.com/office/drawing/2014/main" id="{F73529C3-9E52-456A-8BCB-6531A1A0931E}"/>
              </a:ext>
            </a:extLst>
          </p:cNvPr>
          <p:cNvSpPr>
            <a:spLocks noGrp="1"/>
          </p:cNvSpPr>
          <p:nvPr/>
        </p:nvSpPr>
        <p:spPr>
          <a:xfrm>
            <a:off x="9544050" y="2466975"/>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17–82</a:t>
            </a:r>
          </a:p>
        </p:txBody>
      </p:sp>
      <p:sp>
        <p:nvSpPr>
          <p:cNvPr id="13" name="highlight-title-iii">
            <a:extLst>
              <a:ext uri="{FF2B5EF4-FFF2-40B4-BE49-F238E27FC236}">
                <a16:creationId xmlns:a16="http://schemas.microsoft.com/office/drawing/2014/main" id="{0426B7D1-DE6C-4DFE-BB75-6B8196FD937F}"/>
              </a:ext>
            </a:extLst>
          </p:cNvPr>
          <p:cNvSpPr>
            <a:spLocks noGrp="1"/>
          </p:cNvSpPr>
          <p:nvPr/>
        </p:nvSpPr>
        <p:spPr>
          <a:xfrm>
            <a:off x="714375" y="3038475"/>
            <a:ext cx="10763250" cy="552450"/>
          </a:xfrm>
          <a:prstGeom prst="rect">
            <a:avLst/>
          </a:prstGeom>
          <a:solidFill>
            <a:srgbClr val="122C3C"/>
          </a:solidFill>
          <a:ln w="0">
            <a:noFill/>
            <a:prstDash val="solid"/>
          </a:ln>
        </p:spPr>
        <p:txBody>
          <a:bodyPr/>
          <a:lstStyle/>
          <a:p>
            <a:endParaRPr lang="es-ES"/>
          </a:p>
        </p:txBody>
      </p:sp>
      <p:sp>
        <p:nvSpPr>
          <p:cNvPr id="14" name="roman">
            <a:extLst>
              <a:ext uri="{FF2B5EF4-FFF2-40B4-BE49-F238E27FC236}">
                <a16:creationId xmlns:a16="http://schemas.microsoft.com/office/drawing/2014/main" id="{EF41DFDC-9443-4384-867E-AB4405C77740}"/>
              </a:ext>
            </a:extLst>
          </p:cNvPr>
          <p:cNvSpPr>
            <a:spLocks noGrp="1"/>
          </p:cNvSpPr>
          <p:nvPr/>
        </p:nvSpPr>
        <p:spPr>
          <a:xfrm>
            <a:off x="847725" y="3067050"/>
            <a:ext cx="447675" cy="476250"/>
          </a:xfrm>
          <a:prstGeom prst="rect">
            <a:avLst/>
          </a:prstGeom>
          <a:noFill/>
          <a:ln w="0">
            <a:noFill/>
            <a:prstDash val="solid"/>
          </a:ln>
        </p:spPr>
        <p:txBody>
          <a:bodyPr lIns="0" tIns="0" rIns="0" bIns="0" anchor="ctr">
            <a:normAutofit/>
          </a:bodyPr>
          <a:lstStyle>
            <a:defPPr algn="l">
              <a:defRPr sz="2025" b="1" i="0">
                <a:solidFill>
                  <a:srgbClr val="C49343"/>
                </a:solidFill>
                <a:latin typeface="Georgia"/>
                <a:ea typeface="Georgia"/>
                <a:cs typeface="Georgia"/>
              </a:defRPr>
            </a:defPPr>
          </a:lstStyle>
          <a:p>
            <a:pPr algn="l">
              <a:defRPr sz="2025" b="1" i="0">
                <a:solidFill>
                  <a:srgbClr val="C49343"/>
                </a:solidFill>
                <a:latin typeface="Georgia"/>
                <a:ea typeface="Georgia"/>
                <a:cs typeface="Georgia"/>
              </a:defRPr>
            </a:pPr>
            <a:r>
              <a:rPr sz="2025" b="1" i="0">
                <a:solidFill>
                  <a:srgbClr val="C49343"/>
                </a:solidFill>
                <a:latin typeface="Georgia"/>
                <a:ea typeface="Georgia"/>
                <a:cs typeface="Georgia"/>
              </a:rPr>
              <a:t>III</a:t>
            </a:r>
          </a:p>
        </p:txBody>
      </p:sp>
      <p:sp>
        <p:nvSpPr>
          <p:cNvPr id="15" name="title-name">
            <a:extLst>
              <a:ext uri="{FF2B5EF4-FFF2-40B4-BE49-F238E27FC236}">
                <a16:creationId xmlns:a16="http://schemas.microsoft.com/office/drawing/2014/main" id="{BF1E4A53-85DF-48F7-9DF5-2ACC0F71AD12}"/>
              </a:ext>
            </a:extLst>
          </p:cNvPr>
          <p:cNvSpPr>
            <a:spLocks noGrp="1"/>
          </p:cNvSpPr>
          <p:nvPr/>
        </p:nvSpPr>
        <p:spPr>
          <a:xfrm>
            <a:off x="1409700" y="3067050"/>
            <a:ext cx="8096250" cy="476250"/>
          </a:xfrm>
          <a:prstGeom prst="rect">
            <a:avLst/>
          </a:prstGeom>
          <a:noFill/>
          <a:ln w="0">
            <a:noFill/>
            <a:prstDash val="solid"/>
          </a:ln>
        </p:spPr>
        <p:txBody>
          <a:bodyPr lIns="0" tIns="0" rIns="0" bIns="0" anchor="ctr">
            <a:normAutofit/>
          </a:bodyPr>
          <a:lstStyle>
            <a:defPPr algn="l">
              <a:defRPr sz="1463" b="1" i="0">
                <a:solidFill>
                  <a:srgbClr val="FFFFFF"/>
                </a:solidFill>
                <a:latin typeface="Aptos"/>
                <a:ea typeface="Aptos"/>
                <a:cs typeface="Aptos"/>
              </a:defRPr>
            </a:defPPr>
          </a:lstStyle>
          <a:p>
            <a:pPr algn="l">
              <a:defRPr sz="1463" b="1" i="0">
                <a:solidFill>
                  <a:srgbClr val="FFFFFF"/>
                </a:solidFill>
                <a:latin typeface="Aptos"/>
                <a:ea typeface="Aptos"/>
                <a:cs typeface="Aptos"/>
              </a:defRPr>
            </a:pPr>
            <a:r>
              <a:rPr sz="1463" b="1" i="0">
                <a:solidFill>
                  <a:srgbClr val="FFFFFF"/>
                </a:solidFill>
                <a:latin typeface="Aptos"/>
                <a:ea typeface="Aptos"/>
                <a:cs typeface="Aptos"/>
              </a:rPr>
              <a:t>La aplicación de los tributos</a:t>
            </a:r>
          </a:p>
        </p:txBody>
      </p:sp>
      <p:sp>
        <p:nvSpPr>
          <p:cNvPr id="16" name="article-span">
            <a:extLst>
              <a:ext uri="{FF2B5EF4-FFF2-40B4-BE49-F238E27FC236}">
                <a16:creationId xmlns:a16="http://schemas.microsoft.com/office/drawing/2014/main" id="{6A573359-8AD1-42C6-BC17-88F0F8950A3E}"/>
              </a:ext>
            </a:extLst>
          </p:cNvPr>
          <p:cNvSpPr>
            <a:spLocks noGrp="1"/>
          </p:cNvSpPr>
          <p:nvPr/>
        </p:nvSpPr>
        <p:spPr>
          <a:xfrm>
            <a:off x="9544050" y="3067050"/>
            <a:ext cx="1762125" cy="476250"/>
          </a:xfrm>
          <a:prstGeom prst="rect">
            <a:avLst/>
          </a:prstGeom>
          <a:noFill/>
          <a:ln w="0">
            <a:noFill/>
            <a:prstDash val="solid"/>
          </a:ln>
        </p:spPr>
        <p:txBody>
          <a:bodyPr lIns="0" tIns="0" rIns="0" bIns="0" anchor="ctr">
            <a:normAutofit/>
          </a:bodyPr>
          <a:lstStyle>
            <a:defPPr algn="r">
              <a:defRPr sz="1388" b="1" i="0">
                <a:solidFill>
                  <a:srgbClr val="C49343"/>
                </a:solidFill>
                <a:latin typeface="Aptos"/>
                <a:ea typeface="Aptos"/>
                <a:cs typeface="Aptos"/>
              </a:defRPr>
            </a:defPPr>
          </a:lstStyle>
          <a:p>
            <a:pPr algn="r">
              <a:defRPr sz="1388" b="1" i="0">
                <a:solidFill>
                  <a:srgbClr val="C49343"/>
                </a:solidFill>
                <a:latin typeface="Aptos"/>
                <a:ea typeface="Aptos"/>
                <a:cs typeface="Aptos"/>
              </a:defRPr>
            </a:pPr>
            <a:r>
              <a:rPr sz="1388" b="1" i="0">
                <a:solidFill>
                  <a:srgbClr val="C49343"/>
                </a:solidFill>
                <a:latin typeface="Aptos"/>
                <a:ea typeface="Aptos"/>
                <a:cs typeface="Aptos"/>
              </a:rPr>
              <a:t>83–177 quaterdecies</a:t>
            </a:r>
          </a:p>
        </p:txBody>
      </p:sp>
      <p:sp>
        <p:nvSpPr>
          <p:cNvPr id="17" name="roman">
            <a:extLst>
              <a:ext uri="{FF2B5EF4-FFF2-40B4-BE49-F238E27FC236}">
                <a16:creationId xmlns:a16="http://schemas.microsoft.com/office/drawing/2014/main" id="{6A63F5E6-B21D-4558-BE50-6D33C705BED6}"/>
              </a:ext>
            </a:extLst>
          </p:cNvPr>
          <p:cNvSpPr>
            <a:spLocks noGrp="1"/>
          </p:cNvSpPr>
          <p:nvPr/>
        </p:nvSpPr>
        <p:spPr>
          <a:xfrm>
            <a:off x="847725" y="3667125"/>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IV</a:t>
            </a:r>
          </a:p>
        </p:txBody>
      </p:sp>
      <p:sp>
        <p:nvSpPr>
          <p:cNvPr id="18" name="title-name">
            <a:extLst>
              <a:ext uri="{FF2B5EF4-FFF2-40B4-BE49-F238E27FC236}">
                <a16:creationId xmlns:a16="http://schemas.microsoft.com/office/drawing/2014/main" id="{675D24AA-D7C3-4B65-99C7-ABA226FD5CDE}"/>
              </a:ext>
            </a:extLst>
          </p:cNvPr>
          <p:cNvSpPr>
            <a:spLocks noGrp="1"/>
          </p:cNvSpPr>
          <p:nvPr/>
        </p:nvSpPr>
        <p:spPr>
          <a:xfrm>
            <a:off x="1409700" y="3667125"/>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La potestad sancionadora</a:t>
            </a:r>
          </a:p>
        </p:txBody>
      </p:sp>
      <p:sp>
        <p:nvSpPr>
          <p:cNvPr id="19" name="article-span">
            <a:extLst>
              <a:ext uri="{FF2B5EF4-FFF2-40B4-BE49-F238E27FC236}">
                <a16:creationId xmlns:a16="http://schemas.microsoft.com/office/drawing/2014/main" id="{0EF51B8C-D330-4827-8972-AA0E24C77310}"/>
              </a:ext>
            </a:extLst>
          </p:cNvPr>
          <p:cNvSpPr>
            <a:spLocks noGrp="1"/>
          </p:cNvSpPr>
          <p:nvPr/>
        </p:nvSpPr>
        <p:spPr>
          <a:xfrm>
            <a:off x="9544050" y="3667125"/>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178–212</a:t>
            </a:r>
          </a:p>
        </p:txBody>
      </p:sp>
      <p:sp>
        <p:nvSpPr>
          <p:cNvPr id="20" name="roman">
            <a:extLst>
              <a:ext uri="{FF2B5EF4-FFF2-40B4-BE49-F238E27FC236}">
                <a16:creationId xmlns:a16="http://schemas.microsoft.com/office/drawing/2014/main" id="{C7CDD591-B063-4BD2-8F24-19C928B0F68B}"/>
              </a:ext>
            </a:extLst>
          </p:cNvPr>
          <p:cNvSpPr>
            <a:spLocks noGrp="1"/>
          </p:cNvSpPr>
          <p:nvPr/>
        </p:nvSpPr>
        <p:spPr>
          <a:xfrm>
            <a:off x="847725" y="4267200"/>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V</a:t>
            </a:r>
          </a:p>
        </p:txBody>
      </p:sp>
      <p:sp>
        <p:nvSpPr>
          <p:cNvPr id="21" name="title-name">
            <a:extLst>
              <a:ext uri="{FF2B5EF4-FFF2-40B4-BE49-F238E27FC236}">
                <a16:creationId xmlns:a16="http://schemas.microsoft.com/office/drawing/2014/main" id="{0E3A550A-710C-4C3D-86CF-D6CD589618D6}"/>
              </a:ext>
            </a:extLst>
          </p:cNvPr>
          <p:cNvSpPr>
            <a:spLocks noGrp="1"/>
          </p:cNvSpPr>
          <p:nvPr/>
        </p:nvSpPr>
        <p:spPr>
          <a:xfrm>
            <a:off x="1409700" y="4267200"/>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Revisión en vía administrativa</a:t>
            </a:r>
          </a:p>
        </p:txBody>
      </p:sp>
      <p:sp>
        <p:nvSpPr>
          <p:cNvPr id="22" name="article-span">
            <a:extLst>
              <a:ext uri="{FF2B5EF4-FFF2-40B4-BE49-F238E27FC236}">
                <a16:creationId xmlns:a16="http://schemas.microsoft.com/office/drawing/2014/main" id="{8BD514A0-CA87-4E56-A8B9-451D2C92F96F}"/>
              </a:ext>
            </a:extLst>
          </p:cNvPr>
          <p:cNvSpPr>
            <a:spLocks noGrp="1"/>
          </p:cNvSpPr>
          <p:nvPr/>
        </p:nvSpPr>
        <p:spPr>
          <a:xfrm>
            <a:off x="9544050" y="4267200"/>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213–249</a:t>
            </a:r>
          </a:p>
        </p:txBody>
      </p:sp>
      <p:sp>
        <p:nvSpPr>
          <p:cNvPr id="23" name="roman">
            <a:extLst>
              <a:ext uri="{FF2B5EF4-FFF2-40B4-BE49-F238E27FC236}">
                <a16:creationId xmlns:a16="http://schemas.microsoft.com/office/drawing/2014/main" id="{ED6B348D-C9FA-4B28-954B-D60596F4B2CB}"/>
              </a:ext>
            </a:extLst>
          </p:cNvPr>
          <p:cNvSpPr>
            <a:spLocks noGrp="1"/>
          </p:cNvSpPr>
          <p:nvPr/>
        </p:nvSpPr>
        <p:spPr>
          <a:xfrm>
            <a:off x="847725" y="4867275"/>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VI</a:t>
            </a:r>
          </a:p>
        </p:txBody>
      </p:sp>
      <p:sp>
        <p:nvSpPr>
          <p:cNvPr id="24" name="title-name">
            <a:extLst>
              <a:ext uri="{FF2B5EF4-FFF2-40B4-BE49-F238E27FC236}">
                <a16:creationId xmlns:a16="http://schemas.microsoft.com/office/drawing/2014/main" id="{BF85C989-BC87-4CC3-AA26-B86E8B30E28C}"/>
              </a:ext>
            </a:extLst>
          </p:cNvPr>
          <p:cNvSpPr>
            <a:spLocks noGrp="1"/>
          </p:cNvSpPr>
          <p:nvPr/>
        </p:nvSpPr>
        <p:spPr>
          <a:xfrm>
            <a:off x="1409700" y="4867275"/>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Aplicación en supuestos de delito contra la Hacienda pública</a:t>
            </a:r>
          </a:p>
        </p:txBody>
      </p:sp>
      <p:sp>
        <p:nvSpPr>
          <p:cNvPr id="25" name="article-span">
            <a:extLst>
              <a:ext uri="{FF2B5EF4-FFF2-40B4-BE49-F238E27FC236}">
                <a16:creationId xmlns:a16="http://schemas.microsoft.com/office/drawing/2014/main" id="{AE757D21-5D3A-4EBB-8B5A-7C4741C01E4A}"/>
              </a:ext>
            </a:extLst>
          </p:cNvPr>
          <p:cNvSpPr>
            <a:spLocks noGrp="1"/>
          </p:cNvSpPr>
          <p:nvPr/>
        </p:nvSpPr>
        <p:spPr>
          <a:xfrm>
            <a:off x="9544050" y="4867275"/>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250–259</a:t>
            </a:r>
          </a:p>
        </p:txBody>
      </p:sp>
      <p:sp>
        <p:nvSpPr>
          <p:cNvPr id="26" name="roman">
            <a:extLst>
              <a:ext uri="{FF2B5EF4-FFF2-40B4-BE49-F238E27FC236}">
                <a16:creationId xmlns:a16="http://schemas.microsoft.com/office/drawing/2014/main" id="{00E64438-DCF0-4FF4-B3AB-507112708278}"/>
              </a:ext>
            </a:extLst>
          </p:cNvPr>
          <p:cNvSpPr>
            <a:spLocks noGrp="1"/>
          </p:cNvSpPr>
          <p:nvPr/>
        </p:nvSpPr>
        <p:spPr>
          <a:xfrm>
            <a:off x="847725" y="5467350"/>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VII</a:t>
            </a:r>
          </a:p>
        </p:txBody>
      </p:sp>
      <p:sp>
        <p:nvSpPr>
          <p:cNvPr id="27" name="title-name">
            <a:extLst>
              <a:ext uri="{FF2B5EF4-FFF2-40B4-BE49-F238E27FC236}">
                <a16:creationId xmlns:a16="http://schemas.microsoft.com/office/drawing/2014/main" id="{9062D850-7CB3-44C5-9559-7B2A0722D5F4}"/>
              </a:ext>
            </a:extLst>
          </p:cNvPr>
          <p:cNvSpPr>
            <a:spLocks noGrp="1"/>
          </p:cNvSpPr>
          <p:nvPr/>
        </p:nvSpPr>
        <p:spPr>
          <a:xfrm>
            <a:off x="1409700" y="5467350"/>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Recuperación de ayudas de Estado en el ámbito tributario</a:t>
            </a:r>
          </a:p>
        </p:txBody>
      </p:sp>
      <p:sp>
        <p:nvSpPr>
          <p:cNvPr id="28" name="article-span">
            <a:extLst>
              <a:ext uri="{FF2B5EF4-FFF2-40B4-BE49-F238E27FC236}">
                <a16:creationId xmlns:a16="http://schemas.microsoft.com/office/drawing/2014/main" id="{169140AD-F325-48F3-8F35-E6C549CD1D3E}"/>
              </a:ext>
            </a:extLst>
          </p:cNvPr>
          <p:cNvSpPr>
            <a:spLocks noGrp="1"/>
          </p:cNvSpPr>
          <p:nvPr/>
        </p:nvSpPr>
        <p:spPr>
          <a:xfrm>
            <a:off x="9544050" y="5467350"/>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260–271</a:t>
            </a:r>
          </a:p>
        </p:txBody>
      </p:sp>
      <p:sp>
        <p:nvSpPr>
          <p:cNvPr id="29" name="range-note">
            <a:extLst>
              <a:ext uri="{FF2B5EF4-FFF2-40B4-BE49-F238E27FC236}">
                <a16:creationId xmlns:a16="http://schemas.microsoft.com/office/drawing/2014/main" id="{A304B7C7-5D6B-40CA-AD79-DDE002CB6639}"/>
              </a:ext>
            </a:extLst>
          </p:cNvPr>
          <p:cNvSpPr>
            <a:spLocks noGrp="1"/>
          </p:cNvSpPr>
          <p:nvPr/>
        </p:nvSpPr>
        <p:spPr>
          <a:xfrm>
            <a:off x="800100" y="6115050"/>
            <a:ext cx="10096500" cy="228600"/>
          </a:xfrm>
          <a:prstGeom prst="rect">
            <a:avLst/>
          </a:prstGeom>
          <a:noFill/>
          <a:ln w="0">
            <a:noFill/>
            <a:prstDash val="solid"/>
          </a:ln>
        </p:spPr>
        <p:txBody>
          <a:bodyPr lIns="0" tIns="0" rIns="0" bIns="0" anchor="t">
            <a:normAutofit/>
          </a:bodyPr>
          <a:lstStyle>
            <a:defPPr algn="l">
              <a:defRPr sz="1163" b="0" i="1">
                <a:solidFill>
                  <a:srgbClr val="596C73"/>
                </a:solidFill>
                <a:latin typeface="Aptos"/>
                <a:ea typeface="Aptos"/>
                <a:cs typeface="Aptos"/>
              </a:defRPr>
            </a:defPPr>
          </a:lstStyle>
          <a:p>
            <a:pPr algn="l">
              <a:defRPr sz="1163" b="0" i="1">
                <a:solidFill>
                  <a:srgbClr val="596C73"/>
                </a:solidFill>
                <a:latin typeface="Aptos"/>
                <a:ea typeface="Aptos"/>
                <a:cs typeface="Aptos"/>
              </a:defRPr>
            </a:pPr>
            <a:r>
              <a:rPr sz="1163" b="0" i="1">
                <a:solidFill>
                  <a:srgbClr val="596C73"/>
                </a:solidFill>
                <a:latin typeface="Aptos"/>
                <a:ea typeface="Aptos"/>
                <a:cs typeface="Aptos"/>
              </a:rPr>
              <a:t>Los artículos bis, ter, quáter y siguientes amplían el último tramo del Título III; su capítulo VI regula asistencia mutua.</a:t>
            </a:r>
          </a:p>
        </p:txBody>
      </p:sp>
    </p:spTree>
    <p:extLst>
      <p:ext uri="{BB962C8B-B14F-4D97-AF65-F5344CB8AC3E}">
        <p14:creationId xmlns:p14="http://schemas.microsoft.com/office/powerpoint/2010/main" val="4075961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2EB"/>
        </a:solidFill>
        <a:effectLst/>
      </p:bgPr>
    </p:bg>
    <p:spTree>
      <p:nvGrpSpPr>
        <p:cNvPr id="1" name=""/>
        <p:cNvGrpSpPr/>
        <p:nvPr/>
      </p:nvGrpSpPr>
      <p:grpSpPr>
        <a:xfrm>
          <a:off x="0" y="0"/>
          <a:ext cx="0" cy="0"/>
          <a:chOff x="0" y="0"/>
          <a:chExt cx="0" cy="0"/>
        </a:xfrm>
      </p:grpSpPr>
      <p:sp>
        <p:nvSpPr>
          <p:cNvPr id="30" name="eyebrow">
            <a:extLst>
              <a:ext uri="{FF2B5EF4-FFF2-40B4-BE49-F238E27FC236}">
                <a16:creationId xmlns:a16="http://schemas.microsoft.com/office/drawing/2014/main" id="{4F6346D8-CFC5-494C-825F-01A2C33A647B}"/>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03 · ESTRUCTURA DE LA LGT</a:t>
            </a:r>
          </a:p>
        </p:txBody>
      </p:sp>
      <p:sp>
        <p:nvSpPr>
          <p:cNvPr id="2" name="slide-title">
            <a:extLst>
              <a:ext uri="{FF2B5EF4-FFF2-40B4-BE49-F238E27FC236}">
                <a16:creationId xmlns:a16="http://schemas.microsoft.com/office/drawing/2014/main" id="{4D49CE06-8846-459D-AC8A-07A3D4BE1EF6}"/>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La LGT en siete títulos</a:t>
            </a:r>
          </a:p>
        </p:txBody>
      </p:sp>
      <p:sp>
        <p:nvSpPr>
          <p:cNvPr id="3" name="slide-intro">
            <a:extLst>
              <a:ext uri="{FF2B5EF4-FFF2-40B4-BE49-F238E27FC236}">
                <a16:creationId xmlns:a16="http://schemas.microsoft.com/office/drawing/2014/main" id="{26752054-DA6F-4810-B3C1-3CC43F5FBFB7}"/>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Esta arquitectura separa la regulación de los tributos, su aplicación, las sanciones y la revisión.</a:t>
            </a:r>
          </a:p>
        </p:txBody>
      </p:sp>
      <p:sp>
        <p:nvSpPr>
          <p:cNvPr id="4" name="rule">
            <a:extLst>
              <a:ext uri="{FF2B5EF4-FFF2-40B4-BE49-F238E27FC236}">
                <a16:creationId xmlns:a16="http://schemas.microsoft.com/office/drawing/2014/main" id="{234A4402-3178-4938-A6CF-FBE4F6F6AF63}"/>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3A3ACADC-15B4-4D82-A1ED-C9C4D58ED552}"/>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6F132A5E-E007-491F-BDDC-FE5845DDC333}"/>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08</a:t>
            </a:r>
          </a:p>
        </p:txBody>
      </p:sp>
      <p:sp>
        <p:nvSpPr>
          <p:cNvPr id="7" name="roman">
            <a:extLst>
              <a:ext uri="{FF2B5EF4-FFF2-40B4-BE49-F238E27FC236}">
                <a16:creationId xmlns:a16="http://schemas.microsoft.com/office/drawing/2014/main" id="{9AE442E1-C053-44F3-8E39-40DD9B24935D}"/>
              </a:ext>
            </a:extLst>
          </p:cNvPr>
          <p:cNvSpPr>
            <a:spLocks noGrp="1"/>
          </p:cNvSpPr>
          <p:nvPr/>
        </p:nvSpPr>
        <p:spPr>
          <a:xfrm>
            <a:off x="847725" y="1866900"/>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I</a:t>
            </a:r>
          </a:p>
        </p:txBody>
      </p:sp>
      <p:sp>
        <p:nvSpPr>
          <p:cNvPr id="8" name="title-name">
            <a:extLst>
              <a:ext uri="{FF2B5EF4-FFF2-40B4-BE49-F238E27FC236}">
                <a16:creationId xmlns:a16="http://schemas.microsoft.com/office/drawing/2014/main" id="{798DADEC-1561-4F60-8FEE-992394F30C31}"/>
              </a:ext>
            </a:extLst>
          </p:cNvPr>
          <p:cNvSpPr>
            <a:spLocks noGrp="1"/>
          </p:cNvSpPr>
          <p:nvPr/>
        </p:nvSpPr>
        <p:spPr>
          <a:xfrm>
            <a:off x="1409700" y="1866900"/>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Disposiciones generales del ordenamiento tributario</a:t>
            </a:r>
          </a:p>
        </p:txBody>
      </p:sp>
      <p:sp>
        <p:nvSpPr>
          <p:cNvPr id="9" name="article-span">
            <a:extLst>
              <a:ext uri="{FF2B5EF4-FFF2-40B4-BE49-F238E27FC236}">
                <a16:creationId xmlns:a16="http://schemas.microsoft.com/office/drawing/2014/main" id="{01B22507-E9B4-4220-8181-9BC6C2575FC3}"/>
              </a:ext>
            </a:extLst>
          </p:cNvPr>
          <p:cNvSpPr>
            <a:spLocks noGrp="1"/>
          </p:cNvSpPr>
          <p:nvPr/>
        </p:nvSpPr>
        <p:spPr>
          <a:xfrm>
            <a:off x="9544050" y="1866900"/>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1–16</a:t>
            </a:r>
          </a:p>
        </p:txBody>
      </p:sp>
      <p:sp>
        <p:nvSpPr>
          <p:cNvPr id="10" name="roman">
            <a:extLst>
              <a:ext uri="{FF2B5EF4-FFF2-40B4-BE49-F238E27FC236}">
                <a16:creationId xmlns:a16="http://schemas.microsoft.com/office/drawing/2014/main" id="{EF4C6FF4-465E-4896-9CA2-83A08D5679A0}"/>
              </a:ext>
            </a:extLst>
          </p:cNvPr>
          <p:cNvSpPr>
            <a:spLocks noGrp="1"/>
          </p:cNvSpPr>
          <p:nvPr/>
        </p:nvSpPr>
        <p:spPr>
          <a:xfrm>
            <a:off x="847725" y="2466975"/>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II</a:t>
            </a:r>
          </a:p>
        </p:txBody>
      </p:sp>
      <p:sp>
        <p:nvSpPr>
          <p:cNvPr id="11" name="title-name">
            <a:extLst>
              <a:ext uri="{FF2B5EF4-FFF2-40B4-BE49-F238E27FC236}">
                <a16:creationId xmlns:a16="http://schemas.microsoft.com/office/drawing/2014/main" id="{57CF9D09-0A39-46EC-910A-827227771157}"/>
              </a:ext>
            </a:extLst>
          </p:cNvPr>
          <p:cNvSpPr>
            <a:spLocks noGrp="1"/>
          </p:cNvSpPr>
          <p:nvPr/>
        </p:nvSpPr>
        <p:spPr>
          <a:xfrm>
            <a:off x="1409700" y="2466975"/>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Los tributos</a:t>
            </a:r>
          </a:p>
        </p:txBody>
      </p:sp>
      <p:sp>
        <p:nvSpPr>
          <p:cNvPr id="12" name="article-span">
            <a:extLst>
              <a:ext uri="{FF2B5EF4-FFF2-40B4-BE49-F238E27FC236}">
                <a16:creationId xmlns:a16="http://schemas.microsoft.com/office/drawing/2014/main" id="{F73529C3-9E52-456A-8BCB-6531A1A0931E}"/>
              </a:ext>
            </a:extLst>
          </p:cNvPr>
          <p:cNvSpPr>
            <a:spLocks noGrp="1"/>
          </p:cNvSpPr>
          <p:nvPr/>
        </p:nvSpPr>
        <p:spPr>
          <a:xfrm>
            <a:off x="9544050" y="2466975"/>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17–82</a:t>
            </a:r>
          </a:p>
        </p:txBody>
      </p:sp>
      <p:sp>
        <p:nvSpPr>
          <p:cNvPr id="13" name="highlight-title-iii">
            <a:extLst>
              <a:ext uri="{FF2B5EF4-FFF2-40B4-BE49-F238E27FC236}">
                <a16:creationId xmlns:a16="http://schemas.microsoft.com/office/drawing/2014/main" id="{0426B7D1-DE6C-4DFE-BB75-6B8196FD937F}"/>
              </a:ext>
            </a:extLst>
          </p:cNvPr>
          <p:cNvSpPr>
            <a:spLocks noGrp="1"/>
          </p:cNvSpPr>
          <p:nvPr/>
        </p:nvSpPr>
        <p:spPr>
          <a:xfrm>
            <a:off x="714375" y="3038475"/>
            <a:ext cx="10763250" cy="552450"/>
          </a:xfrm>
          <a:prstGeom prst="rect">
            <a:avLst/>
          </a:prstGeom>
          <a:solidFill>
            <a:srgbClr val="122C3C"/>
          </a:solidFill>
          <a:ln w="0">
            <a:noFill/>
            <a:prstDash val="solid"/>
          </a:ln>
        </p:spPr>
        <p:txBody>
          <a:bodyPr/>
          <a:lstStyle/>
          <a:p>
            <a:endParaRPr lang="es-ES"/>
          </a:p>
        </p:txBody>
      </p:sp>
      <p:sp>
        <p:nvSpPr>
          <p:cNvPr id="14" name="roman">
            <a:extLst>
              <a:ext uri="{FF2B5EF4-FFF2-40B4-BE49-F238E27FC236}">
                <a16:creationId xmlns:a16="http://schemas.microsoft.com/office/drawing/2014/main" id="{EF41DFDC-9443-4384-867E-AB4405C77740}"/>
              </a:ext>
            </a:extLst>
          </p:cNvPr>
          <p:cNvSpPr>
            <a:spLocks noGrp="1"/>
          </p:cNvSpPr>
          <p:nvPr/>
        </p:nvSpPr>
        <p:spPr>
          <a:xfrm>
            <a:off x="847725" y="3067050"/>
            <a:ext cx="447675" cy="476250"/>
          </a:xfrm>
          <a:prstGeom prst="rect">
            <a:avLst/>
          </a:prstGeom>
          <a:noFill/>
          <a:ln w="0">
            <a:noFill/>
            <a:prstDash val="solid"/>
          </a:ln>
        </p:spPr>
        <p:txBody>
          <a:bodyPr lIns="0" tIns="0" rIns="0" bIns="0" anchor="ctr">
            <a:normAutofit/>
          </a:bodyPr>
          <a:lstStyle>
            <a:defPPr algn="l">
              <a:defRPr sz="2025" b="1" i="0">
                <a:solidFill>
                  <a:srgbClr val="C49343"/>
                </a:solidFill>
                <a:latin typeface="Georgia"/>
                <a:ea typeface="Georgia"/>
                <a:cs typeface="Georgia"/>
              </a:defRPr>
            </a:defPPr>
          </a:lstStyle>
          <a:p>
            <a:pPr algn="l">
              <a:defRPr sz="2025" b="1" i="0">
                <a:solidFill>
                  <a:srgbClr val="C49343"/>
                </a:solidFill>
                <a:latin typeface="Georgia"/>
                <a:ea typeface="Georgia"/>
                <a:cs typeface="Georgia"/>
              </a:defRPr>
            </a:pPr>
            <a:r>
              <a:rPr sz="2025" b="1" i="0">
                <a:solidFill>
                  <a:srgbClr val="C49343"/>
                </a:solidFill>
                <a:latin typeface="Georgia"/>
                <a:ea typeface="Georgia"/>
                <a:cs typeface="Georgia"/>
              </a:rPr>
              <a:t>III</a:t>
            </a:r>
          </a:p>
        </p:txBody>
      </p:sp>
      <p:sp>
        <p:nvSpPr>
          <p:cNvPr id="15" name="title-name">
            <a:extLst>
              <a:ext uri="{FF2B5EF4-FFF2-40B4-BE49-F238E27FC236}">
                <a16:creationId xmlns:a16="http://schemas.microsoft.com/office/drawing/2014/main" id="{BF1E4A53-85DF-48F7-9DF5-2ACC0F71AD12}"/>
              </a:ext>
            </a:extLst>
          </p:cNvPr>
          <p:cNvSpPr>
            <a:spLocks noGrp="1"/>
          </p:cNvSpPr>
          <p:nvPr/>
        </p:nvSpPr>
        <p:spPr>
          <a:xfrm>
            <a:off x="1409700" y="3067050"/>
            <a:ext cx="8096250" cy="476250"/>
          </a:xfrm>
          <a:prstGeom prst="rect">
            <a:avLst/>
          </a:prstGeom>
          <a:noFill/>
          <a:ln w="0">
            <a:noFill/>
            <a:prstDash val="solid"/>
          </a:ln>
        </p:spPr>
        <p:txBody>
          <a:bodyPr lIns="0" tIns="0" rIns="0" bIns="0" anchor="ctr">
            <a:normAutofit/>
          </a:bodyPr>
          <a:lstStyle>
            <a:defPPr algn="l">
              <a:defRPr sz="1463" b="1" i="0">
                <a:solidFill>
                  <a:srgbClr val="FFFFFF"/>
                </a:solidFill>
                <a:latin typeface="Aptos"/>
                <a:ea typeface="Aptos"/>
                <a:cs typeface="Aptos"/>
              </a:defRPr>
            </a:defPPr>
          </a:lstStyle>
          <a:p>
            <a:pPr algn="l">
              <a:defRPr sz="1463" b="1" i="0">
                <a:solidFill>
                  <a:srgbClr val="FFFFFF"/>
                </a:solidFill>
                <a:latin typeface="Aptos"/>
                <a:ea typeface="Aptos"/>
                <a:cs typeface="Aptos"/>
              </a:defRPr>
            </a:pPr>
            <a:r>
              <a:rPr sz="1463" b="1" i="0">
                <a:solidFill>
                  <a:srgbClr val="FFFFFF"/>
                </a:solidFill>
                <a:latin typeface="Aptos"/>
                <a:ea typeface="Aptos"/>
                <a:cs typeface="Aptos"/>
              </a:rPr>
              <a:t>La aplicación de los tributos</a:t>
            </a:r>
          </a:p>
        </p:txBody>
      </p:sp>
      <p:sp>
        <p:nvSpPr>
          <p:cNvPr id="16" name="article-span">
            <a:extLst>
              <a:ext uri="{FF2B5EF4-FFF2-40B4-BE49-F238E27FC236}">
                <a16:creationId xmlns:a16="http://schemas.microsoft.com/office/drawing/2014/main" id="{6A573359-8AD1-42C6-BC17-88F0F8950A3E}"/>
              </a:ext>
            </a:extLst>
          </p:cNvPr>
          <p:cNvSpPr>
            <a:spLocks noGrp="1"/>
          </p:cNvSpPr>
          <p:nvPr/>
        </p:nvSpPr>
        <p:spPr>
          <a:xfrm>
            <a:off x="9544050" y="3067050"/>
            <a:ext cx="1762125" cy="476250"/>
          </a:xfrm>
          <a:prstGeom prst="rect">
            <a:avLst/>
          </a:prstGeom>
          <a:noFill/>
          <a:ln w="0">
            <a:noFill/>
            <a:prstDash val="solid"/>
          </a:ln>
        </p:spPr>
        <p:txBody>
          <a:bodyPr lIns="0" tIns="0" rIns="0" bIns="0" anchor="ctr">
            <a:normAutofit/>
          </a:bodyPr>
          <a:lstStyle>
            <a:defPPr algn="r">
              <a:defRPr sz="1388" b="1" i="0">
                <a:solidFill>
                  <a:srgbClr val="C49343"/>
                </a:solidFill>
                <a:latin typeface="Aptos"/>
                <a:ea typeface="Aptos"/>
                <a:cs typeface="Aptos"/>
              </a:defRPr>
            </a:defPPr>
          </a:lstStyle>
          <a:p>
            <a:pPr algn="r">
              <a:defRPr sz="1388" b="1" i="0">
                <a:solidFill>
                  <a:srgbClr val="C49343"/>
                </a:solidFill>
                <a:latin typeface="Aptos"/>
                <a:ea typeface="Aptos"/>
                <a:cs typeface="Aptos"/>
              </a:defRPr>
            </a:pPr>
            <a:r>
              <a:rPr sz="1388" b="1" i="0">
                <a:solidFill>
                  <a:srgbClr val="C49343"/>
                </a:solidFill>
                <a:latin typeface="Aptos"/>
                <a:ea typeface="Aptos"/>
                <a:cs typeface="Aptos"/>
              </a:rPr>
              <a:t>83–177 quaterdecies</a:t>
            </a:r>
          </a:p>
        </p:txBody>
      </p:sp>
      <p:sp>
        <p:nvSpPr>
          <p:cNvPr id="17" name="roman">
            <a:extLst>
              <a:ext uri="{FF2B5EF4-FFF2-40B4-BE49-F238E27FC236}">
                <a16:creationId xmlns:a16="http://schemas.microsoft.com/office/drawing/2014/main" id="{6A63F5E6-B21D-4558-BE50-6D33C705BED6}"/>
              </a:ext>
            </a:extLst>
          </p:cNvPr>
          <p:cNvSpPr>
            <a:spLocks noGrp="1"/>
          </p:cNvSpPr>
          <p:nvPr/>
        </p:nvSpPr>
        <p:spPr>
          <a:xfrm>
            <a:off x="847725" y="3667125"/>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IV</a:t>
            </a:r>
          </a:p>
        </p:txBody>
      </p:sp>
      <p:sp>
        <p:nvSpPr>
          <p:cNvPr id="18" name="title-name">
            <a:extLst>
              <a:ext uri="{FF2B5EF4-FFF2-40B4-BE49-F238E27FC236}">
                <a16:creationId xmlns:a16="http://schemas.microsoft.com/office/drawing/2014/main" id="{675D24AA-D7C3-4B65-99C7-ABA226FD5CDE}"/>
              </a:ext>
            </a:extLst>
          </p:cNvPr>
          <p:cNvSpPr>
            <a:spLocks noGrp="1"/>
          </p:cNvSpPr>
          <p:nvPr/>
        </p:nvSpPr>
        <p:spPr>
          <a:xfrm>
            <a:off x="1409700" y="3667125"/>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La potestad sancionadora</a:t>
            </a:r>
          </a:p>
        </p:txBody>
      </p:sp>
      <p:sp>
        <p:nvSpPr>
          <p:cNvPr id="19" name="article-span">
            <a:extLst>
              <a:ext uri="{FF2B5EF4-FFF2-40B4-BE49-F238E27FC236}">
                <a16:creationId xmlns:a16="http://schemas.microsoft.com/office/drawing/2014/main" id="{0EF51B8C-D330-4827-8972-AA0E24C77310}"/>
              </a:ext>
            </a:extLst>
          </p:cNvPr>
          <p:cNvSpPr>
            <a:spLocks noGrp="1"/>
          </p:cNvSpPr>
          <p:nvPr/>
        </p:nvSpPr>
        <p:spPr>
          <a:xfrm>
            <a:off x="9544050" y="3667125"/>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178–212</a:t>
            </a:r>
          </a:p>
        </p:txBody>
      </p:sp>
      <p:sp>
        <p:nvSpPr>
          <p:cNvPr id="20" name="roman">
            <a:extLst>
              <a:ext uri="{FF2B5EF4-FFF2-40B4-BE49-F238E27FC236}">
                <a16:creationId xmlns:a16="http://schemas.microsoft.com/office/drawing/2014/main" id="{C7CDD591-B063-4BD2-8F24-19C928B0F68B}"/>
              </a:ext>
            </a:extLst>
          </p:cNvPr>
          <p:cNvSpPr>
            <a:spLocks noGrp="1"/>
          </p:cNvSpPr>
          <p:nvPr/>
        </p:nvSpPr>
        <p:spPr>
          <a:xfrm>
            <a:off x="847725" y="4267200"/>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V</a:t>
            </a:r>
          </a:p>
        </p:txBody>
      </p:sp>
      <p:sp>
        <p:nvSpPr>
          <p:cNvPr id="21" name="title-name">
            <a:extLst>
              <a:ext uri="{FF2B5EF4-FFF2-40B4-BE49-F238E27FC236}">
                <a16:creationId xmlns:a16="http://schemas.microsoft.com/office/drawing/2014/main" id="{0E3A550A-710C-4C3D-86CF-D6CD589618D6}"/>
              </a:ext>
            </a:extLst>
          </p:cNvPr>
          <p:cNvSpPr>
            <a:spLocks noGrp="1"/>
          </p:cNvSpPr>
          <p:nvPr/>
        </p:nvSpPr>
        <p:spPr>
          <a:xfrm>
            <a:off x="1409700" y="4267200"/>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Revisión en vía administrativa</a:t>
            </a:r>
          </a:p>
        </p:txBody>
      </p:sp>
      <p:sp>
        <p:nvSpPr>
          <p:cNvPr id="22" name="article-span">
            <a:extLst>
              <a:ext uri="{FF2B5EF4-FFF2-40B4-BE49-F238E27FC236}">
                <a16:creationId xmlns:a16="http://schemas.microsoft.com/office/drawing/2014/main" id="{8BD514A0-CA87-4E56-A8B9-451D2C92F96F}"/>
              </a:ext>
            </a:extLst>
          </p:cNvPr>
          <p:cNvSpPr>
            <a:spLocks noGrp="1"/>
          </p:cNvSpPr>
          <p:nvPr/>
        </p:nvSpPr>
        <p:spPr>
          <a:xfrm>
            <a:off x="9544050" y="4267200"/>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213–249</a:t>
            </a:r>
          </a:p>
        </p:txBody>
      </p:sp>
      <p:sp>
        <p:nvSpPr>
          <p:cNvPr id="23" name="roman">
            <a:extLst>
              <a:ext uri="{FF2B5EF4-FFF2-40B4-BE49-F238E27FC236}">
                <a16:creationId xmlns:a16="http://schemas.microsoft.com/office/drawing/2014/main" id="{ED6B348D-C9FA-4B28-954B-D60596F4B2CB}"/>
              </a:ext>
            </a:extLst>
          </p:cNvPr>
          <p:cNvSpPr>
            <a:spLocks noGrp="1"/>
          </p:cNvSpPr>
          <p:nvPr/>
        </p:nvSpPr>
        <p:spPr>
          <a:xfrm>
            <a:off x="847725" y="4867275"/>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VI</a:t>
            </a:r>
          </a:p>
        </p:txBody>
      </p:sp>
      <p:sp>
        <p:nvSpPr>
          <p:cNvPr id="24" name="title-name">
            <a:extLst>
              <a:ext uri="{FF2B5EF4-FFF2-40B4-BE49-F238E27FC236}">
                <a16:creationId xmlns:a16="http://schemas.microsoft.com/office/drawing/2014/main" id="{BF85C989-BC87-4CC3-AA26-B86E8B30E28C}"/>
              </a:ext>
            </a:extLst>
          </p:cNvPr>
          <p:cNvSpPr>
            <a:spLocks noGrp="1"/>
          </p:cNvSpPr>
          <p:nvPr/>
        </p:nvSpPr>
        <p:spPr>
          <a:xfrm>
            <a:off x="1409700" y="4867275"/>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Aplicación en supuestos de delito contra la Hacienda pública</a:t>
            </a:r>
          </a:p>
        </p:txBody>
      </p:sp>
      <p:sp>
        <p:nvSpPr>
          <p:cNvPr id="25" name="article-span">
            <a:extLst>
              <a:ext uri="{FF2B5EF4-FFF2-40B4-BE49-F238E27FC236}">
                <a16:creationId xmlns:a16="http://schemas.microsoft.com/office/drawing/2014/main" id="{AE757D21-5D3A-4EBB-8B5A-7C4741C01E4A}"/>
              </a:ext>
            </a:extLst>
          </p:cNvPr>
          <p:cNvSpPr>
            <a:spLocks noGrp="1"/>
          </p:cNvSpPr>
          <p:nvPr/>
        </p:nvSpPr>
        <p:spPr>
          <a:xfrm>
            <a:off x="9544050" y="4867275"/>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250–259</a:t>
            </a:r>
          </a:p>
        </p:txBody>
      </p:sp>
      <p:sp>
        <p:nvSpPr>
          <p:cNvPr id="26" name="roman">
            <a:extLst>
              <a:ext uri="{FF2B5EF4-FFF2-40B4-BE49-F238E27FC236}">
                <a16:creationId xmlns:a16="http://schemas.microsoft.com/office/drawing/2014/main" id="{00E64438-DCF0-4FF4-B3AB-507112708278}"/>
              </a:ext>
            </a:extLst>
          </p:cNvPr>
          <p:cNvSpPr>
            <a:spLocks noGrp="1"/>
          </p:cNvSpPr>
          <p:nvPr/>
        </p:nvSpPr>
        <p:spPr>
          <a:xfrm>
            <a:off x="847725" y="5467350"/>
            <a:ext cx="447675" cy="476250"/>
          </a:xfrm>
          <a:prstGeom prst="rect">
            <a:avLst/>
          </a:prstGeom>
          <a:noFill/>
          <a:ln w="0">
            <a:noFill/>
            <a:prstDash val="solid"/>
          </a:ln>
        </p:spPr>
        <p:txBody>
          <a:bodyPr lIns="0" tIns="0" rIns="0" bIns="0" anchor="ctr">
            <a:normAutofit/>
          </a:bodyPr>
          <a:lstStyle>
            <a:defPPr algn="l">
              <a:defRPr sz="2025" b="1" i="0">
                <a:solidFill>
                  <a:srgbClr val="176B67"/>
                </a:solidFill>
                <a:latin typeface="Georgia"/>
                <a:ea typeface="Georgia"/>
                <a:cs typeface="Georgia"/>
              </a:defRPr>
            </a:defPPr>
          </a:lstStyle>
          <a:p>
            <a:pPr algn="l">
              <a:defRPr sz="2025" b="1" i="0">
                <a:solidFill>
                  <a:srgbClr val="176B67"/>
                </a:solidFill>
                <a:latin typeface="Georgia"/>
                <a:ea typeface="Georgia"/>
                <a:cs typeface="Georgia"/>
              </a:defRPr>
            </a:pPr>
            <a:r>
              <a:rPr sz="2025" b="1" i="0">
                <a:solidFill>
                  <a:srgbClr val="176B67"/>
                </a:solidFill>
                <a:latin typeface="Georgia"/>
                <a:ea typeface="Georgia"/>
                <a:cs typeface="Georgia"/>
              </a:rPr>
              <a:t>VII</a:t>
            </a:r>
          </a:p>
        </p:txBody>
      </p:sp>
      <p:sp>
        <p:nvSpPr>
          <p:cNvPr id="27" name="title-name">
            <a:extLst>
              <a:ext uri="{FF2B5EF4-FFF2-40B4-BE49-F238E27FC236}">
                <a16:creationId xmlns:a16="http://schemas.microsoft.com/office/drawing/2014/main" id="{9062D850-7CB3-44C5-9559-7B2A0722D5F4}"/>
              </a:ext>
            </a:extLst>
          </p:cNvPr>
          <p:cNvSpPr>
            <a:spLocks noGrp="1"/>
          </p:cNvSpPr>
          <p:nvPr/>
        </p:nvSpPr>
        <p:spPr>
          <a:xfrm>
            <a:off x="1409700" y="5467350"/>
            <a:ext cx="80962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Recuperación de ayudas de Estado en el ámbito tributario</a:t>
            </a:r>
          </a:p>
        </p:txBody>
      </p:sp>
      <p:sp>
        <p:nvSpPr>
          <p:cNvPr id="28" name="article-span">
            <a:extLst>
              <a:ext uri="{FF2B5EF4-FFF2-40B4-BE49-F238E27FC236}">
                <a16:creationId xmlns:a16="http://schemas.microsoft.com/office/drawing/2014/main" id="{169140AD-F325-48F3-8F35-E6C549CD1D3E}"/>
              </a:ext>
            </a:extLst>
          </p:cNvPr>
          <p:cNvSpPr>
            <a:spLocks noGrp="1"/>
          </p:cNvSpPr>
          <p:nvPr/>
        </p:nvSpPr>
        <p:spPr>
          <a:xfrm>
            <a:off x="9544050" y="5467350"/>
            <a:ext cx="1762125" cy="476250"/>
          </a:xfrm>
          <a:prstGeom prst="rect">
            <a:avLst/>
          </a:prstGeom>
          <a:noFill/>
          <a:ln w="0">
            <a:noFill/>
            <a:prstDash val="solid"/>
          </a:ln>
        </p:spPr>
        <p:txBody>
          <a:bodyPr lIns="0" tIns="0" rIns="0" bIns="0" anchor="ctr">
            <a:normAutofit/>
          </a:bodyPr>
          <a:lstStyle>
            <a:defPPr algn="r">
              <a:defRPr sz="1388" b="1" i="0">
                <a:solidFill>
                  <a:srgbClr val="176B67"/>
                </a:solidFill>
                <a:latin typeface="Aptos"/>
                <a:ea typeface="Aptos"/>
                <a:cs typeface="Aptos"/>
              </a:defRPr>
            </a:defPPr>
          </a:lstStyle>
          <a:p>
            <a:pPr algn="r">
              <a:defRPr sz="1388" b="1" i="0">
                <a:solidFill>
                  <a:srgbClr val="176B67"/>
                </a:solidFill>
                <a:latin typeface="Aptos"/>
                <a:ea typeface="Aptos"/>
                <a:cs typeface="Aptos"/>
              </a:defRPr>
            </a:pPr>
            <a:r>
              <a:rPr sz="1388" b="1" i="0">
                <a:solidFill>
                  <a:srgbClr val="176B67"/>
                </a:solidFill>
                <a:latin typeface="Aptos"/>
                <a:ea typeface="Aptos"/>
                <a:cs typeface="Aptos"/>
              </a:rPr>
              <a:t>260–271</a:t>
            </a:r>
          </a:p>
        </p:txBody>
      </p:sp>
      <p:sp>
        <p:nvSpPr>
          <p:cNvPr id="29" name="range-note">
            <a:extLst>
              <a:ext uri="{FF2B5EF4-FFF2-40B4-BE49-F238E27FC236}">
                <a16:creationId xmlns:a16="http://schemas.microsoft.com/office/drawing/2014/main" id="{A304B7C7-5D6B-40CA-AD79-DDE002CB6639}"/>
              </a:ext>
            </a:extLst>
          </p:cNvPr>
          <p:cNvSpPr>
            <a:spLocks noGrp="1"/>
          </p:cNvSpPr>
          <p:nvPr/>
        </p:nvSpPr>
        <p:spPr>
          <a:xfrm>
            <a:off x="800100" y="6115050"/>
            <a:ext cx="10096500" cy="228600"/>
          </a:xfrm>
          <a:prstGeom prst="rect">
            <a:avLst/>
          </a:prstGeom>
          <a:noFill/>
          <a:ln w="0">
            <a:noFill/>
            <a:prstDash val="solid"/>
          </a:ln>
        </p:spPr>
        <p:txBody>
          <a:bodyPr lIns="0" tIns="0" rIns="0" bIns="0" anchor="t">
            <a:normAutofit/>
          </a:bodyPr>
          <a:lstStyle>
            <a:defPPr algn="l">
              <a:defRPr sz="1163" b="0" i="1">
                <a:solidFill>
                  <a:srgbClr val="596C73"/>
                </a:solidFill>
                <a:latin typeface="Aptos"/>
                <a:ea typeface="Aptos"/>
                <a:cs typeface="Aptos"/>
              </a:defRPr>
            </a:defPPr>
          </a:lstStyle>
          <a:p>
            <a:pPr algn="l">
              <a:defRPr sz="1163" b="0" i="1">
                <a:solidFill>
                  <a:srgbClr val="596C73"/>
                </a:solidFill>
                <a:latin typeface="Aptos"/>
                <a:ea typeface="Aptos"/>
                <a:cs typeface="Aptos"/>
              </a:defRPr>
            </a:pPr>
            <a:r>
              <a:rPr sz="1163" b="0" i="1">
                <a:solidFill>
                  <a:srgbClr val="596C73"/>
                </a:solidFill>
                <a:latin typeface="Aptos"/>
                <a:ea typeface="Aptos"/>
                <a:cs typeface="Aptos"/>
              </a:rPr>
              <a:t>Los artículos bis, ter, quáter y siguientes amplían el último tramo del Título III; su capítulo VI regula asistencia mutua.</a:t>
            </a:r>
          </a:p>
        </p:txBody>
      </p:sp>
      <p:pic>
        <p:nvPicPr>
          <p:cNvPr id="34" name="Imagen 33">
            <a:extLst>
              <a:ext uri="{FF2B5EF4-FFF2-40B4-BE49-F238E27FC236}">
                <a16:creationId xmlns:a16="http://schemas.microsoft.com/office/drawing/2014/main" id="{2E65F20B-32BA-D7EC-99F7-D732AE9A48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17"/>
            <a:ext cx="12192000" cy="6846165"/>
          </a:xfrm>
          <a:prstGeom prst="rect">
            <a:avLst/>
          </a:prstGeom>
        </p:spPr>
      </p:pic>
    </p:spTree>
    <p:extLst>
      <p:ext uri="{BB962C8B-B14F-4D97-AF65-F5344CB8AC3E}">
        <p14:creationId xmlns:p14="http://schemas.microsoft.com/office/powerpoint/2010/main" val="98822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2EB"/>
        </a:solidFill>
        <a:effectLst/>
      </p:bgPr>
    </p:bg>
    <p:spTree>
      <p:nvGrpSpPr>
        <p:cNvPr id="1" name=""/>
        <p:cNvGrpSpPr/>
        <p:nvPr/>
      </p:nvGrpSpPr>
      <p:grpSpPr>
        <a:xfrm>
          <a:off x="0" y="0"/>
          <a:ext cx="0" cy="0"/>
          <a:chOff x="0" y="0"/>
          <a:chExt cx="0" cy="0"/>
        </a:xfrm>
      </p:grpSpPr>
      <p:sp>
        <p:nvSpPr>
          <p:cNvPr id="33" name="eyebrow">
            <a:extLst>
              <a:ext uri="{FF2B5EF4-FFF2-40B4-BE49-F238E27FC236}">
                <a16:creationId xmlns:a16="http://schemas.microsoft.com/office/drawing/2014/main" id="{67C764BE-BA9A-44BC-BCF5-00A1FDB893DC}"/>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04 · TÍTULO III</a:t>
            </a:r>
          </a:p>
        </p:txBody>
      </p:sp>
      <p:sp>
        <p:nvSpPr>
          <p:cNvPr id="2" name="slide-title">
            <a:extLst>
              <a:ext uri="{FF2B5EF4-FFF2-40B4-BE49-F238E27FC236}">
                <a16:creationId xmlns:a16="http://schemas.microsoft.com/office/drawing/2014/main" id="{9A16069C-382E-424F-B2DD-19E40E1221DF}"/>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El Título III: mapa de procedimientos</a:t>
            </a:r>
          </a:p>
        </p:txBody>
      </p:sp>
      <p:sp>
        <p:nvSpPr>
          <p:cNvPr id="3" name="slide-intro">
            <a:extLst>
              <a:ext uri="{FF2B5EF4-FFF2-40B4-BE49-F238E27FC236}">
                <a16:creationId xmlns:a16="http://schemas.microsoft.com/office/drawing/2014/main" id="{AEBBC4BF-2463-4E7C-84D8-0B5BD30E0575}"/>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Sus seis capítulos conectan garantías comunes con gestión, inspección, recaudación y asistencia mutua.</a:t>
            </a:r>
          </a:p>
        </p:txBody>
      </p:sp>
      <p:sp>
        <p:nvSpPr>
          <p:cNvPr id="4" name="rule">
            <a:extLst>
              <a:ext uri="{FF2B5EF4-FFF2-40B4-BE49-F238E27FC236}">
                <a16:creationId xmlns:a16="http://schemas.microsoft.com/office/drawing/2014/main" id="{E238E29F-AE9F-4CCE-86A7-9CD09D1965FB}"/>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243EA37B-A59A-4111-98AD-0A0A87BC944A}"/>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D09F185E-E20C-4C50-96C5-35DB9D80F279}"/>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09</a:t>
            </a:r>
          </a:p>
        </p:txBody>
      </p:sp>
      <p:sp>
        <p:nvSpPr>
          <p:cNvPr id="7" name="chapter-roman">
            <a:extLst>
              <a:ext uri="{FF2B5EF4-FFF2-40B4-BE49-F238E27FC236}">
                <a16:creationId xmlns:a16="http://schemas.microsoft.com/office/drawing/2014/main" id="{09BFACD9-2F96-40AE-AB58-D6712DBCDBDA}"/>
              </a:ext>
            </a:extLst>
          </p:cNvPr>
          <p:cNvSpPr>
            <a:spLocks noGrp="1"/>
          </p:cNvSpPr>
          <p:nvPr/>
        </p:nvSpPr>
        <p:spPr>
          <a:xfrm>
            <a:off x="781050" y="2095500"/>
            <a:ext cx="533400" cy="457200"/>
          </a:xfrm>
          <a:prstGeom prst="rect">
            <a:avLst/>
          </a:prstGeom>
          <a:noFill/>
          <a:ln w="0">
            <a:noFill/>
            <a:prstDash val="solid"/>
          </a:ln>
        </p:spPr>
        <p:txBody>
          <a:bodyPr lIns="0" tIns="0" rIns="0" bIns="0" anchor="t">
            <a:normAutofit/>
          </a:bodyPr>
          <a:lstStyle>
            <a:defPPr algn="l">
              <a:defRPr sz="2550" b="1" i="0">
                <a:solidFill>
                  <a:srgbClr val="176B67"/>
                </a:solidFill>
                <a:latin typeface="Georgia"/>
                <a:ea typeface="Georgia"/>
                <a:cs typeface="Georgia"/>
              </a:defRPr>
            </a:defPPr>
          </a:lstStyle>
          <a:p>
            <a:pPr algn="l">
              <a:defRPr sz="2550" b="1" i="0">
                <a:solidFill>
                  <a:srgbClr val="176B67"/>
                </a:solidFill>
                <a:latin typeface="Georgia"/>
                <a:ea typeface="Georgia"/>
                <a:cs typeface="Georgia"/>
              </a:defRPr>
            </a:pPr>
            <a:r>
              <a:rPr sz="2550" b="1" i="0">
                <a:solidFill>
                  <a:srgbClr val="176B67"/>
                </a:solidFill>
                <a:latin typeface="Georgia"/>
                <a:ea typeface="Georgia"/>
                <a:cs typeface="Georgia"/>
              </a:rPr>
              <a:t>I</a:t>
            </a:r>
          </a:p>
        </p:txBody>
      </p:sp>
      <p:sp>
        <p:nvSpPr>
          <p:cNvPr id="8" name="rule">
            <a:extLst>
              <a:ext uri="{FF2B5EF4-FFF2-40B4-BE49-F238E27FC236}">
                <a16:creationId xmlns:a16="http://schemas.microsoft.com/office/drawing/2014/main" id="{429F9E07-82B5-4B82-A8AE-4BCC574564C0}"/>
              </a:ext>
            </a:extLst>
          </p:cNvPr>
          <p:cNvSpPr>
            <a:spLocks noGrp="1"/>
          </p:cNvSpPr>
          <p:nvPr/>
        </p:nvSpPr>
        <p:spPr>
          <a:xfrm>
            <a:off x="781050" y="2638425"/>
            <a:ext cx="3048000" cy="28575"/>
          </a:xfrm>
          <a:prstGeom prst="rect">
            <a:avLst/>
          </a:prstGeom>
          <a:solidFill>
            <a:srgbClr val="176B67"/>
          </a:solidFill>
          <a:ln w="0">
            <a:noFill/>
            <a:prstDash val="solid"/>
          </a:ln>
        </p:spPr>
        <p:txBody>
          <a:bodyPr/>
          <a:lstStyle/>
          <a:p>
            <a:endParaRPr lang="es-ES"/>
          </a:p>
        </p:txBody>
      </p:sp>
      <p:sp>
        <p:nvSpPr>
          <p:cNvPr id="9" name="chapter-range">
            <a:extLst>
              <a:ext uri="{FF2B5EF4-FFF2-40B4-BE49-F238E27FC236}">
                <a16:creationId xmlns:a16="http://schemas.microsoft.com/office/drawing/2014/main" id="{47D6E5AD-BEE6-438D-95D8-C35A53B23F62}"/>
              </a:ext>
            </a:extLst>
          </p:cNvPr>
          <p:cNvSpPr>
            <a:spLocks noGrp="1"/>
          </p:cNvSpPr>
          <p:nvPr/>
        </p:nvSpPr>
        <p:spPr>
          <a:xfrm>
            <a:off x="781050" y="2800350"/>
            <a:ext cx="2857500" cy="342900"/>
          </a:xfrm>
          <a:prstGeom prst="rect">
            <a:avLst/>
          </a:prstGeom>
          <a:noFill/>
          <a:ln w="0">
            <a:noFill/>
            <a:prstDash val="solid"/>
          </a:ln>
        </p:spPr>
        <p:txBody>
          <a:bodyPr lIns="0" tIns="0" rIns="0" bIns="0" anchor="t">
            <a:normAutofit/>
          </a:bodyPr>
          <a:lstStyle>
            <a:defPPr algn="l">
              <a:defRPr sz="1275" b="1" i="0">
                <a:solidFill>
                  <a:srgbClr val="596C73"/>
                </a:solidFill>
                <a:latin typeface="Aptos"/>
                <a:ea typeface="Aptos"/>
                <a:cs typeface="Aptos"/>
              </a:defRPr>
            </a:defPPr>
          </a:lstStyle>
          <a:p>
            <a:pPr algn="l">
              <a:defRPr sz="1275" b="1" i="0">
                <a:solidFill>
                  <a:srgbClr val="596C73"/>
                </a:solidFill>
                <a:latin typeface="Aptos"/>
                <a:ea typeface="Aptos"/>
                <a:cs typeface="Aptos"/>
              </a:defRPr>
            </a:pPr>
            <a:r>
              <a:rPr sz="1275" b="1" i="0">
                <a:solidFill>
                  <a:srgbClr val="596C73"/>
                </a:solidFill>
                <a:latin typeface="Aptos"/>
                <a:ea typeface="Aptos"/>
                <a:cs typeface="Aptos"/>
              </a:rPr>
              <a:t>83–96</a:t>
            </a:r>
          </a:p>
        </p:txBody>
      </p:sp>
      <p:sp>
        <p:nvSpPr>
          <p:cNvPr id="10" name="chapter-name">
            <a:extLst>
              <a:ext uri="{FF2B5EF4-FFF2-40B4-BE49-F238E27FC236}">
                <a16:creationId xmlns:a16="http://schemas.microsoft.com/office/drawing/2014/main" id="{FFF1CA8B-13CA-4FBF-979A-B4FAE85FDB7E}"/>
              </a:ext>
            </a:extLst>
          </p:cNvPr>
          <p:cNvSpPr>
            <a:spLocks noGrp="1"/>
          </p:cNvSpPr>
          <p:nvPr/>
        </p:nvSpPr>
        <p:spPr>
          <a:xfrm>
            <a:off x="781050" y="3162300"/>
            <a:ext cx="3105150" cy="533400"/>
          </a:xfrm>
          <a:prstGeom prst="rect">
            <a:avLst/>
          </a:prstGeom>
          <a:noFill/>
          <a:ln w="0">
            <a:noFill/>
            <a:prstDash val="solid"/>
          </a:ln>
        </p:spPr>
        <p:txBody>
          <a:bodyPr lIns="0" tIns="0" rIns="0" bIns="0" anchor="t">
            <a:normAutofit fontScale="97222"/>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Principios</a:t>
            </a:r>
          </a:p>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generales</a:t>
            </a:r>
          </a:p>
        </p:txBody>
      </p:sp>
      <p:sp>
        <p:nvSpPr>
          <p:cNvPr id="11" name="chapter-roman">
            <a:extLst>
              <a:ext uri="{FF2B5EF4-FFF2-40B4-BE49-F238E27FC236}">
                <a16:creationId xmlns:a16="http://schemas.microsoft.com/office/drawing/2014/main" id="{683F1C17-3AED-486D-B1D3-68565BBA1849}"/>
              </a:ext>
            </a:extLst>
          </p:cNvPr>
          <p:cNvSpPr>
            <a:spLocks noGrp="1"/>
          </p:cNvSpPr>
          <p:nvPr/>
        </p:nvSpPr>
        <p:spPr>
          <a:xfrm>
            <a:off x="4419600" y="2095500"/>
            <a:ext cx="533400" cy="457200"/>
          </a:xfrm>
          <a:prstGeom prst="rect">
            <a:avLst/>
          </a:prstGeom>
          <a:noFill/>
          <a:ln w="0">
            <a:noFill/>
            <a:prstDash val="solid"/>
          </a:ln>
        </p:spPr>
        <p:txBody>
          <a:bodyPr lIns="0" tIns="0" rIns="0" bIns="0" anchor="t">
            <a:normAutofit/>
          </a:bodyPr>
          <a:lstStyle>
            <a:defPPr algn="l">
              <a:defRPr sz="2550" b="1" i="0">
                <a:solidFill>
                  <a:srgbClr val="176B67"/>
                </a:solidFill>
                <a:latin typeface="Georgia"/>
                <a:ea typeface="Georgia"/>
                <a:cs typeface="Georgia"/>
              </a:defRPr>
            </a:defPPr>
          </a:lstStyle>
          <a:p>
            <a:pPr algn="l">
              <a:defRPr sz="2550" b="1" i="0">
                <a:solidFill>
                  <a:srgbClr val="176B67"/>
                </a:solidFill>
                <a:latin typeface="Georgia"/>
                <a:ea typeface="Georgia"/>
                <a:cs typeface="Georgia"/>
              </a:defRPr>
            </a:pPr>
            <a:r>
              <a:rPr sz="2550" b="1" i="0">
                <a:solidFill>
                  <a:srgbClr val="176B67"/>
                </a:solidFill>
                <a:latin typeface="Georgia"/>
                <a:ea typeface="Georgia"/>
                <a:cs typeface="Georgia"/>
              </a:rPr>
              <a:t>II</a:t>
            </a:r>
          </a:p>
        </p:txBody>
      </p:sp>
      <p:sp>
        <p:nvSpPr>
          <p:cNvPr id="12" name="rule">
            <a:extLst>
              <a:ext uri="{FF2B5EF4-FFF2-40B4-BE49-F238E27FC236}">
                <a16:creationId xmlns:a16="http://schemas.microsoft.com/office/drawing/2014/main" id="{1F8E800B-628F-41F0-AB78-50B5E8C7365B}"/>
              </a:ext>
            </a:extLst>
          </p:cNvPr>
          <p:cNvSpPr>
            <a:spLocks noGrp="1"/>
          </p:cNvSpPr>
          <p:nvPr/>
        </p:nvSpPr>
        <p:spPr>
          <a:xfrm>
            <a:off x="4419600" y="2638425"/>
            <a:ext cx="3048000" cy="28575"/>
          </a:xfrm>
          <a:prstGeom prst="rect">
            <a:avLst/>
          </a:prstGeom>
          <a:solidFill>
            <a:srgbClr val="176B67"/>
          </a:solidFill>
          <a:ln w="0">
            <a:noFill/>
            <a:prstDash val="solid"/>
          </a:ln>
        </p:spPr>
        <p:txBody>
          <a:bodyPr/>
          <a:lstStyle/>
          <a:p>
            <a:endParaRPr lang="es-ES"/>
          </a:p>
        </p:txBody>
      </p:sp>
      <p:sp>
        <p:nvSpPr>
          <p:cNvPr id="13" name="chapter-range">
            <a:extLst>
              <a:ext uri="{FF2B5EF4-FFF2-40B4-BE49-F238E27FC236}">
                <a16:creationId xmlns:a16="http://schemas.microsoft.com/office/drawing/2014/main" id="{9CE47010-2857-461B-B59A-91571FA1EB6E}"/>
              </a:ext>
            </a:extLst>
          </p:cNvPr>
          <p:cNvSpPr>
            <a:spLocks noGrp="1"/>
          </p:cNvSpPr>
          <p:nvPr/>
        </p:nvSpPr>
        <p:spPr>
          <a:xfrm>
            <a:off x="4419600" y="2800350"/>
            <a:ext cx="2857500" cy="342900"/>
          </a:xfrm>
          <a:prstGeom prst="rect">
            <a:avLst/>
          </a:prstGeom>
          <a:noFill/>
          <a:ln w="0">
            <a:noFill/>
            <a:prstDash val="solid"/>
          </a:ln>
        </p:spPr>
        <p:txBody>
          <a:bodyPr lIns="0" tIns="0" rIns="0" bIns="0" anchor="t">
            <a:normAutofit/>
          </a:bodyPr>
          <a:lstStyle>
            <a:defPPr algn="l">
              <a:defRPr sz="1275" b="1" i="0">
                <a:solidFill>
                  <a:srgbClr val="596C73"/>
                </a:solidFill>
                <a:latin typeface="Aptos"/>
                <a:ea typeface="Aptos"/>
                <a:cs typeface="Aptos"/>
              </a:defRPr>
            </a:defPPr>
          </a:lstStyle>
          <a:p>
            <a:pPr algn="l">
              <a:defRPr sz="1275" b="1" i="0">
                <a:solidFill>
                  <a:srgbClr val="596C73"/>
                </a:solidFill>
                <a:latin typeface="Aptos"/>
                <a:ea typeface="Aptos"/>
                <a:cs typeface="Aptos"/>
              </a:defRPr>
            </a:pPr>
            <a:r>
              <a:rPr sz="1275" b="1" i="0">
                <a:solidFill>
                  <a:srgbClr val="596C73"/>
                </a:solidFill>
                <a:latin typeface="Aptos"/>
                <a:ea typeface="Aptos"/>
                <a:cs typeface="Aptos"/>
              </a:rPr>
              <a:t>97–116</a:t>
            </a:r>
          </a:p>
        </p:txBody>
      </p:sp>
      <p:sp>
        <p:nvSpPr>
          <p:cNvPr id="14" name="chapter-name">
            <a:extLst>
              <a:ext uri="{FF2B5EF4-FFF2-40B4-BE49-F238E27FC236}">
                <a16:creationId xmlns:a16="http://schemas.microsoft.com/office/drawing/2014/main" id="{11E6D72D-F144-4C01-9604-224993578649}"/>
              </a:ext>
            </a:extLst>
          </p:cNvPr>
          <p:cNvSpPr>
            <a:spLocks noGrp="1"/>
          </p:cNvSpPr>
          <p:nvPr/>
        </p:nvSpPr>
        <p:spPr>
          <a:xfrm>
            <a:off x="4419600" y="3162300"/>
            <a:ext cx="3105150" cy="533400"/>
          </a:xfrm>
          <a:prstGeom prst="rect">
            <a:avLst/>
          </a:prstGeom>
          <a:noFill/>
          <a:ln w="0">
            <a:noFill/>
            <a:prstDash val="solid"/>
          </a:ln>
        </p:spPr>
        <p:txBody>
          <a:bodyPr lIns="0" tIns="0" rIns="0" bIns="0" anchor="t">
            <a:normAutofit fontScale="97222"/>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Normas</a:t>
            </a:r>
          </a:p>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comunes</a:t>
            </a:r>
          </a:p>
        </p:txBody>
      </p:sp>
      <p:sp>
        <p:nvSpPr>
          <p:cNvPr id="15" name="chapter-roman">
            <a:extLst>
              <a:ext uri="{FF2B5EF4-FFF2-40B4-BE49-F238E27FC236}">
                <a16:creationId xmlns:a16="http://schemas.microsoft.com/office/drawing/2014/main" id="{F514A750-4E52-472F-98FA-6D3C4B60B3E6}"/>
              </a:ext>
            </a:extLst>
          </p:cNvPr>
          <p:cNvSpPr>
            <a:spLocks noGrp="1"/>
          </p:cNvSpPr>
          <p:nvPr/>
        </p:nvSpPr>
        <p:spPr>
          <a:xfrm>
            <a:off x="8058150" y="2095500"/>
            <a:ext cx="533400" cy="457200"/>
          </a:xfrm>
          <a:prstGeom prst="rect">
            <a:avLst/>
          </a:prstGeom>
          <a:noFill/>
          <a:ln w="0">
            <a:noFill/>
            <a:prstDash val="solid"/>
          </a:ln>
        </p:spPr>
        <p:txBody>
          <a:bodyPr lIns="0" tIns="0" rIns="0" bIns="0" anchor="t">
            <a:normAutofit/>
          </a:bodyPr>
          <a:lstStyle>
            <a:defPPr algn="l">
              <a:defRPr sz="2550" b="1" i="0">
                <a:solidFill>
                  <a:srgbClr val="B85D3B"/>
                </a:solidFill>
                <a:latin typeface="Georgia"/>
                <a:ea typeface="Georgia"/>
                <a:cs typeface="Georgia"/>
              </a:defRPr>
            </a:defPPr>
          </a:lstStyle>
          <a:p>
            <a:pPr algn="l">
              <a:defRPr sz="2550" b="1" i="0">
                <a:solidFill>
                  <a:srgbClr val="B85D3B"/>
                </a:solidFill>
                <a:latin typeface="Georgia"/>
                <a:ea typeface="Georgia"/>
                <a:cs typeface="Georgia"/>
              </a:defRPr>
            </a:pPr>
            <a:r>
              <a:rPr sz="2550" b="1" i="0">
                <a:solidFill>
                  <a:srgbClr val="B85D3B"/>
                </a:solidFill>
                <a:latin typeface="Georgia"/>
                <a:ea typeface="Georgia"/>
                <a:cs typeface="Georgia"/>
              </a:rPr>
              <a:t>III</a:t>
            </a:r>
          </a:p>
        </p:txBody>
      </p:sp>
      <p:sp>
        <p:nvSpPr>
          <p:cNvPr id="16" name="rule">
            <a:extLst>
              <a:ext uri="{FF2B5EF4-FFF2-40B4-BE49-F238E27FC236}">
                <a16:creationId xmlns:a16="http://schemas.microsoft.com/office/drawing/2014/main" id="{87FF78F1-8182-4FCE-A269-FD921827F342}"/>
              </a:ext>
            </a:extLst>
          </p:cNvPr>
          <p:cNvSpPr>
            <a:spLocks noGrp="1"/>
          </p:cNvSpPr>
          <p:nvPr/>
        </p:nvSpPr>
        <p:spPr>
          <a:xfrm>
            <a:off x="8058150" y="2638425"/>
            <a:ext cx="3048000" cy="28575"/>
          </a:xfrm>
          <a:prstGeom prst="rect">
            <a:avLst/>
          </a:prstGeom>
          <a:solidFill>
            <a:srgbClr val="B85D3B"/>
          </a:solidFill>
          <a:ln w="0">
            <a:noFill/>
            <a:prstDash val="solid"/>
          </a:ln>
        </p:spPr>
        <p:txBody>
          <a:bodyPr/>
          <a:lstStyle/>
          <a:p>
            <a:endParaRPr lang="es-ES"/>
          </a:p>
        </p:txBody>
      </p:sp>
      <p:sp>
        <p:nvSpPr>
          <p:cNvPr id="17" name="chapter-range">
            <a:extLst>
              <a:ext uri="{FF2B5EF4-FFF2-40B4-BE49-F238E27FC236}">
                <a16:creationId xmlns:a16="http://schemas.microsoft.com/office/drawing/2014/main" id="{CF69D12C-DEF3-4405-BE67-A5DD3F362E5F}"/>
              </a:ext>
            </a:extLst>
          </p:cNvPr>
          <p:cNvSpPr>
            <a:spLocks noGrp="1"/>
          </p:cNvSpPr>
          <p:nvPr/>
        </p:nvSpPr>
        <p:spPr>
          <a:xfrm>
            <a:off x="8058150" y="2800350"/>
            <a:ext cx="2857500" cy="342900"/>
          </a:xfrm>
          <a:prstGeom prst="rect">
            <a:avLst/>
          </a:prstGeom>
          <a:noFill/>
          <a:ln w="0">
            <a:noFill/>
            <a:prstDash val="solid"/>
          </a:ln>
        </p:spPr>
        <p:txBody>
          <a:bodyPr lIns="0" tIns="0" rIns="0" bIns="0" anchor="t">
            <a:normAutofit/>
          </a:bodyPr>
          <a:lstStyle>
            <a:defPPr algn="l">
              <a:defRPr sz="1275" b="1" i="0">
                <a:solidFill>
                  <a:srgbClr val="596C73"/>
                </a:solidFill>
                <a:latin typeface="Aptos"/>
                <a:ea typeface="Aptos"/>
                <a:cs typeface="Aptos"/>
              </a:defRPr>
            </a:defPPr>
          </a:lstStyle>
          <a:p>
            <a:pPr algn="l">
              <a:defRPr sz="1275" b="1" i="0">
                <a:solidFill>
                  <a:srgbClr val="596C73"/>
                </a:solidFill>
                <a:latin typeface="Aptos"/>
                <a:ea typeface="Aptos"/>
                <a:cs typeface="Aptos"/>
              </a:defRPr>
            </a:pPr>
            <a:r>
              <a:rPr sz="1275" b="1" i="0">
                <a:solidFill>
                  <a:srgbClr val="596C73"/>
                </a:solidFill>
                <a:latin typeface="Aptos"/>
                <a:ea typeface="Aptos"/>
                <a:cs typeface="Aptos"/>
              </a:rPr>
              <a:t>117–140</a:t>
            </a:r>
          </a:p>
        </p:txBody>
      </p:sp>
      <p:sp>
        <p:nvSpPr>
          <p:cNvPr id="18" name="chapter-name">
            <a:extLst>
              <a:ext uri="{FF2B5EF4-FFF2-40B4-BE49-F238E27FC236}">
                <a16:creationId xmlns:a16="http://schemas.microsoft.com/office/drawing/2014/main" id="{9A3DBBAB-9E21-4FC0-A4F7-DE31BC1A3FF8}"/>
              </a:ext>
            </a:extLst>
          </p:cNvPr>
          <p:cNvSpPr>
            <a:spLocks noGrp="1"/>
          </p:cNvSpPr>
          <p:nvPr/>
        </p:nvSpPr>
        <p:spPr>
          <a:xfrm>
            <a:off x="8058150" y="3162300"/>
            <a:ext cx="3105150" cy="533400"/>
          </a:xfrm>
          <a:prstGeom prst="rect">
            <a:avLst/>
          </a:prstGeom>
          <a:noFill/>
          <a:ln w="0">
            <a:noFill/>
            <a:prstDash val="solid"/>
          </a:ln>
        </p:spPr>
        <p:txBody>
          <a:bodyPr lIns="0" tIns="0" rIns="0" bIns="0" anchor="t">
            <a:normAutofit fontScale="97222"/>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Gestión</a:t>
            </a:r>
          </a:p>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tributaria</a:t>
            </a:r>
          </a:p>
        </p:txBody>
      </p:sp>
      <p:sp>
        <p:nvSpPr>
          <p:cNvPr id="19" name="chapter-roman">
            <a:extLst>
              <a:ext uri="{FF2B5EF4-FFF2-40B4-BE49-F238E27FC236}">
                <a16:creationId xmlns:a16="http://schemas.microsoft.com/office/drawing/2014/main" id="{88B78BB0-7753-4E23-90BA-9348AB1D11D4}"/>
              </a:ext>
            </a:extLst>
          </p:cNvPr>
          <p:cNvSpPr>
            <a:spLocks noGrp="1"/>
          </p:cNvSpPr>
          <p:nvPr/>
        </p:nvSpPr>
        <p:spPr>
          <a:xfrm>
            <a:off x="781050" y="3848100"/>
            <a:ext cx="533400" cy="457200"/>
          </a:xfrm>
          <a:prstGeom prst="rect">
            <a:avLst/>
          </a:prstGeom>
          <a:noFill/>
          <a:ln w="0">
            <a:noFill/>
            <a:prstDash val="solid"/>
          </a:ln>
        </p:spPr>
        <p:txBody>
          <a:bodyPr lIns="0" tIns="0" rIns="0" bIns="0" anchor="t">
            <a:normAutofit/>
          </a:bodyPr>
          <a:lstStyle>
            <a:defPPr algn="l">
              <a:defRPr sz="2550" b="1" i="0">
                <a:solidFill>
                  <a:srgbClr val="B85D3B"/>
                </a:solidFill>
                <a:latin typeface="Georgia"/>
                <a:ea typeface="Georgia"/>
                <a:cs typeface="Georgia"/>
              </a:defRPr>
            </a:defPPr>
          </a:lstStyle>
          <a:p>
            <a:pPr algn="l">
              <a:defRPr sz="2550" b="1" i="0">
                <a:solidFill>
                  <a:srgbClr val="B85D3B"/>
                </a:solidFill>
                <a:latin typeface="Georgia"/>
                <a:ea typeface="Georgia"/>
                <a:cs typeface="Georgia"/>
              </a:defRPr>
            </a:pPr>
            <a:r>
              <a:rPr sz="2550" b="1" i="0">
                <a:solidFill>
                  <a:srgbClr val="B85D3B"/>
                </a:solidFill>
                <a:latin typeface="Georgia"/>
                <a:ea typeface="Georgia"/>
                <a:cs typeface="Georgia"/>
              </a:rPr>
              <a:t>IV</a:t>
            </a:r>
          </a:p>
        </p:txBody>
      </p:sp>
      <p:sp>
        <p:nvSpPr>
          <p:cNvPr id="20" name="rule">
            <a:extLst>
              <a:ext uri="{FF2B5EF4-FFF2-40B4-BE49-F238E27FC236}">
                <a16:creationId xmlns:a16="http://schemas.microsoft.com/office/drawing/2014/main" id="{D236BF51-855E-4F2E-986A-FE4CE8BD41B3}"/>
              </a:ext>
            </a:extLst>
          </p:cNvPr>
          <p:cNvSpPr>
            <a:spLocks noGrp="1"/>
          </p:cNvSpPr>
          <p:nvPr/>
        </p:nvSpPr>
        <p:spPr>
          <a:xfrm>
            <a:off x="781050" y="4391025"/>
            <a:ext cx="3048000" cy="28575"/>
          </a:xfrm>
          <a:prstGeom prst="rect">
            <a:avLst/>
          </a:prstGeom>
          <a:solidFill>
            <a:srgbClr val="B85D3B"/>
          </a:solidFill>
          <a:ln w="0">
            <a:noFill/>
            <a:prstDash val="solid"/>
          </a:ln>
        </p:spPr>
        <p:txBody>
          <a:bodyPr/>
          <a:lstStyle/>
          <a:p>
            <a:endParaRPr lang="es-ES"/>
          </a:p>
        </p:txBody>
      </p:sp>
      <p:sp>
        <p:nvSpPr>
          <p:cNvPr id="21" name="chapter-range">
            <a:extLst>
              <a:ext uri="{FF2B5EF4-FFF2-40B4-BE49-F238E27FC236}">
                <a16:creationId xmlns:a16="http://schemas.microsoft.com/office/drawing/2014/main" id="{D885F527-29BE-42EF-AA63-BAAE3A74F5A0}"/>
              </a:ext>
            </a:extLst>
          </p:cNvPr>
          <p:cNvSpPr>
            <a:spLocks noGrp="1"/>
          </p:cNvSpPr>
          <p:nvPr/>
        </p:nvSpPr>
        <p:spPr>
          <a:xfrm>
            <a:off x="781050" y="4552950"/>
            <a:ext cx="2857500" cy="342900"/>
          </a:xfrm>
          <a:prstGeom prst="rect">
            <a:avLst/>
          </a:prstGeom>
          <a:noFill/>
          <a:ln w="0">
            <a:noFill/>
            <a:prstDash val="solid"/>
          </a:ln>
        </p:spPr>
        <p:txBody>
          <a:bodyPr lIns="0" tIns="0" rIns="0" bIns="0" anchor="t">
            <a:normAutofit/>
          </a:bodyPr>
          <a:lstStyle>
            <a:defPPr algn="l">
              <a:defRPr sz="1275" b="1" i="0">
                <a:solidFill>
                  <a:srgbClr val="596C73"/>
                </a:solidFill>
                <a:latin typeface="Aptos"/>
                <a:ea typeface="Aptos"/>
                <a:cs typeface="Aptos"/>
              </a:defRPr>
            </a:defPPr>
          </a:lstStyle>
          <a:p>
            <a:pPr algn="l">
              <a:defRPr sz="1275" b="1" i="0">
                <a:solidFill>
                  <a:srgbClr val="596C73"/>
                </a:solidFill>
                <a:latin typeface="Aptos"/>
                <a:ea typeface="Aptos"/>
                <a:cs typeface="Aptos"/>
              </a:defRPr>
            </a:pPr>
            <a:r>
              <a:rPr sz="1275" b="1" i="0">
                <a:solidFill>
                  <a:srgbClr val="596C73"/>
                </a:solidFill>
                <a:latin typeface="Aptos"/>
                <a:ea typeface="Aptos"/>
                <a:cs typeface="Aptos"/>
              </a:rPr>
              <a:t>141–159</a:t>
            </a:r>
          </a:p>
        </p:txBody>
      </p:sp>
      <p:sp>
        <p:nvSpPr>
          <p:cNvPr id="22" name="chapter-name">
            <a:extLst>
              <a:ext uri="{FF2B5EF4-FFF2-40B4-BE49-F238E27FC236}">
                <a16:creationId xmlns:a16="http://schemas.microsoft.com/office/drawing/2014/main" id="{D28113A5-B893-4898-A135-4AAA4B4BFE93}"/>
              </a:ext>
            </a:extLst>
          </p:cNvPr>
          <p:cNvSpPr>
            <a:spLocks noGrp="1"/>
          </p:cNvSpPr>
          <p:nvPr/>
        </p:nvSpPr>
        <p:spPr>
          <a:xfrm>
            <a:off x="781050" y="4914900"/>
            <a:ext cx="3105150" cy="53340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Inspección</a:t>
            </a:r>
          </a:p>
        </p:txBody>
      </p:sp>
      <p:sp>
        <p:nvSpPr>
          <p:cNvPr id="23" name="chapter-roman">
            <a:extLst>
              <a:ext uri="{FF2B5EF4-FFF2-40B4-BE49-F238E27FC236}">
                <a16:creationId xmlns:a16="http://schemas.microsoft.com/office/drawing/2014/main" id="{D5890BA7-5708-4694-9057-499359C77683}"/>
              </a:ext>
            </a:extLst>
          </p:cNvPr>
          <p:cNvSpPr>
            <a:spLocks noGrp="1"/>
          </p:cNvSpPr>
          <p:nvPr/>
        </p:nvSpPr>
        <p:spPr>
          <a:xfrm>
            <a:off x="4419600" y="3848100"/>
            <a:ext cx="533400" cy="457200"/>
          </a:xfrm>
          <a:prstGeom prst="rect">
            <a:avLst/>
          </a:prstGeom>
          <a:noFill/>
          <a:ln w="0">
            <a:noFill/>
            <a:prstDash val="solid"/>
          </a:ln>
        </p:spPr>
        <p:txBody>
          <a:bodyPr lIns="0" tIns="0" rIns="0" bIns="0" anchor="t">
            <a:normAutofit/>
          </a:bodyPr>
          <a:lstStyle>
            <a:defPPr algn="l">
              <a:defRPr sz="2550" b="1" i="0">
                <a:solidFill>
                  <a:srgbClr val="C49343"/>
                </a:solidFill>
                <a:latin typeface="Georgia"/>
                <a:ea typeface="Georgia"/>
                <a:cs typeface="Georgia"/>
              </a:defRPr>
            </a:defPPr>
          </a:lstStyle>
          <a:p>
            <a:pPr algn="l">
              <a:defRPr sz="2550" b="1" i="0">
                <a:solidFill>
                  <a:srgbClr val="C49343"/>
                </a:solidFill>
                <a:latin typeface="Georgia"/>
                <a:ea typeface="Georgia"/>
                <a:cs typeface="Georgia"/>
              </a:defRPr>
            </a:pPr>
            <a:r>
              <a:rPr sz="2550" b="1" i="0">
                <a:solidFill>
                  <a:srgbClr val="C49343"/>
                </a:solidFill>
                <a:latin typeface="Georgia"/>
                <a:ea typeface="Georgia"/>
                <a:cs typeface="Georgia"/>
              </a:rPr>
              <a:t>V</a:t>
            </a:r>
          </a:p>
        </p:txBody>
      </p:sp>
      <p:sp>
        <p:nvSpPr>
          <p:cNvPr id="24" name="rule">
            <a:extLst>
              <a:ext uri="{FF2B5EF4-FFF2-40B4-BE49-F238E27FC236}">
                <a16:creationId xmlns:a16="http://schemas.microsoft.com/office/drawing/2014/main" id="{8EC7961B-47C8-4C3E-9B6F-5E091F78FF42}"/>
              </a:ext>
            </a:extLst>
          </p:cNvPr>
          <p:cNvSpPr>
            <a:spLocks noGrp="1"/>
          </p:cNvSpPr>
          <p:nvPr/>
        </p:nvSpPr>
        <p:spPr>
          <a:xfrm>
            <a:off x="4419600" y="4391025"/>
            <a:ext cx="3048000" cy="28575"/>
          </a:xfrm>
          <a:prstGeom prst="rect">
            <a:avLst/>
          </a:prstGeom>
          <a:solidFill>
            <a:srgbClr val="C49343"/>
          </a:solidFill>
          <a:ln w="0">
            <a:noFill/>
            <a:prstDash val="solid"/>
          </a:ln>
        </p:spPr>
        <p:txBody>
          <a:bodyPr/>
          <a:lstStyle/>
          <a:p>
            <a:endParaRPr lang="es-ES"/>
          </a:p>
        </p:txBody>
      </p:sp>
      <p:sp>
        <p:nvSpPr>
          <p:cNvPr id="25" name="chapter-range">
            <a:extLst>
              <a:ext uri="{FF2B5EF4-FFF2-40B4-BE49-F238E27FC236}">
                <a16:creationId xmlns:a16="http://schemas.microsoft.com/office/drawing/2014/main" id="{5459189D-9D7E-47BC-92FE-DA023435F40A}"/>
              </a:ext>
            </a:extLst>
          </p:cNvPr>
          <p:cNvSpPr>
            <a:spLocks noGrp="1"/>
          </p:cNvSpPr>
          <p:nvPr/>
        </p:nvSpPr>
        <p:spPr>
          <a:xfrm>
            <a:off x="4419600" y="4552950"/>
            <a:ext cx="2857500" cy="342900"/>
          </a:xfrm>
          <a:prstGeom prst="rect">
            <a:avLst/>
          </a:prstGeom>
          <a:noFill/>
          <a:ln w="0">
            <a:noFill/>
            <a:prstDash val="solid"/>
          </a:ln>
        </p:spPr>
        <p:txBody>
          <a:bodyPr lIns="0" tIns="0" rIns="0" bIns="0" anchor="t">
            <a:normAutofit/>
          </a:bodyPr>
          <a:lstStyle>
            <a:defPPr algn="l">
              <a:defRPr sz="1275" b="1" i="0">
                <a:solidFill>
                  <a:srgbClr val="596C73"/>
                </a:solidFill>
                <a:latin typeface="Aptos"/>
                <a:ea typeface="Aptos"/>
                <a:cs typeface="Aptos"/>
              </a:defRPr>
            </a:defPPr>
          </a:lstStyle>
          <a:p>
            <a:pPr algn="l">
              <a:defRPr sz="1275" b="1" i="0">
                <a:solidFill>
                  <a:srgbClr val="596C73"/>
                </a:solidFill>
                <a:latin typeface="Aptos"/>
                <a:ea typeface="Aptos"/>
                <a:cs typeface="Aptos"/>
              </a:defRPr>
            </a:pPr>
            <a:r>
              <a:rPr sz="1275" b="1" i="0">
                <a:solidFill>
                  <a:srgbClr val="596C73"/>
                </a:solidFill>
                <a:latin typeface="Aptos"/>
                <a:ea typeface="Aptos"/>
                <a:cs typeface="Aptos"/>
              </a:rPr>
              <a:t>160–177</a:t>
            </a:r>
          </a:p>
        </p:txBody>
      </p:sp>
      <p:sp>
        <p:nvSpPr>
          <p:cNvPr id="26" name="chapter-name">
            <a:extLst>
              <a:ext uri="{FF2B5EF4-FFF2-40B4-BE49-F238E27FC236}">
                <a16:creationId xmlns:a16="http://schemas.microsoft.com/office/drawing/2014/main" id="{08A111D4-9BC6-43F1-908D-24867192037F}"/>
              </a:ext>
            </a:extLst>
          </p:cNvPr>
          <p:cNvSpPr>
            <a:spLocks noGrp="1"/>
          </p:cNvSpPr>
          <p:nvPr/>
        </p:nvSpPr>
        <p:spPr>
          <a:xfrm>
            <a:off x="4419600" y="4914900"/>
            <a:ext cx="3105150" cy="53340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Recaudación</a:t>
            </a:r>
          </a:p>
        </p:txBody>
      </p:sp>
      <p:sp>
        <p:nvSpPr>
          <p:cNvPr id="27" name="chapter-roman">
            <a:extLst>
              <a:ext uri="{FF2B5EF4-FFF2-40B4-BE49-F238E27FC236}">
                <a16:creationId xmlns:a16="http://schemas.microsoft.com/office/drawing/2014/main" id="{9AC8BD56-46A0-464F-B156-8204900D095E}"/>
              </a:ext>
            </a:extLst>
          </p:cNvPr>
          <p:cNvSpPr>
            <a:spLocks noGrp="1"/>
          </p:cNvSpPr>
          <p:nvPr/>
        </p:nvSpPr>
        <p:spPr>
          <a:xfrm>
            <a:off x="8058150" y="3848100"/>
            <a:ext cx="533400" cy="457200"/>
          </a:xfrm>
          <a:prstGeom prst="rect">
            <a:avLst/>
          </a:prstGeom>
          <a:noFill/>
          <a:ln w="0">
            <a:noFill/>
            <a:prstDash val="solid"/>
          </a:ln>
        </p:spPr>
        <p:txBody>
          <a:bodyPr lIns="0" tIns="0" rIns="0" bIns="0" anchor="t">
            <a:normAutofit/>
          </a:bodyPr>
          <a:lstStyle>
            <a:defPPr algn="l">
              <a:defRPr sz="2550" b="1" i="0">
                <a:solidFill>
                  <a:srgbClr val="C49343"/>
                </a:solidFill>
                <a:latin typeface="Georgia"/>
                <a:ea typeface="Georgia"/>
                <a:cs typeface="Georgia"/>
              </a:defRPr>
            </a:defPPr>
          </a:lstStyle>
          <a:p>
            <a:pPr algn="l">
              <a:defRPr sz="2550" b="1" i="0">
                <a:solidFill>
                  <a:srgbClr val="C49343"/>
                </a:solidFill>
                <a:latin typeface="Georgia"/>
                <a:ea typeface="Georgia"/>
                <a:cs typeface="Georgia"/>
              </a:defRPr>
            </a:pPr>
            <a:r>
              <a:rPr sz="2550" b="1" i="0">
                <a:solidFill>
                  <a:srgbClr val="C49343"/>
                </a:solidFill>
                <a:latin typeface="Georgia"/>
                <a:ea typeface="Georgia"/>
                <a:cs typeface="Georgia"/>
              </a:rPr>
              <a:t>VI</a:t>
            </a:r>
          </a:p>
        </p:txBody>
      </p:sp>
      <p:sp>
        <p:nvSpPr>
          <p:cNvPr id="28" name="rule">
            <a:extLst>
              <a:ext uri="{FF2B5EF4-FFF2-40B4-BE49-F238E27FC236}">
                <a16:creationId xmlns:a16="http://schemas.microsoft.com/office/drawing/2014/main" id="{9FBBD7D0-2742-4029-924F-97480D3C0C7A}"/>
              </a:ext>
            </a:extLst>
          </p:cNvPr>
          <p:cNvSpPr>
            <a:spLocks noGrp="1"/>
          </p:cNvSpPr>
          <p:nvPr/>
        </p:nvSpPr>
        <p:spPr>
          <a:xfrm>
            <a:off x="8058150" y="4391025"/>
            <a:ext cx="3048000" cy="28575"/>
          </a:xfrm>
          <a:prstGeom prst="rect">
            <a:avLst/>
          </a:prstGeom>
          <a:solidFill>
            <a:srgbClr val="C49343"/>
          </a:solidFill>
          <a:ln w="0">
            <a:noFill/>
            <a:prstDash val="solid"/>
          </a:ln>
        </p:spPr>
        <p:txBody>
          <a:bodyPr/>
          <a:lstStyle/>
          <a:p>
            <a:endParaRPr lang="es-ES"/>
          </a:p>
        </p:txBody>
      </p:sp>
      <p:sp>
        <p:nvSpPr>
          <p:cNvPr id="29" name="chapter-range">
            <a:extLst>
              <a:ext uri="{FF2B5EF4-FFF2-40B4-BE49-F238E27FC236}">
                <a16:creationId xmlns:a16="http://schemas.microsoft.com/office/drawing/2014/main" id="{E5316988-9CA4-4427-AEA1-E6FD86861578}"/>
              </a:ext>
            </a:extLst>
          </p:cNvPr>
          <p:cNvSpPr>
            <a:spLocks noGrp="1"/>
          </p:cNvSpPr>
          <p:nvPr/>
        </p:nvSpPr>
        <p:spPr>
          <a:xfrm>
            <a:off x="8058150" y="4552950"/>
            <a:ext cx="2857500" cy="342900"/>
          </a:xfrm>
          <a:prstGeom prst="rect">
            <a:avLst/>
          </a:prstGeom>
          <a:noFill/>
          <a:ln w="0">
            <a:noFill/>
            <a:prstDash val="solid"/>
          </a:ln>
        </p:spPr>
        <p:txBody>
          <a:bodyPr lIns="0" tIns="0" rIns="0" bIns="0" anchor="t">
            <a:normAutofit fontScale="95735" lnSpcReduction="10000"/>
          </a:bodyPr>
          <a:lstStyle>
            <a:defPPr algn="l">
              <a:defRPr sz="1275" b="1" i="0">
                <a:solidFill>
                  <a:srgbClr val="596C73"/>
                </a:solidFill>
                <a:latin typeface="Aptos"/>
                <a:ea typeface="Aptos"/>
                <a:cs typeface="Aptos"/>
              </a:defRPr>
            </a:defPPr>
          </a:lstStyle>
          <a:p>
            <a:pPr algn="l">
              <a:defRPr sz="1275" b="1" i="0">
                <a:solidFill>
                  <a:srgbClr val="596C73"/>
                </a:solidFill>
                <a:latin typeface="Aptos"/>
                <a:ea typeface="Aptos"/>
                <a:cs typeface="Aptos"/>
              </a:defRPr>
            </a:pPr>
            <a:r>
              <a:rPr sz="1275" b="1" i="0">
                <a:solidFill>
                  <a:srgbClr val="596C73"/>
                </a:solidFill>
                <a:latin typeface="Aptos"/>
                <a:ea typeface="Aptos"/>
                <a:cs typeface="Aptos"/>
              </a:rPr>
              <a:t>177 bis–</a:t>
            </a:r>
          </a:p>
          <a:p>
            <a:pPr algn="l">
              <a:defRPr sz="1275" b="1" i="0">
                <a:solidFill>
                  <a:srgbClr val="596C73"/>
                </a:solidFill>
                <a:latin typeface="Aptos"/>
                <a:ea typeface="Aptos"/>
                <a:cs typeface="Aptos"/>
              </a:defRPr>
            </a:pPr>
            <a:r>
              <a:rPr sz="1275" b="1" i="0">
                <a:solidFill>
                  <a:srgbClr val="596C73"/>
                </a:solidFill>
                <a:latin typeface="Aptos"/>
                <a:ea typeface="Aptos"/>
                <a:cs typeface="Aptos"/>
              </a:rPr>
              <a:t>177 quaterdecies</a:t>
            </a:r>
          </a:p>
        </p:txBody>
      </p:sp>
      <p:sp>
        <p:nvSpPr>
          <p:cNvPr id="30" name="chapter-name">
            <a:extLst>
              <a:ext uri="{FF2B5EF4-FFF2-40B4-BE49-F238E27FC236}">
                <a16:creationId xmlns:a16="http://schemas.microsoft.com/office/drawing/2014/main" id="{5F663922-7E33-45F9-8E4A-E7A71BB0AFF5}"/>
              </a:ext>
            </a:extLst>
          </p:cNvPr>
          <p:cNvSpPr>
            <a:spLocks noGrp="1"/>
          </p:cNvSpPr>
          <p:nvPr/>
        </p:nvSpPr>
        <p:spPr>
          <a:xfrm>
            <a:off x="8058150" y="4914900"/>
            <a:ext cx="3105150" cy="533400"/>
          </a:xfrm>
          <a:prstGeom prst="rect">
            <a:avLst/>
          </a:prstGeom>
          <a:noFill/>
          <a:ln w="0">
            <a:noFill/>
            <a:prstDash val="solid"/>
          </a:ln>
        </p:spPr>
        <p:txBody>
          <a:bodyPr lIns="0" tIns="0" rIns="0" bIns="0" anchor="t">
            <a:normAutofit fontScale="97222"/>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Asistencia</a:t>
            </a:r>
          </a:p>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mutua</a:t>
            </a:r>
          </a:p>
        </p:txBody>
      </p:sp>
      <p:sp>
        <p:nvSpPr>
          <p:cNvPr id="31" name="path-band">
            <a:extLst>
              <a:ext uri="{FF2B5EF4-FFF2-40B4-BE49-F238E27FC236}">
                <a16:creationId xmlns:a16="http://schemas.microsoft.com/office/drawing/2014/main" id="{8DCA61C5-E5EE-4DBB-965F-2D2E87F04A5E}"/>
              </a:ext>
            </a:extLst>
          </p:cNvPr>
          <p:cNvSpPr>
            <a:spLocks noGrp="1"/>
          </p:cNvSpPr>
          <p:nvPr/>
        </p:nvSpPr>
        <p:spPr>
          <a:xfrm>
            <a:off x="781050" y="5715000"/>
            <a:ext cx="10629900" cy="314325"/>
          </a:xfrm>
          <a:prstGeom prst="rect">
            <a:avLst/>
          </a:prstGeom>
          <a:solidFill>
            <a:srgbClr val="DDE8EA"/>
          </a:solidFill>
          <a:ln w="0">
            <a:noFill/>
            <a:prstDash val="solid"/>
          </a:ln>
        </p:spPr>
        <p:txBody>
          <a:bodyPr/>
          <a:lstStyle/>
          <a:p>
            <a:endParaRPr lang="es-ES"/>
          </a:p>
        </p:txBody>
      </p:sp>
      <p:sp>
        <p:nvSpPr>
          <p:cNvPr id="32" name="path-line">
            <a:extLst>
              <a:ext uri="{FF2B5EF4-FFF2-40B4-BE49-F238E27FC236}">
                <a16:creationId xmlns:a16="http://schemas.microsoft.com/office/drawing/2014/main" id="{63C1072E-E773-4FEB-A2E7-A1EC5C218C8E}"/>
              </a:ext>
            </a:extLst>
          </p:cNvPr>
          <p:cNvSpPr>
            <a:spLocks noGrp="1"/>
          </p:cNvSpPr>
          <p:nvPr/>
        </p:nvSpPr>
        <p:spPr>
          <a:xfrm>
            <a:off x="952500" y="5772150"/>
            <a:ext cx="10287000" cy="209550"/>
          </a:xfrm>
          <a:prstGeom prst="rect">
            <a:avLst/>
          </a:prstGeom>
          <a:noFill/>
          <a:ln w="0">
            <a:noFill/>
            <a:prstDash val="solid"/>
          </a:ln>
        </p:spPr>
        <p:txBody>
          <a:bodyPr lIns="0" tIns="0" rIns="0" bIns="0" anchor="ctr">
            <a:normAutofit/>
          </a:bodyPr>
          <a:lstStyle>
            <a:defPPr algn="ctr">
              <a:defRPr sz="1125" b="1" i="0">
                <a:solidFill>
                  <a:srgbClr val="122C3C"/>
                </a:solidFill>
                <a:latin typeface="Aptos"/>
                <a:ea typeface="Aptos"/>
                <a:cs typeface="Aptos"/>
              </a:defRPr>
            </a:defPPr>
          </a:lstStyle>
          <a:p>
            <a:pPr algn="ctr">
              <a:defRPr sz="1125" b="1" i="0">
                <a:solidFill>
                  <a:srgbClr val="122C3C"/>
                </a:solidFill>
                <a:latin typeface="Aptos"/>
                <a:ea typeface="Aptos"/>
                <a:cs typeface="Aptos"/>
              </a:defRPr>
            </a:pPr>
            <a:r>
              <a:rPr sz="1125" b="1" i="0">
                <a:solidFill>
                  <a:srgbClr val="122C3C"/>
                </a:solidFill>
                <a:latin typeface="Aptos"/>
                <a:ea typeface="Aptos"/>
                <a:cs typeface="Aptos"/>
              </a:rPr>
              <a:t>PRINCIPIOS  →  REGLAS COMUNES  →  GESTIÓN / INSPECCIÓN / RECAUDACIÓN  →  ASISTENCIA MUTUA</a:t>
            </a:r>
          </a:p>
        </p:txBody>
      </p:sp>
    </p:spTree>
    <p:extLst>
      <p:ext uri="{BB962C8B-B14F-4D97-AF65-F5344CB8AC3E}">
        <p14:creationId xmlns:p14="http://schemas.microsoft.com/office/powerpoint/2010/main" val="1179614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o-lgt">
            <a:extLst>
              <a:ext uri="{FF2B5EF4-FFF2-40B4-BE49-F238E27FC236}">
                <a16:creationId xmlns:a16="http://schemas.microsoft.com/office/drawing/2014/main" id="{BE754D75-9069-C7C1-FA9D-A684EA99F883}"/>
              </a:ext>
            </a:extLst>
          </p:cNvPr>
          <p:cNvSpPr>
            <a:spLocks noGrp="1"/>
          </p:cNvSpPr>
          <p:nvPr/>
        </p:nvSpPr>
        <p:spPr>
          <a:xfrm>
            <a:off x="857250" y="619125"/>
            <a:ext cx="10477500" cy="1952625"/>
          </a:xfrm>
          <a:prstGeom prst="rect">
            <a:avLst/>
          </a:prstGeom>
          <a:solidFill>
            <a:srgbClr val="163D64"/>
          </a:solidFill>
          <a:ln w="19050">
            <a:solidFill>
              <a:srgbClr val="163D64"/>
            </a:solidFill>
            <a:prstDash val="solid"/>
          </a:ln>
        </p:spPr>
        <p:txBody>
          <a:bodyPr/>
          <a:lstStyle/>
          <a:p>
            <a:endParaRPr lang="es-ES"/>
          </a:p>
        </p:txBody>
      </p:sp>
      <p:sp>
        <p:nvSpPr>
          <p:cNvPr id="5" name="lgt">
            <a:extLst>
              <a:ext uri="{FF2B5EF4-FFF2-40B4-BE49-F238E27FC236}">
                <a16:creationId xmlns:a16="http://schemas.microsoft.com/office/drawing/2014/main" id="{4711CFEE-CA0E-4DEC-705E-EA0BB58BAE8E}"/>
              </a:ext>
            </a:extLst>
          </p:cNvPr>
          <p:cNvSpPr>
            <a:spLocks noGrp="1"/>
          </p:cNvSpPr>
          <p:nvPr/>
        </p:nvSpPr>
        <p:spPr>
          <a:xfrm>
            <a:off x="1190625" y="866775"/>
            <a:ext cx="9810750" cy="685800"/>
          </a:xfrm>
          <a:prstGeom prst="rect">
            <a:avLst/>
          </a:prstGeom>
          <a:noFill/>
          <a:ln w="0">
            <a:noFill/>
            <a:prstDash val="solid"/>
          </a:ln>
        </p:spPr>
        <p:txBody>
          <a:bodyPr lIns="0" tIns="0" rIns="0" bIns="0" anchor="ctr"/>
          <a:lstStyle>
            <a:defPPr algn="ctr">
              <a:defRPr sz="3300" b="1">
                <a:solidFill>
                  <a:srgbClr val="FFFFFF"/>
                </a:solidFill>
                <a:latin typeface="Arial"/>
                <a:ea typeface="Arial"/>
                <a:cs typeface="Arial"/>
              </a:defRPr>
            </a:defPPr>
            <a:lvl1pPr algn="ctr">
              <a:defRPr sz="3300" b="1">
                <a:solidFill>
                  <a:srgbClr val="FFFFFF"/>
                </a:solidFill>
                <a:latin typeface="Arial"/>
                <a:ea typeface="Arial"/>
                <a:cs typeface="Arial"/>
              </a:defRPr>
            </a:lvl1pPr>
            <a:lvl2pPr algn="ctr">
              <a:defRPr sz="3300" b="1">
                <a:solidFill>
                  <a:srgbClr val="FFFFFF"/>
                </a:solidFill>
                <a:latin typeface="Arial"/>
                <a:ea typeface="Arial"/>
                <a:cs typeface="Arial"/>
              </a:defRPr>
            </a:lvl2pPr>
            <a:lvl3pPr algn="ctr">
              <a:defRPr sz="3300" b="1">
                <a:solidFill>
                  <a:srgbClr val="FFFFFF"/>
                </a:solidFill>
                <a:latin typeface="Arial"/>
                <a:ea typeface="Arial"/>
                <a:cs typeface="Arial"/>
              </a:defRPr>
            </a:lvl3pPr>
            <a:lvl4pPr algn="ctr">
              <a:defRPr sz="3300" b="1">
                <a:solidFill>
                  <a:srgbClr val="FFFFFF"/>
                </a:solidFill>
                <a:latin typeface="Arial"/>
                <a:ea typeface="Arial"/>
                <a:cs typeface="Arial"/>
              </a:defRPr>
            </a:lvl4pPr>
            <a:lvl5pPr algn="ctr">
              <a:defRPr sz="3300" b="1">
                <a:solidFill>
                  <a:srgbClr val="FFFFFF"/>
                </a:solidFill>
                <a:latin typeface="Arial"/>
                <a:ea typeface="Arial"/>
                <a:cs typeface="Arial"/>
              </a:defRPr>
            </a:lvl5pPr>
            <a:lvl6pPr algn="ctr">
              <a:defRPr sz="3300" b="1">
                <a:solidFill>
                  <a:srgbClr val="FFFFFF"/>
                </a:solidFill>
                <a:latin typeface="Arial"/>
                <a:ea typeface="Arial"/>
                <a:cs typeface="Arial"/>
              </a:defRPr>
            </a:lvl6pPr>
            <a:lvl7pPr algn="ctr">
              <a:defRPr sz="3300" b="1">
                <a:solidFill>
                  <a:srgbClr val="FFFFFF"/>
                </a:solidFill>
                <a:latin typeface="Arial"/>
                <a:ea typeface="Arial"/>
                <a:cs typeface="Arial"/>
              </a:defRPr>
            </a:lvl7pPr>
            <a:lvl8pPr algn="ctr">
              <a:defRPr sz="3300" b="1">
                <a:solidFill>
                  <a:srgbClr val="FFFFFF"/>
                </a:solidFill>
                <a:latin typeface="Arial"/>
                <a:ea typeface="Arial"/>
                <a:cs typeface="Arial"/>
              </a:defRPr>
            </a:lvl8pPr>
            <a:lvl9pPr algn="ctr">
              <a:defRPr sz="3300" b="1">
                <a:solidFill>
                  <a:srgbClr val="FFFFFF"/>
                </a:solidFill>
                <a:latin typeface="Arial"/>
                <a:ea typeface="Arial"/>
                <a:cs typeface="Arial"/>
              </a:defRPr>
            </a:lvl9pPr>
          </a:lstStyle>
          <a:p>
            <a:pPr algn="ctr">
              <a:defRPr sz="3300" b="1">
                <a:solidFill>
                  <a:srgbClr val="FFFFFF"/>
                </a:solidFill>
                <a:latin typeface="Arial"/>
                <a:ea typeface="Arial"/>
                <a:cs typeface="Arial"/>
              </a:defRPr>
            </a:pPr>
            <a:r>
              <a:rPr sz="3300" b="1">
                <a:solidFill>
                  <a:srgbClr val="FFFFFF"/>
                </a:solidFill>
                <a:latin typeface="Arial"/>
                <a:ea typeface="Arial"/>
                <a:cs typeface="Arial"/>
              </a:rPr>
              <a:t>LEY GENERAL TRIBUTARIA (LGT)</a:t>
            </a:r>
          </a:p>
        </p:txBody>
      </p:sp>
      <p:sp>
        <p:nvSpPr>
          <p:cNvPr id="7" name="reglamentos">
            <a:extLst>
              <a:ext uri="{FF2B5EF4-FFF2-40B4-BE49-F238E27FC236}">
                <a16:creationId xmlns:a16="http://schemas.microsoft.com/office/drawing/2014/main" id="{A87491BA-D729-816F-E7AD-9F51806B0164}"/>
              </a:ext>
            </a:extLst>
          </p:cNvPr>
          <p:cNvSpPr>
            <a:spLocks noGrp="1"/>
          </p:cNvSpPr>
          <p:nvPr/>
        </p:nvSpPr>
        <p:spPr>
          <a:xfrm>
            <a:off x="1190625" y="1657350"/>
            <a:ext cx="9810750" cy="552450"/>
          </a:xfrm>
          <a:prstGeom prst="rect">
            <a:avLst/>
          </a:prstGeom>
          <a:noFill/>
          <a:ln w="0">
            <a:noFill/>
            <a:prstDash val="solid"/>
          </a:ln>
        </p:spPr>
        <p:txBody>
          <a:bodyPr lIns="0" tIns="0" rIns="0" bIns="0" anchor="ctr"/>
          <a:lstStyle>
            <a:defPPr algn="ctr">
              <a:defRPr sz="2250" b="1">
                <a:solidFill>
                  <a:srgbClr val="FFFFFF"/>
                </a:solidFill>
                <a:latin typeface="Arial"/>
                <a:ea typeface="Arial"/>
                <a:cs typeface="Arial"/>
              </a:defRPr>
            </a:defPPr>
            <a:lvl1pPr algn="ctr">
              <a:defRPr sz="2250" b="1">
                <a:solidFill>
                  <a:srgbClr val="FFFFFF"/>
                </a:solidFill>
                <a:latin typeface="Arial"/>
                <a:ea typeface="Arial"/>
                <a:cs typeface="Arial"/>
              </a:defRPr>
            </a:lvl1pPr>
            <a:lvl2pPr algn="ctr">
              <a:defRPr sz="2250" b="1">
                <a:solidFill>
                  <a:srgbClr val="FFFFFF"/>
                </a:solidFill>
                <a:latin typeface="Arial"/>
                <a:ea typeface="Arial"/>
                <a:cs typeface="Arial"/>
              </a:defRPr>
            </a:lvl2pPr>
            <a:lvl3pPr algn="ctr">
              <a:defRPr sz="2250" b="1">
                <a:solidFill>
                  <a:srgbClr val="FFFFFF"/>
                </a:solidFill>
                <a:latin typeface="Arial"/>
                <a:ea typeface="Arial"/>
                <a:cs typeface="Arial"/>
              </a:defRPr>
            </a:lvl3pPr>
            <a:lvl4pPr algn="ctr">
              <a:defRPr sz="2250" b="1">
                <a:solidFill>
                  <a:srgbClr val="FFFFFF"/>
                </a:solidFill>
                <a:latin typeface="Arial"/>
                <a:ea typeface="Arial"/>
                <a:cs typeface="Arial"/>
              </a:defRPr>
            </a:lvl4pPr>
            <a:lvl5pPr algn="ctr">
              <a:defRPr sz="2250" b="1">
                <a:solidFill>
                  <a:srgbClr val="FFFFFF"/>
                </a:solidFill>
                <a:latin typeface="Arial"/>
                <a:ea typeface="Arial"/>
                <a:cs typeface="Arial"/>
              </a:defRPr>
            </a:lvl5pPr>
            <a:lvl6pPr algn="ctr">
              <a:defRPr sz="2250" b="1">
                <a:solidFill>
                  <a:srgbClr val="FFFFFF"/>
                </a:solidFill>
                <a:latin typeface="Arial"/>
                <a:ea typeface="Arial"/>
                <a:cs typeface="Arial"/>
              </a:defRPr>
            </a:lvl6pPr>
            <a:lvl7pPr algn="ctr">
              <a:defRPr sz="2250" b="1">
                <a:solidFill>
                  <a:srgbClr val="FFFFFF"/>
                </a:solidFill>
                <a:latin typeface="Arial"/>
                <a:ea typeface="Arial"/>
                <a:cs typeface="Arial"/>
              </a:defRPr>
            </a:lvl7pPr>
            <a:lvl8pPr algn="ctr">
              <a:defRPr sz="2250" b="1">
                <a:solidFill>
                  <a:srgbClr val="FFFFFF"/>
                </a:solidFill>
                <a:latin typeface="Arial"/>
                <a:ea typeface="Arial"/>
                <a:cs typeface="Arial"/>
              </a:defRPr>
            </a:lvl8pPr>
            <a:lvl9pPr algn="ctr">
              <a:defRPr sz="2250" b="1">
                <a:solidFill>
                  <a:srgbClr val="FFFFFF"/>
                </a:solidFill>
                <a:latin typeface="Arial"/>
                <a:ea typeface="Arial"/>
                <a:cs typeface="Arial"/>
              </a:defRPr>
            </a:lvl9pPr>
          </a:lstStyle>
          <a:p>
            <a:pPr algn="ctr">
              <a:defRPr sz="2250" b="1">
                <a:solidFill>
                  <a:srgbClr val="FFFFFF"/>
                </a:solidFill>
                <a:latin typeface="Arial"/>
                <a:ea typeface="Arial"/>
                <a:cs typeface="Arial"/>
              </a:defRPr>
            </a:pPr>
            <a:r>
              <a:rPr sz="2250" b="1">
                <a:solidFill>
                  <a:srgbClr val="FFFFFF"/>
                </a:solidFill>
                <a:latin typeface="Arial"/>
                <a:ea typeface="Arial"/>
                <a:cs typeface="Arial"/>
              </a:rPr>
              <a:t>Y SUS REGLAMENTOS DE DESARROLLO</a:t>
            </a:r>
          </a:p>
        </p:txBody>
      </p:sp>
      <p:sp>
        <p:nvSpPr>
          <p:cNvPr id="9" name="sistema-tributario">
            <a:extLst>
              <a:ext uri="{FF2B5EF4-FFF2-40B4-BE49-F238E27FC236}">
                <a16:creationId xmlns:a16="http://schemas.microsoft.com/office/drawing/2014/main" id="{27EF2B68-3D91-846B-68F2-43E675E7050C}"/>
              </a:ext>
            </a:extLst>
          </p:cNvPr>
          <p:cNvSpPr>
            <a:spLocks noGrp="1"/>
          </p:cNvSpPr>
          <p:nvPr/>
        </p:nvSpPr>
        <p:spPr>
          <a:xfrm>
            <a:off x="571500" y="3762375"/>
            <a:ext cx="11049000" cy="2476500"/>
          </a:xfrm>
          <a:prstGeom prst="rect">
            <a:avLst/>
          </a:prstGeom>
          <a:solidFill>
            <a:srgbClr val="F7F9FC"/>
          </a:solidFill>
          <a:ln w="28575">
            <a:solidFill>
              <a:srgbClr val="163D64"/>
            </a:solidFill>
            <a:prstDash val="solid"/>
          </a:ln>
        </p:spPr>
        <p:txBody>
          <a:bodyPr/>
          <a:lstStyle/>
          <a:p>
            <a:endParaRPr lang="es-ES"/>
          </a:p>
        </p:txBody>
      </p:sp>
      <p:sp>
        <p:nvSpPr>
          <p:cNvPr id="11" name="sistema-titulo">
            <a:extLst>
              <a:ext uri="{FF2B5EF4-FFF2-40B4-BE49-F238E27FC236}">
                <a16:creationId xmlns:a16="http://schemas.microsoft.com/office/drawing/2014/main" id="{5C970F77-E667-2BC9-2603-77F7F6678E1B}"/>
              </a:ext>
            </a:extLst>
          </p:cNvPr>
          <p:cNvSpPr>
            <a:spLocks noGrp="1"/>
          </p:cNvSpPr>
          <p:nvPr/>
        </p:nvSpPr>
        <p:spPr>
          <a:xfrm>
            <a:off x="857250" y="3971925"/>
            <a:ext cx="10477500" cy="533400"/>
          </a:xfrm>
          <a:prstGeom prst="rect">
            <a:avLst/>
          </a:prstGeom>
          <a:noFill/>
          <a:ln w="0">
            <a:noFill/>
            <a:prstDash val="solid"/>
          </a:ln>
        </p:spPr>
        <p:txBody>
          <a:bodyPr lIns="0" tIns="0" rIns="0" bIns="0" anchor="ctr"/>
          <a:lstStyle>
            <a:defPPr algn="ctr">
              <a:defRPr sz="2700" b="1">
                <a:solidFill>
                  <a:srgbClr val="163D64"/>
                </a:solidFill>
                <a:latin typeface="Arial"/>
                <a:ea typeface="Arial"/>
                <a:cs typeface="Arial"/>
              </a:defRPr>
            </a:defPPr>
            <a:lvl1pPr algn="ctr">
              <a:defRPr sz="2700" b="1">
                <a:solidFill>
                  <a:srgbClr val="163D64"/>
                </a:solidFill>
                <a:latin typeface="Arial"/>
                <a:ea typeface="Arial"/>
                <a:cs typeface="Arial"/>
              </a:defRPr>
            </a:lvl1pPr>
            <a:lvl2pPr algn="ctr">
              <a:defRPr sz="2700" b="1">
                <a:solidFill>
                  <a:srgbClr val="163D64"/>
                </a:solidFill>
                <a:latin typeface="Arial"/>
                <a:ea typeface="Arial"/>
                <a:cs typeface="Arial"/>
              </a:defRPr>
            </a:lvl2pPr>
            <a:lvl3pPr algn="ctr">
              <a:defRPr sz="2700" b="1">
                <a:solidFill>
                  <a:srgbClr val="163D64"/>
                </a:solidFill>
                <a:latin typeface="Arial"/>
                <a:ea typeface="Arial"/>
                <a:cs typeface="Arial"/>
              </a:defRPr>
            </a:lvl3pPr>
            <a:lvl4pPr algn="ctr">
              <a:defRPr sz="2700" b="1">
                <a:solidFill>
                  <a:srgbClr val="163D64"/>
                </a:solidFill>
                <a:latin typeface="Arial"/>
                <a:ea typeface="Arial"/>
                <a:cs typeface="Arial"/>
              </a:defRPr>
            </a:lvl4pPr>
            <a:lvl5pPr algn="ctr">
              <a:defRPr sz="2700" b="1">
                <a:solidFill>
                  <a:srgbClr val="163D64"/>
                </a:solidFill>
                <a:latin typeface="Arial"/>
                <a:ea typeface="Arial"/>
                <a:cs typeface="Arial"/>
              </a:defRPr>
            </a:lvl5pPr>
            <a:lvl6pPr algn="ctr">
              <a:defRPr sz="2700" b="1">
                <a:solidFill>
                  <a:srgbClr val="163D64"/>
                </a:solidFill>
                <a:latin typeface="Arial"/>
                <a:ea typeface="Arial"/>
                <a:cs typeface="Arial"/>
              </a:defRPr>
            </a:lvl6pPr>
            <a:lvl7pPr algn="ctr">
              <a:defRPr sz="2700" b="1">
                <a:solidFill>
                  <a:srgbClr val="163D64"/>
                </a:solidFill>
                <a:latin typeface="Arial"/>
                <a:ea typeface="Arial"/>
                <a:cs typeface="Arial"/>
              </a:defRPr>
            </a:lvl7pPr>
            <a:lvl8pPr algn="ctr">
              <a:defRPr sz="2700" b="1">
                <a:solidFill>
                  <a:srgbClr val="163D64"/>
                </a:solidFill>
                <a:latin typeface="Arial"/>
                <a:ea typeface="Arial"/>
                <a:cs typeface="Arial"/>
              </a:defRPr>
            </a:lvl8pPr>
            <a:lvl9pPr algn="ctr">
              <a:defRPr sz="2700" b="1">
                <a:solidFill>
                  <a:srgbClr val="163D64"/>
                </a:solidFill>
                <a:latin typeface="Arial"/>
                <a:ea typeface="Arial"/>
                <a:cs typeface="Arial"/>
              </a:defRPr>
            </a:lvl9pPr>
          </a:lstStyle>
          <a:p>
            <a:pPr algn="ctr">
              <a:defRPr sz="2700" b="1">
                <a:solidFill>
                  <a:srgbClr val="163D64"/>
                </a:solidFill>
                <a:latin typeface="Arial"/>
                <a:ea typeface="Arial"/>
                <a:cs typeface="Arial"/>
              </a:defRPr>
            </a:pPr>
            <a:r>
              <a:rPr sz="2700" b="1">
                <a:solidFill>
                  <a:srgbClr val="163D64"/>
                </a:solidFill>
                <a:latin typeface="Arial"/>
                <a:ea typeface="Arial"/>
                <a:cs typeface="Arial"/>
              </a:rPr>
              <a:t>SISTEMA TRIBUTARIO ESPAÑOL</a:t>
            </a:r>
          </a:p>
        </p:txBody>
      </p:sp>
      <p:sp>
        <p:nvSpPr>
          <p:cNvPr id="13" name="estado">
            <a:extLst>
              <a:ext uri="{FF2B5EF4-FFF2-40B4-BE49-F238E27FC236}">
                <a16:creationId xmlns:a16="http://schemas.microsoft.com/office/drawing/2014/main" id="{95EC0BC8-1BE9-6C9E-023C-217D353F7F31}"/>
              </a:ext>
            </a:extLst>
          </p:cNvPr>
          <p:cNvSpPr>
            <a:spLocks noGrp="1"/>
          </p:cNvSpPr>
          <p:nvPr/>
        </p:nvSpPr>
        <p:spPr>
          <a:xfrm>
            <a:off x="857250" y="4772025"/>
            <a:ext cx="3238500" cy="1143000"/>
          </a:xfrm>
          <a:prstGeom prst="rect">
            <a:avLst/>
          </a:prstGeom>
          <a:solidFill>
            <a:srgbClr val="E7EFF8"/>
          </a:solidFill>
          <a:ln w="23813">
            <a:solidFill>
              <a:srgbClr val="2A5F91"/>
            </a:solidFill>
            <a:prstDash val="solid"/>
          </a:ln>
        </p:spPr>
        <p:txBody>
          <a:bodyPr lIns="76200" tIns="76200" rIns="76200" bIns="76200" anchor="ctr"/>
          <a:lstStyle>
            <a:defPPr algn="ctr">
              <a:defRPr sz="2550" b="1">
                <a:solidFill>
                  <a:srgbClr val="163D64"/>
                </a:solidFill>
                <a:latin typeface="Arial"/>
                <a:ea typeface="Arial"/>
                <a:cs typeface="Arial"/>
              </a:defRPr>
            </a:defPPr>
            <a:lvl1pPr algn="ctr">
              <a:defRPr sz="2550" b="1">
                <a:solidFill>
                  <a:srgbClr val="163D64"/>
                </a:solidFill>
                <a:latin typeface="Arial"/>
                <a:ea typeface="Arial"/>
                <a:cs typeface="Arial"/>
              </a:defRPr>
            </a:lvl1pPr>
            <a:lvl2pPr algn="ctr">
              <a:defRPr sz="2550" b="1">
                <a:solidFill>
                  <a:srgbClr val="163D64"/>
                </a:solidFill>
                <a:latin typeface="Arial"/>
                <a:ea typeface="Arial"/>
                <a:cs typeface="Arial"/>
              </a:defRPr>
            </a:lvl2pPr>
            <a:lvl3pPr algn="ctr">
              <a:defRPr sz="2550" b="1">
                <a:solidFill>
                  <a:srgbClr val="163D64"/>
                </a:solidFill>
                <a:latin typeface="Arial"/>
                <a:ea typeface="Arial"/>
                <a:cs typeface="Arial"/>
              </a:defRPr>
            </a:lvl3pPr>
            <a:lvl4pPr algn="ctr">
              <a:defRPr sz="2550" b="1">
                <a:solidFill>
                  <a:srgbClr val="163D64"/>
                </a:solidFill>
                <a:latin typeface="Arial"/>
                <a:ea typeface="Arial"/>
                <a:cs typeface="Arial"/>
              </a:defRPr>
            </a:lvl4pPr>
            <a:lvl5pPr algn="ctr">
              <a:defRPr sz="2550" b="1">
                <a:solidFill>
                  <a:srgbClr val="163D64"/>
                </a:solidFill>
                <a:latin typeface="Arial"/>
                <a:ea typeface="Arial"/>
                <a:cs typeface="Arial"/>
              </a:defRPr>
            </a:lvl5pPr>
            <a:lvl6pPr algn="ctr">
              <a:defRPr sz="2550" b="1">
                <a:solidFill>
                  <a:srgbClr val="163D64"/>
                </a:solidFill>
                <a:latin typeface="Arial"/>
                <a:ea typeface="Arial"/>
                <a:cs typeface="Arial"/>
              </a:defRPr>
            </a:lvl6pPr>
            <a:lvl7pPr algn="ctr">
              <a:defRPr sz="2550" b="1">
                <a:solidFill>
                  <a:srgbClr val="163D64"/>
                </a:solidFill>
                <a:latin typeface="Arial"/>
                <a:ea typeface="Arial"/>
                <a:cs typeface="Arial"/>
              </a:defRPr>
            </a:lvl7pPr>
            <a:lvl8pPr algn="ctr">
              <a:defRPr sz="2550" b="1">
                <a:solidFill>
                  <a:srgbClr val="163D64"/>
                </a:solidFill>
                <a:latin typeface="Arial"/>
                <a:ea typeface="Arial"/>
                <a:cs typeface="Arial"/>
              </a:defRPr>
            </a:lvl8pPr>
            <a:lvl9pPr algn="ctr">
              <a:defRPr sz="2550" b="1">
                <a:solidFill>
                  <a:srgbClr val="163D64"/>
                </a:solidFill>
                <a:latin typeface="Arial"/>
                <a:ea typeface="Arial"/>
                <a:cs typeface="Arial"/>
              </a:defRPr>
            </a:lvl9pPr>
          </a:lstStyle>
          <a:p>
            <a:pPr algn="ctr">
              <a:defRPr sz="2550" b="1">
                <a:solidFill>
                  <a:srgbClr val="163D64"/>
                </a:solidFill>
                <a:latin typeface="Arial"/>
                <a:ea typeface="Arial"/>
                <a:cs typeface="Arial"/>
              </a:defRPr>
            </a:pPr>
            <a:r>
              <a:rPr sz="2550" b="1">
                <a:solidFill>
                  <a:srgbClr val="163D64"/>
                </a:solidFill>
                <a:latin typeface="Arial"/>
                <a:ea typeface="Arial"/>
                <a:cs typeface="Arial"/>
              </a:rPr>
              <a:t>Tributos</a:t>
            </a:r>
          </a:p>
          <a:p>
            <a:pPr algn="ctr">
              <a:defRPr sz="2550" b="1">
                <a:solidFill>
                  <a:srgbClr val="163D64"/>
                </a:solidFill>
                <a:latin typeface="Arial"/>
                <a:ea typeface="Arial"/>
                <a:cs typeface="Arial"/>
              </a:defRPr>
            </a:pPr>
            <a:r>
              <a:rPr sz="2550" b="1">
                <a:solidFill>
                  <a:srgbClr val="163D64"/>
                </a:solidFill>
                <a:latin typeface="Arial"/>
                <a:ea typeface="Arial"/>
                <a:cs typeface="Arial"/>
              </a:rPr>
              <a:t>del Estado</a:t>
            </a:r>
          </a:p>
        </p:txBody>
      </p:sp>
      <p:sp>
        <p:nvSpPr>
          <p:cNvPr id="15" name="ccaa">
            <a:extLst>
              <a:ext uri="{FF2B5EF4-FFF2-40B4-BE49-F238E27FC236}">
                <a16:creationId xmlns:a16="http://schemas.microsoft.com/office/drawing/2014/main" id="{A8DFA100-4752-B1C8-0F20-114E0802B5C3}"/>
              </a:ext>
            </a:extLst>
          </p:cNvPr>
          <p:cNvSpPr>
            <a:spLocks noGrp="1"/>
          </p:cNvSpPr>
          <p:nvPr/>
        </p:nvSpPr>
        <p:spPr>
          <a:xfrm>
            <a:off x="4286250" y="4772025"/>
            <a:ext cx="3238500" cy="1143000"/>
          </a:xfrm>
          <a:prstGeom prst="rect">
            <a:avLst/>
          </a:prstGeom>
          <a:solidFill>
            <a:srgbClr val="E5F2EE"/>
          </a:solidFill>
          <a:ln w="23813">
            <a:solidFill>
              <a:srgbClr val="2D7A68"/>
            </a:solidFill>
            <a:prstDash val="solid"/>
          </a:ln>
        </p:spPr>
        <p:txBody>
          <a:bodyPr lIns="76200" tIns="76200" rIns="76200" bIns="76200" anchor="ctr"/>
          <a:lstStyle>
            <a:defPPr algn="ctr">
              <a:defRPr sz="2550" b="1">
                <a:solidFill>
                  <a:srgbClr val="163D64"/>
                </a:solidFill>
                <a:latin typeface="Arial"/>
                <a:ea typeface="Arial"/>
                <a:cs typeface="Arial"/>
              </a:defRPr>
            </a:defPPr>
            <a:lvl1pPr algn="ctr">
              <a:defRPr sz="2550" b="1">
                <a:solidFill>
                  <a:srgbClr val="163D64"/>
                </a:solidFill>
                <a:latin typeface="Arial"/>
                <a:ea typeface="Arial"/>
                <a:cs typeface="Arial"/>
              </a:defRPr>
            </a:lvl1pPr>
            <a:lvl2pPr algn="ctr">
              <a:defRPr sz="2550" b="1">
                <a:solidFill>
                  <a:srgbClr val="163D64"/>
                </a:solidFill>
                <a:latin typeface="Arial"/>
                <a:ea typeface="Arial"/>
                <a:cs typeface="Arial"/>
              </a:defRPr>
            </a:lvl2pPr>
            <a:lvl3pPr algn="ctr">
              <a:defRPr sz="2550" b="1">
                <a:solidFill>
                  <a:srgbClr val="163D64"/>
                </a:solidFill>
                <a:latin typeface="Arial"/>
                <a:ea typeface="Arial"/>
                <a:cs typeface="Arial"/>
              </a:defRPr>
            </a:lvl3pPr>
            <a:lvl4pPr algn="ctr">
              <a:defRPr sz="2550" b="1">
                <a:solidFill>
                  <a:srgbClr val="163D64"/>
                </a:solidFill>
                <a:latin typeface="Arial"/>
                <a:ea typeface="Arial"/>
                <a:cs typeface="Arial"/>
              </a:defRPr>
            </a:lvl4pPr>
            <a:lvl5pPr algn="ctr">
              <a:defRPr sz="2550" b="1">
                <a:solidFill>
                  <a:srgbClr val="163D64"/>
                </a:solidFill>
                <a:latin typeface="Arial"/>
                <a:ea typeface="Arial"/>
                <a:cs typeface="Arial"/>
              </a:defRPr>
            </a:lvl5pPr>
            <a:lvl6pPr algn="ctr">
              <a:defRPr sz="2550" b="1">
                <a:solidFill>
                  <a:srgbClr val="163D64"/>
                </a:solidFill>
                <a:latin typeface="Arial"/>
                <a:ea typeface="Arial"/>
                <a:cs typeface="Arial"/>
              </a:defRPr>
            </a:lvl6pPr>
            <a:lvl7pPr algn="ctr">
              <a:defRPr sz="2550" b="1">
                <a:solidFill>
                  <a:srgbClr val="163D64"/>
                </a:solidFill>
                <a:latin typeface="Arial"/>
                <a:ea typeface="Arial"/>
                <a:cs typeface="Arial"/>
              </a:defRPr>
            </a:lvl7pPr>
            <a:lvl8pPr algn="ctr">
              <a:defRPr sz="2550" b="1">
                <a:solidFill>
                  <a:srgbClr val="163D64"/>
                </a:solidFill>
                <a:latin typeface="Arial"/>
                <a:ea typeface="Arial"/>
                <a:cs typeface="Arial"/>
              </a:defRPr>
            </a:lvl8pPr>
            <a:lvl9pPr algn="ctr">
              <a:defRPr sz="2550" b="1">
                <a:solidFill>
                  <a:srgbClr val="163D64"/>
                </a:solidFill>
                <a:latin typeface="Arial"/>
                <a:ea typeface="Arial"/>
                <a:cs typeface="Arial"/>
              </a:defRPr>
            </a:lvl9pPr>
          </a:lstStyle>
          <a:p>
            <a:pPr algn="ctr">
              <a:defRPr sz="2550" b="1">
                <a:solidFill>
                  <a:srgbClr val="163D64"/>
                </a:solidFill>
                <a:latin typeface="Arial"/>
                <a:ea typeface="Arial"/>
                <a:cs typeface="Arial"/>
              </a:defRPr>
            </a:pPr>
            <a:r>
              <a:rPr sz="2550" b="1">
                <a:solidFill>
                  <a:srgbClr val="163D64"/>
                </a:solidFill>
                <a:latin typeface="Arial"/>
                <a:ea typeface="Arial"/>
                <a:cs typeface="Arial"/>
              </a:rPr>
              <a:t>Tributos</a:t>
            </a:r>
          </a:p>
          <a:p>
            <a:pPr algn="ctr">
              <a:defRPr sz="2550" b="1">
                <a:solidFill>
                  <a:srgbClr val="163D64"/>
                </a:solidFill>
                <a:latin typeface="Arial"/>
                <a:ea typeface="Arial"/>
                <a:cs typeface="Arial"/>
              </a:defRPr>
            </a:pPr>
            <a:r>
              <a:rPr sz="2550" b="1">
                <a:solidFill>
                  <a:srgbClr val="163D64"/>
                </a:solidFill>
                <a:latin typeface="Arial"/>
                <a:ea typeface="Arial"/>
                <a:cs typeface="Arial"/>
              </a:rPr>
              <a:t>de las CCAA</a:t>
            </a:r>
          </a:p>
        </p:txBody>
      </p:sp>
      <p:sp>
        <p:nvSpPr>
          <p:cNvPr id="17" name="ccll">
            <a:extLst>
              <a:ext uri="{FF2B5EF4-FFF2-40B4-BE49-F238E27FC236}">
                <a16:creationId xmlns:a16="http://schemas.microsoft.com/office/drawing/2014/main" id="{C98FC714-DB05-9071-C7CB-500D7EEF775E}"/>
              </a:ext>
            </a:extLst>
          </p:cNvPr>
          <p:cNvSpPr>
            <a:spLocks noGrp="1"/>
          </p:cNvSpPr>
          <p:nvPr/>
        </p:nvSpPr>
        <p:spPr>
          <a:xfrm>
            <a:off x="7715250" y="4772025"/>
            <a:ext cx="3238500" cy="1143000"/>
          </a:xfrm>
          <a:prstGeom prst="rect">
            <a:avLst/>
          </a:prstGeom>
          <a:solidFill>
            <a:srgbClr val="F9EFD9"/>
          </a:solidFill>
          <a:ln w="23813">
            <a:solidFill>
              <a:srgbClr val="B68B37"/>
            </a:solidFill>
            <a:prstDash val="solid"/>
          </a:ln>
        </p:spPr>
        <p:txBody>
          <a:bodyPr lIns="76200" tIns="76200" rIns="76200" bIns="76200" anchor="ctr"/>
          <a:lstStyle>
            <a:defPPr algn="ctr">
              <a:defRPr sz="2550" b="1">
                <a:solidFill>
                  <a:srgbClr val="163D64"/>
                </a:solidFill>
                <a:latin typeface="Arial"/>
                <a:ea typeface="Arial"/>
                <a:cs typeface="Arial"/>
              </a:defRPr>
            </a:defPPr>
            <a:lvl1pPr algn="ctr">
              <a:defRPr sz="2550" b="1">
                <a:solidFill>
                  <a:srgbClr val="163D64"/>
                </a:solidFill>
                <a:latin typeface="Arial"/>
                <a:ea typeface="Arial"/>
                <a:cs typeface="Arial"/>
              </a:defRPr>
            </a:lvl1pPr>
            <a:lvl2pPr algn="ctr">
              <a:defRPr sz="2550" b="1">
                <a:solidFill>
                  <a:srgbClr val="163D64"/>
                </a:solidFill>
                <a:latin typeface="Arial"/>
                <a:ea typeface="Arial"/>
                <a:cs typeface="Arial"/>
              </a:defRPr>
            </a:lvl2pPr>
            <a:lvl3pPr algn="ctr">
              <a:defRPr sz="2550" b="1">
                <a:solidFill>
                  <a:srgbClr val="163D64"/>
                </a:solidFill>
                <a:latin typeface="Arial"/>
                <a:ea typeface="Arial"/>
                <a:cs typeface="Arial"/>
              </a:defRPr>
            </a:lvl3pPr>
            <a:lvl4pPr algn="ctr">
              <a:defRPr sz="2550" b="1">
                <a:solidFill>
                  <a:srgbClr val="163D64"/>
                </a:solidFill>
                <a:latin typeface="Arial"/>
                <a:ea typeface="Arial"/>
                <a:cs typeface="Arial"/>
              </a:defRPr>
            </a:lvl4pPr>
            <a:lvl5pPr algn="ctr">
              <a:defRPr sz="2550" b="1">
                <a:solidFill>
                  <a:srgbClr val="163D64"/>
                </a:solidFill>
                <a:latin typeface="Arial"/>
                <a:ea typeface="Arial"/>
                <a:cs typeface="Arial"/>
              </a:defRPr>
            </a:lvl5pPr>
            <a:lvl6pPr algn="ctr">
              <a:defRPr sz="2550" b="1">
                <a:solidFill>
                  <a:srgbClr val="163D64"/>
                </a:solidFill>
                <a:latin typeface="Arial"/>
                <a:ea typeface="Arial"/>
                <a:cs typeface="Arial"/>
              </a:defRPr>
            </a:lvl6pPr>
            <a:lvl7pPr algn="ctr">
              <a:defRPr sz="2550" b="1">
                <a:solidFill>
                  <a:srgbClr val="163D64"/>
                </a:solidFill>
                <a:latin typeface="Arial"/>
                <a:ea typeface="Arial"/>
                <a:cs typeface="Arial"/>
              </a:defRPr>
            </a:lvl7pPr>
            <a:lvl8pPr algn="ctr">
              <a:defRPr sz="2550" b="1">
                <a:solidFill>
                  <a:srgbClr val="163D64"/>
                </a:solidFill>
                <a:latin typeface="Arial"/>
                <a:ea typeface="Arial"/>
                <a:cs typeface="Arial"/>
              </a:defRPr>
            </a:lvl8pPr>
            <a:lvl9pPr algn="ctr">
              <a:defRPr sz="2550" b="1">
                <a:solidFill>
                  <a:srgbClr val="163D64"/>
                </a:solidFill>
                <a:latin typeface="Arial"/>
                <a:ea typeface="Arial"/>
                <a:cs typeface="Arial"/>
              </a:defRPr>
            </a:lvl9pPr>
          </a:lstStyle>
          <a:p>
            <a:pPr algn="ctr">
              <a:defRPr sz="2550" b="1">
                <a:solidFill>
                  <a:srgbClr val="163D64"/>
                </a:solidFill>
                <a:latin typeface="Arial"/>
                <a:ea typeface="Arial"/>
                <a:cs typeface="Arial"/>
              </a:defRPr>
            </a:pPr>
            <a:r>
              <a:rPr sz="2550" b="1">
                <a:solidFill>
                  <a:srgbClr val="163D64"/>
                </a:solidFill>
                <a:latin typeface="Arial"/>
                <a:ea typeface="Arial"/>
                <a:cs typeface="Arial"/>
              </a:rPr>
              <a:t>Tributos</a:t>
            </a:r>
          </a:p>
          <a:p>
            <a:pPr algn="ctr">
              <a:defRPr sz="2550" b="1">
                <a:solidFill>
                  <a:srgbClr val="163D64"/>
                </a:solidFill>
                <a:latin typeface="Arial"/>
                <a:ea typeface="Arial"/>
                <a:cs typeface="Arial"/>
              </a:defRPr>
            </a:pPr>
            <a:r>
              <a:rPr sz="2550" b="1">
                <a:solidFill>
                  <a:srgbClr val="163D64"/>
                </a:solidFill>
                <a:latin typeface="Arial"/>
                <a:ea typeface="Arial"/>
                <a:cs typeface="Arial"/>
              </a:rPr>
              <a:t>de las CCLL</a:t>
            </a:r>
          </a:p>
        </p:txBody>
      </p:sp>
      <p:sp>
        <p:nvSpPr>
          <p:cNvPr id="19" name="flecha-260">
            <a:extLst>
              <a:ext uri="{FF2B5EF4-FFF2-40B4-BE49-F238E27FC236}">
                <a16:creationId xmlns:a16="http://schemas.microsoft.com/office/drawing/2014/main" id="{C605C0FF-00CA-D2BD-B567-BFC73FEB3DF6}"/>
              </a:ext>
            </a:extLst>
          </p:cNvPr>
          <p:cNvSpPr>
            <a:spLocks noGrp="1"/>
          </p:cNvSpPr>
          <p:nvPr/>
        </p:nvSpPr>
        <p:spPr>
          <a:xfrm>
            <a:off x="2124075" y="2571750"/>
            <a:ext cx="704850" cy="1190625"/>
          </a:xfrm>
          <a:prstGeom prst="downArrow">
            <a:avLst/>
          </a:prstGeom>
          <a:solidFill>
            <a:srgbClr val="163D64"/>
          </a:solidFill>
          <a:ln w="0">
            <a:solidFill>
              <a:srgbClr val="163D64"/>
            </a:solidFill>
            <a:prstDash val="solid"/>
          </a:ln>
        </p:spPr>
        <p:txBody>
          <a:bodyPr/>
          <a:lstStyle/>
          <a:p>
            <a:endParaRPr lang="es-ES"/>
          </a:p>
        </p:txBody>
      </p:sp>
      <p:sp>
        <p:nvSpPr>
          <p:cNvPr id="21" name="flecha-620">
            <a:extLst>
              <a:ext uri="{FF2B5EF4-FFF2-40B4-BE49-F238E27FC236}">
                <a16:creationId xmlns:a16="http://schemas.microsoft.com/office/drawing/2014/main" id="{20CCC5DD-3962-97F0-BF89-BF43B5DBA61D}"/>
              </a:ext>
            </a:extLst>
          </p:cNvPr>
          <p:cNvSpPr>
            <a:spLocks noGrp="1"/>
          </p:cNvSpPr>
          <p:nvPr/>
        </p:nvSpPr>
        <p:spPr>
          <a:xfrm>
            <a:off x="5553075" y="2571750"/>
            <a:ext cx="704850" cy="1190625"/>
          </a:xfrm>
          <a:prstGeom prst="downArrow">
            <a:avLst/>
          </a:prstGeom>
          <a:solidFill>
            <a:srgbClr val="163D64"/>
          </a:solidFill>
          <a:ln w="0">
            <a:solidFill>
              <a:srgbClr val="163D64"/>
            </a:solidFill>
            <a:prstDash val="solid"/>
          </a:ln>
        </p:spPr>
        <p:txBody>
          <a:bodyPr/>
          <a:lstStyle/>
          <a:p>
            <a:endParaRPr lang="es-ES"/>
          </a:p>
        </p:txBody>
      </p:sp>
      <p:sp>
        <p:nvSpPr>
          <p:cNvPr id="23" name="flecha-980">
            <a:extLst>
              <a:ext uri="{FF2B5EF4-FFF2-40B4-BE49-F238E27FC236}">
                <a16:creationId xmlns:a16="http://schemas.microsoft.com/office/drawing/2014/main" id="{318815CA-4CE7-2841-F547-23F2B65D628F}"/>
              </a:ext>
            </a:extLst>
          </p:cNvPr>
          <p:cNvSpPr>
            <a:spLocks noGrp="1"/>
          </p:cNvSpPr>
          <p:nvPr/>
        </p:nvSpPr>
        <p:spPr>
          <a:xfrm>
            <a:off x="8982075" y="2571750"/>
            <a:ext cx="704850" cy="1190625"/>
          </a:xfrm>
          <a:prstGeom prst="downArrow">
            <a:avLst/>
          </a:prstGeom>
          <a:solidFill>
            <a:srgbClr val="163D64"/>
          </a:solidFill>
          <a:ln w="0">
            <a:solidFill>
              <a:srgbClr val="163D64"/>
            </a:solidFill>
            <a:prstDash val="solid"/>
          </a:ln>
        </p:spPr>
        <p:txBody>
          <a:bodyPr/>
          <a:lstStyle/>
          <a:p>
            <a:endParaRPr lang="es-ES"/>
          </a:p>
        </p:txBody>
      </p:sp>
    </p:spTree>
    <p:extLst>
      <p:ext uri="{BB962C8B-B14F-4D97-AF65-F5344CB8AC3E}">
        <p14:creationId xmlns:p14="http://schemas.microsoft.com/office/powerpoint/2010/main" val="4233378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FBCC0A4-80AD-D2D5-5779-367B057A6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4068696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2EB"/>
        </a:solidFill>
        <a:effectLst/>
      </p:bgPr>
    </p:bg>
    <p:spTree>
      <p:nvGrpSpPr>
        <p:cNvPr id="1" name=""/>
        <p:cNvGrpSpPr/>
        <p:nvPr/>
      </p:nvGrpSpPr>
      <p:grpSpPr>
        <a:xfrm>
          <a:off x="0" y="0"/>
          <a:ext cx="0" cy="0"/>
          <a:chOff x="0" y="0"/>
          <a:chExt cx="0" cy="0"/>
        </a:xfrm>
      </p:grpSpPr>
      <p:sp>
        <p:nvSpPr>
          <p:cNvPr id="23" name="eyebrow">
            <a:extLst>
              <a:ext uri="{FF2B5EF4-FFF2-40B4-BE49-F238E27FC236}">
                <a16:creationId xmlns:a16="http://schemas.microsoft.com/office/drawing/2014/main" id="{1C0AC3C6-2AA0-4C56-BA38-469E077896CB}"/>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09 · COMPETENCIA ADMINISTRATIVA</a:t>
            </a:r>
          </a:p>
        </p:txBody>
      </p:sp>
      <p:sp>
        <p:nvSpPr>
          <p:cNvPr id="2" name="slide-title">
            <a:extLst>
              <a:ext uri="{FF2B5EF4-FFF2-40B4-BE49-F238E27FC236}">
                <a16:creationId xmlns:a16="http://schemas.microsoft.com/office/drawing/2014/main" id="{163804EA-F8E4-4BDB-99C8-74C3E7A59BED}"/>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La competencia depende del tributo y del órgano</a:t>
            </a:r>
          </a:p>
        </p:txBody>
      </p:sp>
      <p:sp>
        <p:nvSpPr>
          <p:cNvPr id="3" name="slide-intro">
            <a:extLst>
              <a:ext uri="{FF2B5EF4-FFF2-40B4-BE49-F238E27FC236}">
                <a16:creationId xmlns:a16="http://schemas.microsoft.com/office/drawing/2014/main" id="{39051D1A-B7ED-4C79-B4D0-B7E205BED07C}"/>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La LGT ofrece reglas comunes; la norma de cada Administración determina quién aplica cada tributo.</a:t>
            </a:r>
          </a:p>
        </p:txBody>
      </p:sp>
      <p:sp>
        <p:nvSpPr>
          <p:cNvPr id="4" name="rule">
            <a:extLst>
              <a:ext uri="{FF2B5EF4-FFF2-40B4-BE49-F238E27FC236}">
                <a16:creationId xmlns:a16="http://schemas.microsoft.com/office/drawing/2014/main" id="{0FC06442-0473-4924-892F-BE7EA322D410}"/>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A1FE280A-2406-4683-9AD0-A118ED931166}"/>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7310050F-97C9-4647-98CD-4973C0752E00}"/>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19</a:t>
            </a:r>
          </a:p>
        </p:txBody>
      </p:sp>
      <p:sp>
        <p:nvSpPr>
          <p:cNvPr id="7" name="tier">
            <a:extLst>
              <a:ext uri="{FF2B5EF4-FFF2-40B4-BE49-F238E27FC236}">
                <a16:creationId xmlns:a16="http://schemas.microsoft.com/office/drawing/2014/main" id="{D2B479EE-4A0A-40C1-BC57-D1FDA4394046}"/>
              </a:ext>
            </a:extLst>
          </p:cNvPr>
          <p:cNvSpPr>
            <a:spLocks noGrp="1"/>
          </p:cNvSpPr>
          <p:nvPr/>
        </p:nvSpPr>
        <p:spPr>
          <a:xfrm>
            <a:off x="857250" y="2085975"/>
            <a:ext cx="3048000" cy="2667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ESTADO</a:t>
            </a:r>
          </a:p>
        </p:txBody>
      </p:sp>
      <p:sp>
        <p:nvSpPr>
          <p:cNvPr id="8" name="rule">
            <a:extLst>
              <a:ext uri="{FF2B5EF4-FFF2-40B4-BE49-F238E27FC236}">
                <a16:creationId xmlns:a16="http://schemas.microsoft.com/office/drawing/2014/main" id="{E3EFE664-EB43-41E2-A52A-74CA1A5F1CB7}"/>
              </a:ext>
            </a:extLst>
          </p:cNvPr>
          <p:cNvSpPr>
            <a:spLocks noGrp="1"/>
          </p:cNvSpPr>
          <p:nvPr/>
        </p:nvSpPr>
        <p:spPr>
          <a:xfrm>
            <a:off x="857250" y="2438400"/>
            <a:ext cx="3048000" cy="38100"/>
          </a:xfrm>
          <a:prstGeom prst="rect">
            <a:avLst/>
          </a:prstGeom>
          <a:solidFill>
            <a:srgbClr val="176B67"/>
          </a:solidFill>
          <a:ln w="0">
            <a:noFill/>
            <a:prstDash val="solid"/>
          </a:ln>
        </p:spPr>
        <p:txBody>
          <a:bodyPr/>
          <a:lstStyle/>
          <a:p>
            <a:endParaRPr lang="es-ES"/>
          </a:p>
        </p:txBody>
      </p:sp>
      <p:sp>
        <p:nvSpPr>
          <p:cNvPr id="9" name="admin-name">
            <a:extLst>
              <a:ext uri="{FF2B5EF4-FFF2-40B4-BE49-F238E27FC236}">
                <a16:creationId xmlns:a16="http://schemas.microsoft.com/office/drawing/2014/main" id="{7015C510-364E-4317-82CB-D5FD7AB6F1B6}"/>
              </a:ext>
            </a:extLst>
          </p:cNvPr>
          <p:cNvSpPr>
            <a:spLocks noGrp="1"/>
          </p:cNvSpPr>
          <p:nvPr/>
        </p:nvSpPr>
        <p:spPr>
          <a:xfrm>
            <a:off x="857250" y="2628900"/>
            <a:ext cx="3048000" cy="5524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AEAT</a:t>
            </a:r>
          </a:p>
        </p:txBody>
      </p:sp>
      <p:sp>
        <p:nvSpPr>
          <p:cNvPr id="10" name="admin-description">
            <a:extLst>
              <a:ext uri="{FF2B5EF4-FFF2-40B4-BE49-F238E27FC236}">
                <a16:creationId xmlns:a16="http://schemas.microsoft.com/office/drawing/2014/main" id="{72BA80FE-EA80-4E97-A587-AC00E5FECF04}"/>
              </a:ext>
            </a:extLst>
          </p:cNvPr>
          <p:cNvSpPr>
            <a:spLocks noGrp="1"/>
          </p:cNvSpPr>
          <p:nvPr/>
        </p:nvSpPr>
        <p:spPr>
          <a:xfrm>
            <a:off x="857250" y="3286125"/>
            <a:ext cx="3048000" cy="1257300"/>
          </a:xfrm>
          <a:prstGeom prst="rect">
            <a:avLst/>
          </a:prstGeom>
          <a:noFill/>
          <a:ln w="0">
            <a:noFill/>
            <a:prstDash val="solid"/>
          </a:ln>
        </p:spPr>
        <p:txBody>
          <a:bodyPr lIns="0" tIns="0" rIns="0" bIns="0" anchor="t">
            <a:normAutofit/>
          </a:bodyPr>
          <a:lstStyle>
            <a:defPPr algn="l">
              <a:defRPr sz="1425" b="0" i="0">
                <a:solidFill>
                  <a:srgbClr val="1A303B"/>
                </a:solidFill>
                <a:latin typeface="Aptos"/>
                <a:ea typeface="Aptos"/>
                <a:cs typeface="Aptos"/>
              </a:defRPr>
            </a:defPPr>
          </a:lstStyle>
          <a:p>
            <a:pPr algn="l">
              <a:defRPr sz="1425" b="0" i="0">
                <a:solidFill>
                  <a:srgbClr val="1A303B"/>
                </a:solidFill>
                <a:latin typeface="Aptos"/>
                <a:ea typeface="Aptos"/>
                <a:cs typeface="Aptos"/>
              </a:defRPr>
            </a:pPr>
            <a:r>
              <a:rPr sz="1425" b="0" i="0">
                <a:solidFill>
                  <a:srgbClr val="1A303B"/>
                </a:solidFill>
                <a:latin typeface="Aptos"/>
                <a:ea typeface="Aptos"/>
                <a:cs typeface="Aptos"/>
              </a:rPr>
              <a:t>Gestiona, inspecciona y recauda los tributos estatales que tiene atribuidos por ley, además de funciones aduaneras y otros ingresos públicos.</a:t>
            </a:r>
          </a:p>
        </p:txBody>
      </p:sp>
      <p:sp>
        <p:nvSpPr>
          <p:cNvPr id="11" name="tier">
            <a:extLst>
              <a:ext uri="{FF2B5EF4-FFF2-40B4-BE49-F238E27FC236}">
                <a16:creationId xmlns:a16="http://schemas.microsoft.com/office/drawing/2014/main" id="{5027AF3E-CD8B-4141-81E0-3DFB7D56FE3F}"/>
              </a:ext>
            </a:extLst>
          </p:cNvPr>
          <p:cNvSpPr>
            <a:spLocks noGrp="1"/>
          </p:cNvSpPr>
          <p:nvPr/>
        </p:nvSpPr>
        <p:spPr>
          <a:xfrm>
            <a:off x="4572000" y="2085975"/>
            <a:ext cx="3048000" cy="266700"/>
          </a:xfrm>
          <a:prstGeom prst="rect">
            <a:avLst/>
          </a:prstGeom>
          <a:noFill/>
          <a:ln w="0">
            <a:noFill/>
            <a:prstDash val="solid"/>
          </a:ln>
        </p:spPr>
        <p:txBody>
          <a:bodyPr lIns="0" tIns="0" rIns="0" bIns="0" anchor="t">
            <a:normAutofit/>
          </a:bodyPr>
          <a:lstStyle>
            <a:defPPr algn="l">
              <a:defRPr sz="1050" b="1" i="0">
                <a:solidFill>
                  <a:srgbClr val="B85D3B"/>
                </a:solidFill>
                <a:latin typeface="Aptos"/>
                <a:ea typeface="Aptos"/>
                <a:cs typeface="Aptos"/>
              </a:defRPr>
            </a:defPPr>
          </a:lstStyle>
          <a:p>
            <a:pPr algn="l">
              <a:defRPr sz="1050" b="1" i="0">
                <a:solidFill>
                  <a:srgbClr val="B85D3B"/>
                </a:solidFill>
                <a:latin typeface="Aptos"/>
                <a:ea typeface="Aptos"/>
                <a:cs typeface="Aptos"/>
              </a:defRPr>
            </a:pPr>
            <a:r>
              <a:rPr sz="1050" b="1" i="0">
                <a:solidFill>
                  <a:srgbClr val="B85D3B"/>
                </a:solidFill>
                <a:latin typeface="Aptos"/>
                <a:ea typeface="Aptos"/>
                <a:cs typeface="Aptos"/>
              </a:rPr>
              <a:t>COMUNIDADES AUTÓNOMAS</a:t>
            </a:r>
          </a:p>
        </p:txBody>
      </p:sp>
      <p:sp>
        <p:nvSpPr>
          <p:cNvPr id="12" name="rule">
            <a:extLst>
              <a:ext uri="{FF2B5EF4-FFF2-40B4-BE49-F238E27FC236}">
                <a16:creationId xmlns:a16="http://schemas.microsoft.com/office/drawing/2014/main" id="{D968A6F9-C299-4066-826C-EF989F4F4626}"/>
              </a:ext>
            </a:extLst>
          </p:cNvPr>
          <p:cNvSpPr>
            <a:spLocks noGrp="1"/>
          </p:cNvSpPr>
          <p:nvPr/>
        </p:nvSpPr>
        <p:spPr>
          <a:xfrm>
            <a:off x="4572000" y="2438400"/>
            <a:ext cx="3048000" cy="38100"/>
          </a:xfrm>
          <a:prstGeom prst="rect">
            <a:avLst/>
          </a:prstGeom>
          <a:solidFill>
            <a:srgbClr val="B85D3B"/>
          </a:solidFill>
          <a:ln w="0">
            <a:noFill/>
            <a:prstDash val="solid"/>
          </a:ln>
        </p:spPr>
        <p:txBody>
          <a:bodyPr/>
          <a:lstStyle/>
          <a:p>
            <a:endParaRPr lang="es-ES"/>
          </a:p>
        </p:txBody>
      </p:sp>
      <p:sp>
        <p:nvSpPr>
          <p:cNvPr id="13" name="admin-name">
            <a:extLst>
              <a:ext uri="{FF2B5EF4-FFF2-40B4-BE49-F238E27FC236}">
                <a16:creationId xmlns:a16="http://schemas.microsoft.com/office/drawing/2014/main" id="{E1DA4B5A-A505-428E-B0F4-1D3D2C0F7390}"/>
              </a:ext>
            </a:extLst>
          </p:cNvPr>
          <p:cNvSpPr>
            <a:spLocks noGrp="1"/>
          </p:cNvSpPr>
          <p:nvPr/>
        </p:nvSpPr>
        <p:spPr>
          <a:xfrm>
            <a:off x="4572000" y="2628900"/>
            <a:ext cx="3048000" cy="5524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Administración autonómica</a:t>
            </a:r>
          </a:p>
        </p:txBody>
      </p:sp>
      <p:sp>
        <p:nvSpPr>
          <p:cNvPr id="14" name="admin-description">
            <a:extLst>
              <a:ext uri="{FF2B5EF4-FFF2-40B4-BE49-F238E27FC236}">
                <a16:creationId xmlns:a16="http://schemas.microsoft.com/office/drawing/2014/main" id="{22B1660A-E3F1-4EF5-A3CE-BE1FC4A27A6B}"/>
              </a:ext>
            </a:extLst>
          </p:cNvPr>
          <p:cNvSpPr>
            <a:spLocks noGrp="1"/>
          </p:cNvSpPr>
          <p:nvPr/>
        </p:nvSpPr>
        <p:spPr>
          <a:xfrm>
            <a:off x="4572000" y="3286125"/>
            <a:ext cx="3048000" cy="1257300"/>
          </a:xfrm>
          <a:prstGeom prst="rect">
            <a:avLst/>
          </a:prstGeom>
          <a:noFill/>
          <a:ln w="0">
            <a:noFill/>
            <a:prstDash val="solid"/>
          </a:ln>
        </p:spPr>
        <p:txBody>
          <a:bodyPr lIns="0" tIns="0" rIns="0" bIns="0" anchor="t">
            <a:normAutofit/>
          </a:bodyPr>
          <a:lstStyle>
            <a:defPPr algn="l">
              <a:defRPr sz="1425" b="0" i="0">
                <a:solidFill>
                  <a:srgbClr val="1A303B"/>
                </a:solidFill>
                <a:latin typeface="Aptos"/>
                <a:ea typeface="Aptos"/>
                <a:cs typeface="Aptos"/>
              </a:defRPr>
            </a:defPPr>
          </a:lstStyle>
          <a:p>
            <a:pPr algn="l">
              <a:defRPr sz="1425" b="0" i="0">
                <a:solidFill>
                  <a:srgbClr val="1A303B"/>
                </a:solidFill>
                <a:latin typeface="Aptos"/>
                <a:ea typeface="Aptos"/>
                <a:cs typeface="Aptos"/>
              </a:defRPr>
            </a:pPr>
            <a:r>
              <a:rPr sz="1425" b="0" i="0">
                <a:solidFill>
                  <a:srgbClr val="1A303B"/>
                </a:solidFill>
                <a:latin typeface="Aptos"/>
                <a:ea typeface="Aptos"/>
                <a:cs typeface="Aptos"/>
              </a:rPr>
              <a:t>Aplica tributos propios y competencias sobre tributos cedidos con el alcance previsto en la normativa de financiación y cesión.</a:t>
            </a:r>
          </a:p>
        </p:txBody>
      </p:sp>
      <p:sp>
        <p:nvSpPr>
          <p:cNvPr id="15" name="tier">
            <a:extLst>
              <a:ext uri="{FF2B5EF4-FFF2-40B4-BE49-F238E27FC236}">
                <a16:creationId xmlns:a16="http://schemas.microsoft.com/office/drawing/2014/main" id="{F282E8FC-F261-4C0A-A8C9-8AAC1402BEF3}"/>
              </a:ext>
            </a:extLst>
          </p:cNvPr>
          <p:cNvSpPr>
            <a:spLocks noGrp="1"/>
          </p:cNvSpPr>
          <p:nvPr/>
        </p:nvSpPr>
        <p:spPr>
          <a:xfrm>
            <a:off x="8286750" y="2085975"/>
            <a:ext cx="3048000" cy="266700"/>
          </a:xfrm>
          <a:prstGeom prst="rect">
            <a:avLst/>
          </a:prstGeom>
          <a:noFill/>
          <a:ln w="0">
            <a:noFill/>
            <a:prstDash val="solid"/>
          </a:ln>
        </p:spPr>
        <p:txBody>
          <a:bodyPr lIns="0" tIns="0" rIns="0" bIns="0" anchor="t">
            <a:normAutofit/>
          </a:bodyPr>
          <a:lstStyle>
            <a:defPPr algn="l">
              <a:defRPr sz="1050" b="1" i="0">
                <a:solidFill>
                  <a:srgbClr val="C49343"/>
                </a:solidFill>
                <a:latin typeface="Aptos"/>
                <a:ea typeface="Aptos"/>
                <a:cs typeface="Aptos"/>
              </a:defRPr>
            </a:defPPr>
          </a:lstStyle>
          <a:p>
            <a:pPr algn="l">
              <a:defRPr sz="1050" b="1" i="0">
                <a:solidFill>
                  <a:srgbClr val="C49343"/>
                </a:solidFill>
                <a:latin typeface="Aptos"/>
                <a:ea typeface="Aptos"/>
                <a:cs typeface="Aptos"/>
              </a:defRPr>
            </a:pPr>
            <a:r>
              <a:rPr sz="1050" b="1" i="0">
                <a:solidFill>
                  <a:srgbClr val="C49343"/>
                </a:solidFill>
                <a:latin typeface="Aptos"/>
                <a:ea typeface="Aptos"/>
                <a:cs typeface="Aptos"/>
              </a:rPr>
              <a:t>ENTIDADES LOCALES</a:t>
            </a:r>
          </a:p>
        </p:txBody>
      </p:sp>
      <p:sp>
        <p:nvSpPr>
          <p:cNvPr id="16" name="rule">
            <a:extLst>
              <a:ext uri="{FF2B5EF4-FFF2-40B4-BE49-F238E27FC236}">
                <a16:creationId xmlns:a16="http://schemas.microsoft.com/office/drawing/2014/main" id="{951A4C80-34BB-45B9-A2A4-F304D49769C1}"/>
              </a:ext>
            </a:extLst>
          </p:cNvPr>
          <p:cNvSpPr>
            <a:spLocks noGrp="1"/>
          </p:cNvSpPr>
          <p:nvPr/>
        </p:nvSpPr>
        <p:spPr>
          <a:xfrm>
            <a:off x="8286750" y="2438400"/>
            <a:ext cx="3048000" cy="38100"/>
          </a:xfrm>
          <a:prstGeom prst="rect">
            <a:avLst/>
          </a:prstGeom>
          <a:solidFill>
            <a:srgbClr val="C49343"/>
          </a:solidFill>
          <a:ln w="0">
            <a:noFill/>
            <a:prstDash val="solid"/>
          </a:ln>
        </p:spPr>
        <p:txBody>
          <a:bodyPr/>
          <a:lstStyle/>
          <a:p>
            <a:endParaRPr lang="es-ES"/>
          </a:p>
        </p:txBody>
      </p:sp>
      <p:sp>
        <p:nvSpPr>
          <p:cNvPr id="17" name="admin-name">
            <a:extLst>
              <a:ext uri="{FF2B5EF4-FFF2-40B4-BE49-F238E27FC236}">
                <a16:creationId xmlns:a16="http://schemas.microsoft.com/office/drawing/2014/main" id="{1C2FD9E8-A634-47D2-BF01-45D54AF48643}"/>
              </a:ext>
            </a:extLst>
          </p:cNvPr>
          <p:cNvSpPr>
            <a:spLocks noGrp="1"/>
          </p:cNvSpPr>
          <p:nvPr/>
        </p:nvSpPr>
        <p:spPr>
          <a:xfrm>
            <a:off x="8286750" y="2628900"/>
            <a:ext cx="3048000" cy="5524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Administración local</a:t>
            </a:r>
          </a:p>
        </p:txBody>
      </p:sp>
      <p:sp>
        <p:nvSpPr>
          <p:cNvPr id="18" name="admin-description">
            <a:extLst>
              <a:ext uri="{FF2B5EF4-FFF2-40B4-BE49-F238E27FC236}">
                <a16:creationId xmlns:a16="http://schemas.microsoft.com/office/drawing/2014/main" id="{FD4868A8-5FA3-4B88-A3D8-5286D980456A}"/>
              </a:ext>
            </a:extLst>
          </p:cNvPr>
          <p:cNvSpPr>
            <a:spLocks noGrp="1"/>
          </p:cNvSpPr>
          <p:nvPr/>
        </p:nvSpPr>
        <p:spPr>
          <a:xfrm>
            <a:off x="8286750" y="3286125"/>
            <a:ext cx="3048000" cy="1257300"/>
          </a:xfrm>
          <a:prstGeom prst="rect">
            <a:avLst/>
          </a:prstGeom>
          <a:noFill/>
          <a:ln w="0">
            <a:noFill/>
            <a:prstDash val="solid"/>
          </a:ln>
        </p:spPr>
        <p:txBody>
          <a:bodyPr lIns="0" tIns="0" rIns="0" bIns="0" anchor="t">
            <a:normAutofit/>
          </a:bodyPr>
          <a:lstStyle>
            <a:defPPr algn="l">
              <a:defRPr sz="1425" b="0" i="0">
                <a:solidFill>
                  <a:srgbClr val="1A303B"/>
                </a:solidFill>
                <a:latin typeface="Aptos"/>
                <a:ea typeface="Aptos"/>
                <a:cs typeface="Aptos"/>
              </a:defRPr>
            </a:defPPr>
          </a:lstStyle>
          <a:p>
            <a:pPr algn="l">
              <a:defRPr sz="1425" b="0" i="0">
                <a:solidFill>
                  <a:srgbClr val="1A303B"/>
                </a:solidFill>
                <a:latin typeface="Aptos"/>
                <a:ea typeface="Aptos"/>
                <a:cs typeface="Aptos"/>
              </a:defRPr>
            </a:pPr>
            <a:r>
              <a:rPr sz="1425" b="0" i="0">
                <a:solidFill>
                  <a:srgbClr val="1A303B"/>
                </a:solidFill>
                <a:latin typeface="Aptos"/>
                <a:ea typeface="Aptos"/>
                <a:cs typeface="Aptos"/>
              </a:rPr>
              <a:t>Aplica sus tributos y ejerce competencias de gestión y recaudación directamente o mediante fórmulas legales de colaboración.</a:t>
            </a:r>
          </a:p>
        </p:txBody>
      </p:sp>
      <p:sp>
        <p:nvSpPr>
          <p:cNvPr id="19" name="rule">
            <a:extLst>
              <a:ext uri="{FF2B5EF4-FFF2-40B4-BE49-F238E27FC236}">
                <a16:creationId xmlns:a16="http://schemas.microsoft.com/office/drawing/2014/main" id="{576160F2-CF51-41EB-A808-1A4A1FE6E37F}"/>
              </a:ext>
            </a:extLst>
          </p:cNvPr>
          <p:cNvSpPr>
            <a:spLocks noGrp="1"/>
          </p:cNvSpPr>
          <p:nvPr/>
        </p:nvSpPr>
        <p:spPr>
          <a:xfrm>
            <a:off x="4219575" y="2057400"/>
            <a:ext cx="9525" cy="2647950"/>
          </a:xfrm>
          <a:prstGeom prst="rect">
            <a:avLst/>
          </a:prstGeom>
          <a:solidFill>
            <a:srgbClr val="CBD5D2"/>
          </a:solidFill>
          <a:ln w="0">
            <a:noFill/>
            <a:prstDash val="solid"/>
          </a:ln>
        </p:spPr>
        <p:txBody>
          <a:bodyPr/>
          <a:lstStyle/>
          <a:p>
            <a:endParaRPr lang="es-ES"/>
          </a:p>
        </p:txBody>
      </p:sp>
      <p:sp>
        <p:nvSpPr>
          <p:cNvPr id="20" name="rule">
            <a:extLst>
              <a:ext uri="{FF2B5EF4-FFF2-40B4-BE49-F238E27FC236}">
                <a16:creationId xmlns:a16="http://schemas.microsoft.com/office/drawing/2014/main" id="{7D3BB1C5-4B56-4D6E-BC11-7369B06F220F}"/>
              </a:ext>
            </a:extLst>
          </p:cNvPr>
          <p:cNvSpPr>
            <a:spLocks noGrp="1"/>
          </p:cNvSpPr>
          <p:nvPr/>
        </p:nvSpPr>
        <p:spPr>
          <a:xfrm>
            <a:off x="7934325" y="2057400"/>
            <a:ext cx="9525" cy="2647950"/>
          </a:xfrm>
          <a:prstGeom prst="rect">
            <a:avLst/>
          </a:prstGeom>
          <a:solidFill>
            <a:srgbClr val="CBD5D2"/>
          </a:solidFill>
          <a:ln w="0">
            <a:noFill/>
            <a:prstDash val="solid"/>
          </a:ln>
        </p:spPr>
        <p:txBody>
          <a:bodyPr/>
          <a:lstStyle/>
          <a:p>
            <a:endParaRPr lang="es-ES"/>
          </a:p>
        </p:txBody>
      </p:sp>
      <p:sp>
        <p:nvSpPr>
          <p:cNvPr id="21" name="competence-rule">
            <a:extLst>
              <a:ext uri="{FF2B5EF4-FFF2-40B4-BE49-F238E27FC236}">
                <a16:creationId xmlns:a16="http://schemas.microsoft.com/office/drawing/2014/main" id="{3C3B66AF-6660-40C3-B2DB-B3C1CEC025A1}"/>
              </a:ext>
            </a:extLst>
          </p:cNvPr>
          <p:cNvSpPr>
            <a:spLocks noGrp="1"/>
          </p:cNvSpPr>
          <p:nvPr/>
        </p:nvSpPr>
        <p:spPr>
          <a:xfrm>
            <a:off x="857250" y="5029200"/>
            <a:ext cx="10439400" cy="657225"/>
          </a:xfrm>
          <a:prstGeom prst="rect">
            <a:avLst/>
          </a:prstGeom>
          <a:solidFill>
            <a:srgbClr val="DDE8EA"/>
          </a:solidFill>
          <a:ln w="0">
            <a:noFill/>
            <a:prstDash val="solid"/>
          </a:ln>
        </p:spPr>
        <p:txBody>
          <a:bodyPr/>
          <a:lstStyle/>
          <a:p>
            <a:endParaRPr lang="es-ES"/>
          </a:p>
        </p:txBody>
      </p:sp>
      <p:sp>
        <p:nvSpPr>
          <p:cNvPr id="22" name="competence-text">
            <a:extLst>
              <a:ext uri="{FF2B5EF4-FFF2-40B4-BE49-F238E27FC236}">
                <a16:creationId xmlns:a16="http://schemas.microsoft.com/office/drawing/2014/main" id="{5AEBA021-6257-4DC6-AF74-9DB4BF13179B}"/>
              </a:ext>
            </a:extLst>
          </p:cNvPr>
          <p:cNvSpPr>
            <a:spLocks noGrp="1"/>
          </p:cNvSpPr>
          <p:nvPr/>
        </p:nvSpPr>
        <p:spPr>
          <a:xfrm>
            <a:off x="1076325" y="5153025"/>
            <a:ext cx="9982200" cy="419100"/>
          </a:xfrm>
          <a:prstGeom prst="rect">
            <a:avLst/>
          </a:prstGeom>
          <a:noFill/>
          <a:ln w="0">
            <a:noFill/>
            <a:prstDash val="solid"/>
          </a:ln>
        </p:spPr>
        <p:txBody>
          <a:bodyPr lIns="0" tIns="0" rIns="0" bIns="0" anchor="ctr">
            <a:normAutofit fontScale="96491" lnSpcReduction="10000"/>
          </a:bodyPr>
          <a:lstStyle>
            <a:defPPr algn="l">
              <a:defRPr sz="1425" b="1" i="0">
                <a:solidFill>
                  <a:srgbClr val="122C3C"/>
                </a:solidFill>
                <a:latin typeface="Aptos"/>
                <a:ea typeface="Aptos"/>
                <a:cs typeface="Aptos"/>
              </a:defRPr>
            </a:defPPr>
          </a:lstStyle>
          <a:p>
            <a:pPr algn="l">
              <a:defRPr sz="1425" b="1" i="0">
                <a:solidFill>
                  <a:srgbClr val="122C3C"/>
                </a:solidFill>
                <a:latin typeface="Aptos"/>
                <a:ea typeface="Aptos"/>
                <a:cs typeface="Aptos"/>
              </a:defRPr>
            </a:pPr>
            <a:r>
              <a:rPr sz="1425" b="1" i="0">
                <a:solidFill>
                  <a:srgbClr val="122C3C"/>
                </a:solidFill>
                <a:latin typeface="Aptos"/>
                <a:ea typeface="Aptos"/>
                <a:cs typeface="Aptos"/>
              </a:rPr>
              <a:t>Art. 84 LGT: la organización publicada asigna competencia territorial; si falta regla expresa, se acude al órgano funcional inferior del domicilio fiscal.</a:t>
            </a:r>
          </a:p>
        </p:txBody>
      </p:sp>
    </p:spTree>
    <p:extLst>
      <p:ext uri="{BB962C8B-B14F-4D97-AF65-F5344CB8AC3E}">
        <p14:creationId xmlns:p14="http://schemas.microsoft.com/office/powerpoint/2010/main" val="668623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2EB"/>
        </a:solidFill>
        <a:effectLst/>
      </p:bgPr>
    </p:bg>
    <p:spTree>
      <p:nvGrpSpPr>
        <p:cNvPr id="1" name=""/>
        <p:cNvGrpSpPr/>
        <p:nvPr/>
      </p:nvGrpSpPr>
      <p:grpSpPr>
        <a:xfrm>
          <a:off x="0" y="0"/>
          <a:ext cx="0" cy="0"/>
          <a:chOff x="0" y="0"/>
          <a:chExt cx="0" cy="0"/>
        </a:xfrm>
      </p:grpSpPr>
      <p:sp>
        <p:nvSpPr>
          <p:cNvPr id="30" name="eyebrow">
            <a:extLst>
              <a:ext uri="{FF2B5EF4-FFF2-40B4-BE49-F238E27FC236}">
                <a16:creationId xmlns:a16="http://schemas.microsoft.com/office/drawing/2014/main" id="{F2A0ED0E-5EB1-482E-A6F6-343D5937516D}"/>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04 · TÍTULO III</a:t>
            </a:r>
          </a:p>
        </p:txBody>
      </p:sp>
      <p:sp>
        <p:nvSpPr>
          <p:cNvPr id="2" name="slide-title">
            <a:extLst>
              <a:ext uri="{FF2B5EF4-FFF2-40B4-BE49-F238E27FC236}">
                <a16:creationId xmlns:a16="http://schemas.microsoft.com/office/drawing/2014/main" id="{B9773B04-43D8-424B-9435-DA5010D22C81}"/>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Reglas comunes y garantías de procedimiento</a:t>
            </a:r>
          </a:p>
        </p:txBody>
      </p:sp>
      <p:sp>
        <p:nvSpPr>
          <p:cNvPr id="3" name="slide-intro">
            <a:extLst>
              <a:ext uri="{FF2B5EF4-FFF2-40B4-BE49-F238E27FC236}">
                <a16:creationId xmlns:a16="http://schemas.microsoft.com/office/drawing/2014/main" id="{1E87FDCE-7FD8-429B-92D4-AD8773D3C2A0}"/>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Antes de distinguir áreas, la LGT establece una gramática procedimental compartida.</a:t>
            </a:r>
          </a:p>
        </p:txBody>
      </p:sp>
      <p:sp>
        <p:nvSpPr>
          <p:cNvPr id="4" name="rule">
            <a:extLst>
              <a:ext uri="{FF2B5EF4-FFF2-40B4-BE49-F238E27FC236}">
                <a16:creationId xmlns:a16="http://schemas.microsoft.com/office/drawing/2014/main" id="{31461861-5485-4781-A0E6-F9762E25EC3B}"/>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80169BB8-2190-460C-BCD2-E371A54636C5}"/>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AA6CB719-DFF6-407C-80BA-9C149C5F5946}"/>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11</a:t>
            </a:r>
          </a:p>
        </p:txBody>
      </p:sp>
      <p:sp>
        <p:nvSpPr>
          <p:cNvPr id="7" name="common-left-title">
            <a:extLst>
              <a:ext uri="{FF2B5EF4-FFF2-40B4-BE49-F238E27FC236}">
                <a16:creationId xmlns:a16="http://schemas.microsoft.com/office/drawing/2014/main" id="{2AF35B49-9211-4025-B54B-B1090A67A6BA}"/>
              </a:ext>
            </a:extLst>
          </p:cNvPr>
          <p:cNvSpPr>
            <a:spLocks noGrp="1"/>
          </p:cNvSpPr>
          <p:nvPr/>
        </p:nvSpPr>
        <p:spPr>
          <a:xfrm>
            <a:off x="819150" y="2038350"/>
            <a:ext cx="4381500" cy="24765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CÓMO AVANZA</a:t>
            </a:r>
          </a:p>
        </p:txBody>
      </p:sp>
      <p:sp>
        <p:nvSpPr>
          <p:cNvPr id="8" name="dot">
            <a:extLst>
              <a:ext uri="{FF2B5EF4-FFF2-40B4-BE49-F238E27FC236}">
                <a16:creationId xmlns:a16="http://schemas.microsoft.com/office/drawing/2014/main" id="{CC3D77AA-2918-4C32-97E2-05C9453BABA7}"/>
              </a:ext>
            </a:extLst>
          </p:cNvPr>
          <p:cNvSpPr>
            <a:spLocks noGrp="1"/>
          </p:cNvSpPr>
          <p:nvPr/>
        </p:nvSpPr>
        <p:spPr>
          <a:xfrm>
            <a:off x="838200" y="2419350"/>
            <a:ext cx="342900" cy="342900"/>
          </a:xfrm>
          <a:prstGeom prst="ellipse">
            <a:avLst/>
          </a:prstGeom>
          <a:solidFill>
            <a:srgbClr val="176B67"/>
          </a:solidFill>
          <a:ln w="0">
            <a:noFill/>
            <a:prstDash val="solid"/>
          </a:ln>
        </p:spPr>
        <p:txBody>
          <a:bodyPr/>
          <a:lstStyle/>
          <a:p>
            <a:endParaRPr lang="es-ES"/>
          </a:p>
        </p:txBody>
      </p:sp>
      <p:sp>
        <p:nvSpPr>
          <p:cNvPr id="9" name="step-number">
            <a:extLst>
              <a:ext uri="{FF2B5EF4-FFF2-40B4-BE49-F238E27FC236}">
                <a16:creationId xmlns:a16="http://schemas.microsoft.com/office/drawing/2014/main" id="{361DB6DF-50B6-4F05-B5D8-91E1B9D49490}"/>
              </a:ext>
            </a:extLst>
          </p:cNvPr>
          <p:cNvSpPr>
            <a:spLocks noGrp="1"/>
          </p:cNvSpPr>
          <p:nvPr/>
        </p:nvSpPr>
        <p:spPr>
          <a:xfrm>
            <a:off x="895350" y="2428875"/>
            <a:ext cx="228600" cy="304800"/>
          </a:xfrm>
          <a:prstGeom prst="rect">
            <a:avLst/>
          </a:prstGeom>
          <a:noFill/>
          <a:ln w="0">
            <a:noFill/>
            <a:prstDash val="solid"/>
          </a:ln>
        </p:spPr>
        <p:txBody>
          <a:bodyPr lIns="0" tIns="0" rIns="0" bIns="0" anchor="ctr">
            <a:normAutofit/>
          </a:bodyPr>
          <a:lstStyle>
            <a:defPPr algn="ctr">
              <a:defRPr sz="1425" b="1" i="0">
                <a:solidFill>
                  <a:srgbClr val="FFFFFF"/>
                </a:solidFill>
                <a:latin typeface="Georgia"/>
                <a:ea typeface="Georgia"/>
                <a:cs typeface="Georgia"/>
              </a:defRPr>
            </a:defPPr>
          </a:lstStyle>
          <a:p>
            <a:pPr algn="ctr">
              <a:defRPr sz="1425" b="1" i="0">
                <a:solidFill>
                  <a:srgbClr val="FFFFFF"/>
                </a:solidFill>
                <a:latin typeface="Georgia"/>
                <a:ea typeface="Georgia"/>
                <a:cs typeface="Georgia"/>
              </a:defRPr>
            </a:pPr>
            <a:r>
              <a:rPr sz="1425" b="1" i="0">
                <a:solidFill>
                  <a:srgbClr val="FFFFFF"/>
                </a:solidFill>
                <a:latin typeface="Georgia"/>
                <a:ea typeface="Georgia"/>
                <a:cs typeface="Georgia"/>
              </a:rPr>
              <a:t>1</a:t>
            </a:r>
          </a:p>
        </p:txBody>
      </p:sp>
      <p:sp>
        <p:nvSpPr>
          <p:cNvPr id="10" name="step-name">
            <a:extLst>
              <a:ext uri="{FF2B5EF4-FFF2-40B4-BE49-F238E27FC236}">
                <a16:creationId xmlns:a16="http://schemas.microsoft.com/office/drawing/2014/main" id="{5F352BB6-5CFA-4F70-AA85-93523C463E78}"/>
              </a:ext>
            </a:extLst>
          </p:cNvPr>
          <p:cNvSpPr>
            <a:spLocks noGrp="1"/>
          </p:cNvSpPr>
          <p:nvPr/>
        </p:nvSpPr>
        <p:spPr>
          <a:xfrm>
            <a:off x="1371600" y="2428875"/>
            <a:ext cx="1828800" cy="295275"/>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Inicio</a:t>
            </a:r>
          </a:p>
        </p:txBody>
      </p:sp>
      <p:sp>
        <p:nvSpPr>
          <p:cNvPr id="11" name="step-body">
            <a:extLst>
              <a:ext uri="{FF2B5EF4-FFF2-40B4-BE49-F238E27FC236}">
                <a16:creationId xmlns:a16="http://schemas.microsoft.com/office/drawing/2014/main" id="{51E68A95-3C48-4DB1-BA43-122ED96D50CD}"/>
              </a:ext>
            </a:extLst>
          </p:cNvPr>
          <p:cNvSpPr>
            <a:spLocks noGrp="1"/>
          </p:cNvSpPr>
          <p:nvPr/>
        </p:nvSpPr>
        <p:spPr>
          <a:xfrm>
            <a:off x="1371600" y="2762250"/>
            <a:ext cx="4200525" cy="495300"/>
          </a:xfrm>
          <a:prstGeom prst="rect">
            <a:avLst/>
          </a:prstGeom>
          <a:noFill/>
          <a:ln w="0">
            <a:noFill/>
            <a:prstDash val="solid"/>
          </a:ln>
        </p:spPr>
        <p:txBody>
          <a:bodyPr lIns="0" tIns="0" rIns="0" bIns="0" anchor="t">
            <a:normAutofit/>
          </a:bodyPr>
          <a:lstStyle>
            <a:defPPr algn="l">
              <a:defRPr sz="1388" b="0" i="0">
                <a:solidFill>
                  <a:srgbClr val="1A303B"/>
                </a:solidFill>
                <a:latin typeface="Aptos"/>
                <a:ea typeface="Aptos"/>
                <a:cs typeface="Aptos"/>
              </a:defRPr>
            </a:defPPr>
          </a:lstStyle>
          <a:p>
            <a:pPr algn="l">
              <a:defRPr sz="1388" b="0" i="0">
                <a:solidFill>
                  <a:srgbClr val="1A303B"/>
                </a:solidFill>
                <a:latin typeface="Aptos"/>
                <a:ea typeface="Aptos"/>
                <a:cs typeface="Aptos"/>
              </a:defRPr>
            </a:pPr>
            <a:r>
              <a:rPr sz="1388" b="0" i="0">
                <a:solidFill>
                  <a:srgbClr val="1A303B"/>
                </a:solidFill>
                <a:latin typeface="Aptos"/>
                <a:ea typeface="Aptos"/>
                <a:cs typeface="Aptos"/>
              </a:rPr>
              <a:t>De oficio, a solicitud o por declaración, según el procedimiento.</a:t>
            </a:r>
          </a:p>
        </p:txBody>
      </p:sp>
      <p:sp>
        <p:nvSpPr>
          <p:cNvPr id="12" name="dot">
            <a:extLst>
              <a:ext uri="{FF2B5EF4-FFF2-40B4-BE49-F238E27FC236}">
                <a16:creationId xmlns:a16="http://schemas.microsoft.com/office/drawing/2014/main" id="{EE8FCEEB-0C34-492C-A80E-EA01BEACBCDA}"/>
              </a:ext>
            </a:extLst>
          </p:cNvPr>
          <p:cNvSpPr>
            <a:spLocks noGrp="1"/>
          </p:cNvSpPr>
          <p:nvPr/>
        </p:nvSpPr>
        <p:spPr>
          <a:xfrm>
            <a:off x="838200" y="3419475"/>
            <a:ext cx="342900" cy="342900"/>
          </a:xfrm>
          <a:prstGeom prst="ellipse">
            <a:avLst/>
          </a:prstGeom>
          <a:solidFill>
            <a:srgbClr val="176B67"/>
          </a:solidFill>
          <a:ln w="0">
            <a:noFill/>
            <a:prstDash val="solid"/>
          </a:ln>
        </p:spPr>
        <p:txBody>
          <a:bodyPr/>
          <a:lstStyle/>
          <a:p>
            <a:endParaRPr lang="es-ES"/>
          </a:p>
        </p:txBody>
      </p:sp>
      <p:sp>
        <p:nvSpPr>
          <p:cNvPr id="13" name="step-number">
            <a:extLst>
              <a:ext uri="{FF2B5EF4-FFF2-40B4-BE49-F238E27FC236}">
                <a16:creationId xmlns:a16="http://schemas.microsoft.com/office/drawing/2014/main" id="{957A5FC0-BD11-4C39-B156-0E2AD2D782A5}"/>
              </a:ext>
            </a:extLst>
          </p:cNvPr>
          <p:cNvSpPr>
            <a:spLocks noGrp="1"/>
          </p:cNvSpPr>
          <p:nvPr/>
        </p:nvSpPr>
        <p:spPr>
          <a:xfrm>
            <a:off x="895350" y="3429000"/>
            <a:ext cx="228600" cy="304800"/>
          </a:xfrm>
          <a:prstGeom prst="rect">
            <a:avLst/>
          </a:prstGeom>
          <a:noFill/>
          <a:ln w="0">
            <a:noFill/>
            <a:prstDash val="solid"/>
          </a:ln>
        </p:spPr>
        <p:txBody>
          <a:bodyPr lIns="0" tIns="0" rIns="0" bIns="0" anchor="ctr">
            <a:normAutofit/>
          </a:bodyPr>
          <a:lstStyle>
            <a:defPPr algn="ctr">
              <a:defRPr sz="1425" b="1" i="0">
                <a:solidFill>
                  <a:srgbClr val="FFFFFF"/>
                </a:solidFill>
                <a:latin typeface="Georgia"/>
                <a:ea typeface="Georgia"/>
                <a:cs typeface="Georgia"/>
              </a:defRPr>
            </a:defPPr>
          </a:lstStyle>
          <a:p>
            <a:pPr algn="ctr">
              <a:defRPr sz="1425" b="1" i="0">
                <a:solidFill>
                  <a:srgbClr val="FFFFFF"/>
                </a:solidFill>
                <a:latin typeface="Georgia"/>
                <a:ea typeface="Georgia"/>
                <a:cs typeface="Georgia"/>
              </a:defRPr>
            </a:pPr>
            <a:r>
              <a:rPr sz="1425" b="1" i="0">
                <a:solidFill>
                  <a:srgbClr val="FFFFFF"/>
                </a:solidFill>
                <a:latin typeface="Georgia"/>
                <a:ea typeface="Georgia"/>
                <a:cs typeface="Georgia"/>
              </a:rPr>
              <a:t>2</a:t>
            </a:r>
          </a:p>
        </p:txBody>
      </p:sp>
      <p:sp>
        <p:nvSpPr>
          <p:cNvPr id="14" name="step-name">
            <a:extLst>
              <a:ext uri="{FF2B5EF4-FFF2-40B4-BE49-F238E27FC236}">
                <a16:creationId xmlns:a16="http://schemas.microsoft.com/office/drawing/2014/main" id="{F312A0BD-85D9-48C4-8323-517C9CFA6C13}"/>
              </a:ext>
            </a:extLst>
          </p:cNvPr>
          <p:cNvSpPr>
            <a:spLocks noGrp="1"/>
          </p:cNvSpPr>
          <p:nvPr/>
        </p:nvSpPr>
        <p:spPr>
          <a:xfrm>
            <a:off x="1371600" y="3429000"/>
            <a:ext cx="1828800" cy="295275"/>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Tramitación</a:t>
            </a:r>
          </a:p>
        </p:txBody>
      </p:sp>
      <p:sp>
        <p:nvSpPr>
          <p:cNvPr id="15" name="step-body">
            <a:extLst>
              <a:ext uri="{FF2B5EF4-FFF2-40B4-BE49-F238E27FC236}">
                <a16:creationId xmlns:a16="http://schemas.microsoft.com/office/drawing/2014/main" id="{D8812959-2644-41B1-B26A-006FF5F3B684}"/>
              </a:ext>
            </a:extLst>
          </p:cNvPr>
          <p:cNvSpPr>
            <a:spLocks noGrp="1"/>
          </p:cNvSpPr>
          <p:nvPr/>
        </p:nvSpPr>
        <p:spPr>
          <a:xfrm>
            <a:off x="1371600" y="3762375"/>
            <a:ext cx="4200525" cy="495300"/>
          </a:xfrm>
          <a:prstGeom prst="rect">
            <a:avLst/>
          </a:prstGeom>
          <a:noFill/>
          <a:ln w="0">
            <a:noFill/>
            <a:prstDash val="solid"/>
          </a:ln>
        </p:spPr>
        <p:txBody>
          <a:bodyPr lIns="0" tIns="0" rIns="0" bIns="0" anchor="t">
            <a:normAutofit/>
          </a:bodyPr>
          <a:lstStyle>
            <a:defPPr algn="l">
              <a:defRPr sz="1388" b="0" i="0">
                <a:solidFill>
                  <a:srgbClr val="1A303B"/>
                </a:solidFill>
                <a:latin typeface="Aptos"/>
                <a:ea typeface="Aptos"/>
                <a:cs typeface="Aptos"/>
              </a:defRPr>
            </a:defPPr>
          </a:lstStyle>
          <a:p>
            <a:pPr algn="l">
              <a:defRPr sz="1388" b="0" i="0">
                <a:solidFill>
                  <a:srgbClr val="1A303B"/>
                </a:solidFill>
                <a:latin typeface="Aptos"/>
                <a:ea typeface="Aptos"/>
                <a:cs typeface="Aptos"/>
              </a:defRPr>
            </a:pPr>
            <a:r>
              <a:rPr sz="1388" b="0" i="0">
                <a:solidFill>
                  <a:srgbClr val="1A303B"/>
                </a:solidFill>
                <a:latin typeface="Aptos"/>
                <a:ea typeface="Aptos"/>
                <a:cs typeface="Aptos"/>
              </a:rPr>
              <a:t>Actuaciones ordenadas; constancia de hechos, documentos y comunicaciones.</a:t>
            </a:r>
          </a:p>
        </p:txBody>
      </p:sp>
      <p:sp>
        <p:nvSpPr>
          <p:cNvPr id="16" name="dot">
            <a:extLst>
              <a:ext uri="{FF2B5EF4-FFF2-40B4-BE49-F238E27FC236}">
                <a16:creationId xmlns:a16="http://schemas.microsoft.com/office/drawing/2014/main" id="{BEAD939E-DE3E-4923-BE15-E09A846ABE6D}"/>
              </a:ext>
            </a:extLst>
          </p:cNvPr>
          <p:cNvSpPr>
            <a:spLocks noGrp="1"/>
          </p:cNvSpPr>
          <p:nvPr/>
        </p:nvSpPr>
        <p:spPr>
          <a:xfrm>
            <a:off x="838200" y="4419600"/>
            <a:ext cx="342900" cy="342900"/>
          </a:xfrm>
          <a:prstGeom prst="ellipse">
            <a:avLst/>
          </a:prstGeom>
          <a:solidFill>
            <a:srgbClr val="B85D3B"/>
          </a:solidFill>
          <a:ln w="0">
            <a:noFill/>
            <a:prstDash val="solid"/>
          </a:ln>
        </p:spPr>
        <p:txBody>
          <a:bodyPr/>
          <a:lstStyle/>
          <a:p>
            <a:endParaRPr lang="es-ES"/>
          </a:p>
        </p:txBody>
      </p:sp>
      <p:sp>
        <p:nvSpPr>
          <p:cNvPr id="17" name="step-number">
            <a:extLst>
              <a:ext uri="{FF2B5EF4-FFF2-40B4-BE49-F238E27FC236}">
                <a16:creationId xmlns:a16="http://schemas.microsoft.com/office/drawing/2014/main" id="{BACEDE33-4057-4BB7-A06A-5305534FC2A3}"/>
              </a:ext>
            </a:extLst>
          </p:cNvPr>
          <p:cNvSpPr>
            <a:spLocks noGrp="1"/>
          </p:cNvSpPr>
          <p:nvPr/>
        </p:nvSpPr>
        <p:spPr>
          <a:xfrm>
            <a:off x="895350" y="4429125"/>
            <a:ext cx="228600" cy="304800"/>
          </a:xfrm>
          <a:prstGeom prst="rect">
            <a:avLst/>
          </a:prstGeom>
          <a:noFill/>
          <a:ln w="0">
            <a:noFill/>
            <a:prstDash val="solid"/>
          </a:ln>
        </p:spPr>
        <p:txBody>
          <a:bodyPr lIns="0" tIns="0" rIns="0" bIns="0" anchor="ctr">
            <a:normAutofit/>
          </a:bodyPr>
          <a:lstStyle>
            <a:defPPr algn="ctr">
              <a:defRPr sz="1425" b="1" i="0">
                <a:solidFill>
                  <a:srgbClr val="FFFFFF"/>
                </a:solidFill>
                <a:latin typeface="Georgia"/>
                <a:ea typeface="Georgia"/>
                <a:cs typeface="Georgia"/>
              </a:defRPr>
            </a:defPPr>
          </a:lstStyle>
          <a:p>
            <a:pPr algn="ctr">
              <a:defRPr sz="1425" b="1" i="0">
                <a:solidFill>
                  <a:srgbClr val="FFFFFF"/>
                </a:solidFill>
                <a:latin typeface="Georgia"/>
                <a:ea typeface="Georgia"/>
                <a:cs typeface="Georgia"/>
              </a:defRPr>
            </a:pPr>
            <a:r>
              <a:rPr sz="1425" b="1" i="0">
                <a:solidFill>
                  <a:srgbClr val="FFFFFF"/>
                </a:solidFill>
                <a:latin typeface="Georgia"/>
                <a:ea typeface="Georgia"/>
                <a:cs typeface="Georgia"/>
              </a:rPr>
              <a:t>3</a:t>
            </a:r>
          </a:p>
        </p:txBody>
      </p:sp>
      <p:sp>
        <p:nvSpPr>
          <p:cNvPr id="18" name="step-name">
            <a:extLst>
              <a:ext uri="{FF2B5EF4-FFF2-40B4-BE49-F238E27FC236}">
                <a16:creationId xmlns:a16="http://schemas.microsoft.com/office/drawing/2014/main" id="{360D011F-91B1-4924-B898-1D93AB9719DD}"/>
              </a:ext>
            </a:extLst>
          </p:cNvPr>
          <p:cNvSpPr>
            <a:spLocks noGrp="1"/>
          </p:cNvSpPr>
          <p:nvPr/>
        </p:nvSpPr>
        <p:spPr>
          <a:xfrm>
            <a:off x="1371600" y="4429125"/>
            <a:ext cx="1828800" cy="295275"/>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Terminación</a:t>
            </a:r>
          </a:p>
        </p:txBody>
      </p:sp>
      <p:sp>
        <p:nvSpPr>
          <p:cNvPr id="19" name="step-body">
            <a:extLst>
              <a:ext uri="{FF2B5EF4-FFF2-40B4-BE49-F238E27FC236}">
                <a16:creationId xmlns:a16="http://schemas.microsoft.com/office/drawing/2014/main" id="{B142097F-DBC6-4592-A4AE-376BECA2784D}"/>
              </a:ext>
            </a:extLst>
          </p:cNvPr>
          <p:cNvSpPr>
            <a:spLocks noGrp="1"/>
          </p:cNvSpPr>
          <p:nvPr/>
        </p:nvSpPr>
        <p:spPr>
          <a:xfrm>
            <a:off x="1371600" y="4762500"/>
            <a:ext cx="4200525" cy="495300"/>
          </a:xfrm>
          <a:prstGeom prst="rect">
            <a:avLst/>
          </a:prstGeom>
          <a:noFill/>
          <a:ln w="0">
            <a:noFill/>
            <a:prstDash val="solid"/>
          </a:ln>
        </p:spPr>
        <p:txBody>
          <a:bodyPr lIns="0" tIns="0" rIns="0" bIns="0" anchor="t">
            <a:normAutofit/>
          </a:bodyPr>
          <a:lstStyle>
            <a:defPPr algn="l">
              <a:defRPr sz="1388" b="0" i="0">
                <a:solidFill>
                  <a:srgbClr val="1A303B"/>
                </a:solidFill>
                <a:latin typeface="Aptos"/>
                <a:ea typeface="Aptos"/>
                <a:cs typeface="Aptos"/>
              </a:defRPr>
            </a:defPPr>
          </a:lstStyle>
          <a:p>
            <a:pPr algn="l">
              <a:defRPr sz="1388" b="0" i="0">
                <a:solidFill>
                  <a:srgbClr val="1A303B"/>
                </a:solidFill>
                <a:latin typeface="Aptos"/>
                <a:ea typeface="Aptos"/>
                <a:cs typeface="Aptos"/>
              </a:defRPr>
            </a:pPr>
            <a:r>
              <a:rPr sz="1388" b="0" i="0">
                <a:solidFill>
                  <a:srgbClr val="1A303B"/>
                </a:solidFill>
                <a:latin typeface="Aptos"/>
                <a:ea typeface="Aptos"/>
                <a:cs typeface="Aptos"/>
              </a:rPr>
              <a:t>Resolución y notificación dentro de las reglas legales aplicables.</a:t>
            </a:r>
          </a:p>
        </p:txBody>
      </p:sp>
      <p:sp>
        <p:nvSpPr>
          <p:cNvPr id="20" name="rule">
            <a:extLst>
              <a:ext uri="{FF2B5EF4-FFF2-40B4-BE49-F238E27FC236}">
                <a16:creationId xmlns:a16="http://schemas.microsoft.com/office/drawing/2014/main" id="{484B9487-9050-4B68-A17B-AB3A894A402C}"/>
              </a:ext>
            </a:extLst>
          </p:cNvPr>
          <p:cNvSpPr>
            <a:spLocks noGrp="1"/>
          </p:cNvSpPr>
          <p:nvPr/>
        </p:nvSpPr>
        <p:spPr>
          <a:xfrm>
            <a:off x="5829300" y="2057400"/>
            <a:ext cx="9525" cy="3524250"/>
          </a:xfrm>
          <a:prstGeom prst="rect">
            <a:avLst/>
          </a:prstGeom>
          <a:solidFill>
            <a:srgbClr val="CBD5D2"/>
          </a:solidFill>
          <a:ln w="0">
            <a:noFill/>
            <a:prstDash val="solid"/>
          </a:ln>
        </p:spPr>
        <p:txBody>
          <a:bodyPr/>
          <a:lstStyle/>
          <a:p>
            <a:endParaRPr lang="es-ES"/>
          </a:p>
        </p:txBody>
      </p:sp>
      <p:sp>
        <p:nvSpPr>
          <p:cNvPr id="21" name="safeguards-title">
            <a:extLst>
              <a:ext uri="{FF2B5EF4-FFF2-40B4-BE49-F238E27FC236}">
                <a16:creationId xmlns:a16="http://schemas.microsoft.com/office/drawing/2014/main" id="{697BAFD5-4EFB-4FCC-B8CA-1FCE4DD017D8}"/>
              </a:ext>
            </a:extLst>
          </p:cNvPr>
          <p:cNvSpPr>
            <a:spLocks noGrp="1"/>
          </p:cNvSpPr>
          <p:nvPr/>
        </p:nvSpPr>
        <p:spPr>
          <a:xfrm>
            <a:off x="6410325" y="2038350"/>
            <a:ext cx="4095750" cy="247650"/>
          </a:xfrm>
          <a:prstGeom prst="rect">
            <a:avLst/>
          </a:prstGeom>
          <a:noFill/>
          <a:ln w="0">
            <a:noFill/>
            <a:prstDash val="solid"/>
          </a:ln>
        </p:spPr>
        <p:txBody>
          <a:bodyPr lIns="0" tIns="0" rIns="0" bIns="0" anchor="t">
            <a:normAutofit/>
          </a:bodyPr>
          <a:lstStyle>
            <a:defPPr algn="l">
              <a:defRPr sz="1050" b="1" i="0">
                <a:solidFill>
                  <a:srgbClr val="B85D3B"/>
                </a:solidFill>
                <a:latin typeface="Aptos"/>
                <a:ea typeface="Aptos"/>
                <a:cs typeface="Aptos"/>
              </a:defRPr>
            </a:defPPr>
          </a:lstStyle>
          <a:p>
            <a:pPr algn="l">
              <a:defRPr sz="1050" b="1" i="0">
                <a:solidFill>
                  <a:srgbClr val="B85D3B"/>
                </a:solidFill>
                <a:latin typeface="Aptos"/>
                <a:ea typeface="Aptos"/>
                <a:cs typeface="Aptos"/>
              </a:defRPr>
            </a:pPr>
            <a:r>
              <a:rPr sz="1050" b="1" i="0">
                <a:solidFill>
                  <a:srgbClr val="B85D3B"/>
                </a:solidFill>
                <a:latin typeface="Aptos"/>
                <a:ea typeface="Aptos"/>
                <a:cs typeface="Aptos"/>
              </a:rPr>
              <a:t>QUÉ PROTEGEN</a:t>
            </a:r>
          </a:p>
        </p:txBody>
      </p:sp>
      <p:sp>
        <p:nvSpPr>
          <p:cNvPr id="22" name="dot">
            <a:extLst>
              <a:ext uri="{FF2B5EF4-FFF2-40B4-BE49-F238E27FC236}">
                <a16:creationId xmlns:a16="http://schemas.microsoft.com/office/drawing/2014/main" id="{87575772-B75D-42C5-87D9-CF87A65A2A18}"/>
              </a:ext>
            </a:extLst>
          </p:cNvPr>
          <p:cNvSpPr>
            <a:spLocks noGrp="1"/>
          </p:cNvSpPr>
          <p:nvPr/>
        </p:nvSpPr>
        <p:spPr>
          <a:xfrm>
            <a:off x="6429375" y="2533650"/>
            <a:ext cx="76200" cy="76200"/>
          </a:xfrm>
          <a:prstGeom prst="ellipse">
            <a:avLst/>
          </a:prstGeom>
          <a:solidFill>
            <a:srgbClr val="B85D3B"/>
          </a:solidFill>
          <a:ln w="0">
            <a:noFill/>
            <a:prstDash val="solid"/>
          </a:ln>
        </p:spPr>
        <p:txBody>
          <a:bodyPr/>
          <a:lstStyle/>
          <a:p>
            <a:endParaRPr lang="es-ES"/>
          </a:p>
        </p:txBody>
      </p:sp>
      <p:sp>
        <p:nvSpPr>
          <p:cNvPr id="23" name="bullet-text">
            <a:extLst>
              <a:ext uri="{FF2B5EF4-FFF2-40B4-BE49-F238E27FC236}">
                <a16:creationId xmlns:a16="http://schemas.microsoft.com/office/drawing/2014/main" id="{E944E984-20EE-4A2C-9379-76301BA0958C}"/>
              </a:ext>
            </a:extLst>
          </p:cNvPr>
          <p:cNvSpPr>
            <a:spLocks noGrp="1"/>
          </p:cNvSpPr>
          <p:nvPr/>
        </p:nvSpPr>
        <p:spPr>
          <a:xfrm>
            <a:off x="6619875" y="2457450"/>
            <a:ext cx="4248150" cy="552450"/>
          </a:xfrm>
          <a:prstGeom prst="rect">
            <a:avLst/>
          </a:prstGeom>
          <a:noFill/>
          <a:ln w="0">
            <a:noFill/>
            <a:prstDash val="solid"/>
          </a:ln>
        </p:spPr>
        <p:txBody>
          <a:bodyPr lIns="0" tIns="0" rIns="0" bIns="0" anchor="t">
            <a:normAutofit/>
          </a:bodyPr>
          <a:lstStyle>
            <a:defPPr algn="l">
              <a:defRPr sz="1500" b="0" i="0">
                <a:solidFill>
                  <a:srgbClr val="1A303B"/>
                </a:solidFill>
                <a:latin typeface="Aptos"/>
                <a:ea typeface="Aptos"/>
                <a:cs typeface="Aptos"/>
              </a:defRPr>
            </a:defPPr>
          </a:lstStyle>
          <a:p>
            <a:pPr algn="l">
              <a:defRPr sz="1500" b="0" i="0">
                <a:solidFill>
                  <a:srgbClr val="1A303B"/>
                </a:solidFill>
                <a:latin typeface="Aptos"/>
                <a:ea typeface="Aptos"/>
                <a:cs typeface="Aptos"/>
              </a:defRPr>
            </a:pPr>
            <a:r>
              <a:rPr sz="1500" b="0" i="0">
                <a:solidFill>
                  <a:srgbClr val="1A303B"/>
                </a:solidFill>
                <a:latin typeface="Aptos"/>
                <a:ea typeface="Aptos"/>
                <a:cs typeface="Aptos"/>
              </a:rPr>
              <a:t>El derecho del obligado a conocer, aportar y alegar.</a:t>
            </a:r>
          </a:p>
        </p:txBody>
      </p:sp>
      <p:sp>
        <p:nvSpPr>
          <p:cNvPr id="24" name="dot">
            <a:extLst>
              <a:ext uri="{FF2B5EF4-FFF2-40B4-BE49-F238E27FC236}">
                <a16:creationId xmlns:a16="http://schemas.microsoft.com/office/drawing/2014/main" id="{F16D4782-A235-4664-AF09-DA63EF351F80}"/>
              </a:ext>
            </a:extLst>
          </p:cNvPr>
          <p:cNvSpPr>
            <a:spLocks noGrp="1"/>
          </p:cNvSpPr>
          <p:nvPr/>
        </p:nvSpPr>
        <p:spPr>
          <a:xfrm>
            <a:off x="6429375" y="3324225"/>
            <a:ext cx="76200" cy="76200"/>
          </a:xfrm>
          <a:prstGeom prst="ellipse">
            <a:avLst/>
          </a:prstGeom>
          <a:solidFill>
            <a:srgbClr val="B85D3B"/>
          </a:solidFill>
          <a:ln w="0">
            <a:noFill/>
            <a:prstDash val="solid"/>
          </a:ln>
        </p:spPr>
        <p:txBody>
          <a:bodyPr/>
          <a:lstStyle/>
          <a:p>
            <a:endParaRPr lang="es-ES"/>
          </a:p>
        </p:txBody>
      </p:sp>
      <p:sp>
        <p:nvSpPr>
          <p:cNvPr id="25" name="bullet-text">
            <a:extLst>
              <a:ext uri="{FF2B5EF4-FFF2-40B4-BE49-F238E27FC236}">
                <a16:creationId xmlns:a16="http://schemas.microsoft.com/office/drawing/2014/main" id="{7DBD3E70-91E1-426D-B022-61735BCABD6F}"/>
              </a:ext>
            </a:extLst>
          </p:cNvPr>
          <p:cNvSpPr>
            <a:spLocks noGrp="1"/>
          </p:cNvSpPr>
          <p:nvPr/>
        </p:nvSpPr>
        <p:spPr>
          <a:xfrm>
            <a:off x="6619875" y="3248025"/>
            <a:ext cx="4248150" cy="609600"/>
          </a:xfrm>
          <a:prstGeom prst="rect">
            <a:avLst/>
          </a:prstGeom>
          <a:noFill/>
          <a:ln w="0">
            <a:noFill/>
            <a:prstDash val="solid"/>
          </a:ln>
        </p:spPr>
        <p:txBody>
          <a:bodyPr lIns="0" tIns="0" rIns="0" bIns="0" anchor="t">
            <a:normAutofit/>
          </a:bodyPr>
          <a:lstStyle>
            <a:defPPr algn="l">
              <a:defRPr sz="1500" b="0" i="0">
                <a:solidFill>
                  <a:srgbClr val="1A303B"/>
                </a:solidFill>
                <a:latin typeface="Aptos"/>
                <a:ea typeface="Aptos"/>
                <a:cs typeface="Aptos"/>
              </a:defRPr>
            </a:defPPr>
          </a:lstStyle>
          <a:p>
            <a:pPr algn="l">
              <a:defRPr sz="1500" b="0" i="0">
                <a:solidFill>
                  <a:srgbClr val="1A303B"/>
                </a:solidFill>
                <a:latin typeface="Aptos"/>
                <a:ea typeface="Aptos"/>
                <a:cs typeface="Aptos"/>
              </a:defRPr>
            </a:pPr>
            <a:r>
              <a:rPr sz="1500" b="0" i="0">
                <a:solidFill>
                  <a:srgbClr val="1A303B"/>
                </a:solidFill>
                <a:latin typeface="Aptos"/>
                <a:ea typeface="Aptos"/>
                <a:cs typeface="Aptos"/>
              </a:rPr>
              <a:t>La correcta formación del expediente y la valoración de la prueba.</a:t>
            </a:r>
          </a:p>
        </p:txBody>
      </p:sp>
      <p:sp>
        <p:nvSpPr>
          <p:cNvPr id="26" name="dot">
            <a:extLst>
              <a:ext uri="{FF2B5EF4-FFF2-40B4-BE49-F238E27FC236}">
                <a16:creationId xmlns:a16="http://schemas.microsoft.com/office/drawing/2014/main" id="{E66CC206-5E0B-4441-9DFF-CED1E06F0370}"/>
              </a:ext>
            </a:extLst>
          </p:cNvPr>
          <p:cNvSpPr>
            <a:spLocks noGrp="1"/>
          </p:cNvSpPr>
          <p:nvPr/>
        </p:nvSpPr>
        <p:spPr>
          <a:xfrm>
            <a:off x="6429375" y="4171950"/>
            <a:ext cx="76200" cy="76200"/>
          </a:xfrm>
          <a:prstGeom prst="ellipse">
            <a:avLst/>
          </a:prstGeom>
          <a:solidFill>
            <a:srgbClr val="B85D3B"/>
          </a:solidFill>
          <a:ln w="0">
            <a:noFill/>
            <a:prstDash val="solid"/>
          </a:ln>
        </p:spPr>
        <p:txBody>
          <a:bodyPr/>
          <a:lstStyle/>
          <a:p>
            <a:endParaRPr lang="es-ES"/>
          </a:p>
        </p:txBody>
      </p:sp>
      <p:sp>
        <p:nvSpPr>
          <p:cNvPr id="27" name="bullet-text">
            <a:extLst>
              <a:ext uri="{FF2B5EF4-FFF2-40B4-BE49-F238E27FC236}">
                <a16:creationId xmlns:a16="http://schemas.microsoft.com/office/drawing/2014/main" id="{E33D4460-B95D-41AC-9C60-8D7E6171E2A6}"/>
              </a:ext>
            </a:extLst>
          </p:cNvPr>
          <p:cNvSpPr>
            <a:spLocks noGrp="1"/>
          </p:cNvSpPr>
          <p:nvPr/>
        </p:nvSpPr>
        <p:spPr>
          <a:xfrm>
            <a:off x="6619875" y="4095750"/>
            <a:ext cx="4248150" cy="609600"/>
          </a:xfrm>
          <a:prstGeom prst="rect">
            <a:avLst/>
          </a:prstGeom>
          <a:noFill/>
          <a:ln w="0">
            <a:noFill/>
            <a:prstDash val="solid"/>
          </a:ln>
        </p:spPr>
        <p:txBody>
          <a:bodyPr lIns="0" tIns="0" rIns="0" bIns="0" anchor="t">
            <a:normAutofit/>
          </a:bodyPr>
          <a:lstStyle>
            <a:defPPr algn="l">
              <a:defRPr sz="1500" b="0" i="0">
                <a:solidFill>
                  <a:srgbClr val="1A303B"/>
                </a:solidFill>
                <a:latin typeface="Aptos"/>
                <a:ea typeface="Aptos"/>
                <a:cs typeface="Aptos"/>
              </a:defRPr>
            </a:defPPr>
          </a:lstStyle>
          <a:p>
            <a:pPr algn="l">
              <a:defRPr sz="1500" b="0" i="0">
                <a:solidFill>
                  <a:srgbClr val="1A303B"/>
                </a:solidFill>
                <a:latin typeface="Aptos"/>
                <a:ea typeface="Aptos"/>
                <a:cs typeface="Aptos"/>
              </a:defRPr>
            </a:pPr>
            <a:r>
              <a:rPr sz="1500" b="0" i="0">
                <a:solidFill>
                  <a:srgbClr val="1A303B"/>
                </a:solidFill>
                <a:latin typeface="Aptos"/>
                <a:ea typeface="Aptos"/>
                <a:cs typeface="Aptos"/>
              </a:rPr>
              <a:t>La notificación y la posibilidad de recurrir el acto final.</a:t>
            </a:r>
          </a:p>
        </p:txBody>
      </p:sp>
      <p:sp>
        <p:nvSpPr>
          <p:cNvPr id="28" name="common-note">
            <a:extLst>
              <a:ext uri="{FF2B5EF4-FFF2-40B4-BE49-F238E27FC236}">
                <a16:creationId xmlns:a16="http://schemas.microsoft.com/office/drawing/2014/main" id="{6DC751EB-78AB-4AE0-8F67-DACFC8CEBCB1}"/>
              </a:ext>
            </a:extLst>
          </p:cNvPr>
          <p:cNvSpPr>
            <a:spLocks noGrp="1"/>
          </p:cNvSpPr>
          <p:nvPr/>
        </p:nvSpPr>
        <p:spPr>
          <a:xfrm>
            <a:off x="6381750" y="5067300"/>
            <a:ext cx="4724400" cy="552450"/>
          </a:xfrm>
          <a:prstGeom prst="rect">
            <a:avLst/>
          </a:prstGeom>
          <a:solidFill>
            <a:srgbClr val="E6ECE8"/>
          </a:solidFill>
          <a:ln w="0">
            <a:noFill/>
            <a:prstDash val="solid"/>
          </a:ln>
        </p:spPr>
        <p:txBody>
          <a:bodyPr/>
          <a:lstStyle/>
          <a:p>
            <a:endParaRPr lang="es-ES"/>
          </a:p>
        </p:txBody>
      </p:sp>
      <p:sp>
        <p:nvSpPr>
          <p:cNvPr id="29" name="common-note-text">
            <a:extLst>
              <a:ext uri="{FF2B5EF4-FFF2-40B4-BE49-F238E27FC236}">
                <a16:creationId xmlns:a16="http://schemas.microsoft.com/office/drawing/2014/main" id="{E60B429E-C787-4166-B4AC-D3962AAC0174}"/>
              </a:ext>
            </a:extLst>
          </p:cNvPr>
          <p:cNvSpPr>
            <a:spLocks noGrp="1"/>
          </p:cNvSpPr>
          <p:nvPr/>
        </p:nvSpPr>
        <p:spPr>
          <a:xfrm>
            <a:off x="6581775" y="5181600"/>
            <a:ext cx="4343400" cy="323850"/>
          </a:xfrm>
          <a:prstGeom prst="rect">
            <a:avLst/>
          </a:prstGeom>
          <a:noFill/>
          <a:ln w="0">
            <a:noFill/>
            <a:prstDash val="solid"/>
          </a:ln>
        </p:spPr>
        <p:txBody>
          <a:bodyPr lIns="0" tIns="0" rIns="0" bIns="0" anchor="ctr">
            <a:normAutofit fontScale="87153"/>
          </a:bodyPr>
          <a:lstStyle>
            <a:defPPr algn="l">
              <a:defRPr sz="1350" b="1" i="0">
                <a:solidFill>
                  <a:srgbClr val="122C3C"/>
                </a:solidFill>
                <a:latin typeface="Aptos"/>
                <a:ea typeface="Aptos"/>
                <a:cs typeface="Aptos"/>
              </a:defRPr>
            </a:defPPr>
          </a:lstStyle>
          <a:p>
            <a:pPr algn="l">
              <a:defRPr sz="1350" b="1" i="0">
                <a:solidFill>
                  <a:srgbClr val="122C3C"/>
                </a:solidFill>
                <a:latin typeface="Aptos"/>
                <a:ea typeface="Aptos"/>
                <a:cs typeface="Aptos"/>
              </a:defRPr>
            </a:pPr>
            <a:r>
              <a:rPr sz="1350" b="1" i="0">
                <a:solidFill>
                  <a:srgbClr val="122C3C"/>
                </a:solidFill>
                <a:latin typeface="Aptos"/>
                <a:ea typeface="Aptos"/>
                <a:cs typeface="Aptos"/>
              </a:rPr>
              <a:t>El detalle operativo se completa con el RGAT (RD 1065/2007).</a:t>
            </a:r>
          </a:p>
        </p:txBody>
      </p:sp>
    </p:spTree>
    <p:extLst>
      <p:ext uri="{BB962C8B-B14F-4D97-AF65-F5344CB8AC3E}">
        <p14:creationId xmlns:p14="http://schemas.microsoft.com/office/powerpoint/2010/main" val="1961868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2EB"/>
        </a:solidFill>
        <a:effectLst/>
      </p:bgPr>
    </p:bg>
    <p:spTree>
      <p:nvGrpSpPr>
        <p:cNvPr id="1" name=""/>
        <p:cNvGrpSpPr/>
        <p:nvPr/>
      </p:nvGrpSpPr>
      <p:grpSpPr>
        <a:xfrm>
          <a:off x="0" y="0"/>
          <a:ext cx="0" cy="0"/>
          <a:chOff x="0" y="0"/>
          <a:chExt cx="0" cy="0"/>
        </a:xfrm>
      </p:grpSpPr>
      <p:sp>
        <p:nvSpPr>
          <p:cNvPr id="23" name="eyebrow">
            <a:extLst>
              <a:ext uri="{FF2B5EF4-FFF2-40B4-BE49-F238E27FC236}">
                <a16:creationId xmlns:a16="http://schemas.microsoft.com/office/drawing/2014/main" id="{BBE0FB04-BCCA-41B9-8090-68B6A345E071}"/>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05 · GESTIÓN TRIBUTARIA</a:t>
            </a:r>
          </a:p>
        </p:txBody>
      </p:sp>
      <p:sp>
        <p:nvSpPr>
          <p:cNvPr id="2" name="slide-title">
            <a:extLst>
              <a:ext uri="{FF2B5EF4-FFF2-40B4-BE49-F238E27FC236}">
                <a16:creationId xmlns:a16="http://schemas.microsoft.com/office/drawing/2014/main" id="{49E1FEEC-14BC-444E-8532-1516468FE626}"/>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Gestión: administrar y comprobar</a:t>
            </a:r>
          </a:p>
        </p:txBody>
      </p:sp>
      <p:sp>
        <p:nvSpPr>
          <p:cNvPr id="3" name="slide-intro">
            <a:extLst>
              <a:ext uri="{FF2B5EF4-FFF2-40B4-BE49-F238E27FC236}">
                <a16:creationId xmlns:a16="http://schemas.microsoft.com/office/drawing/2014/main" id="{DC221D74-724A-4656-A092-19A060ECA2D2}"/>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El artículo 117 reúne trámites ordinarios y controles con alcance legalmente definido.</a:t>
            </a:r>
          </a:p>
        </p:txBody>
      </p:sp>
      <p:sp>
        <p:nvSpPr>
          <p:cNvPr id="4" name="rule">
            <a:extLst>
              <a:ext uri="{FF2B5EF4-FFF2-40B4-BE49-F238E27FC236}">
                <a16:creationId xmlns:a16="http://schemas.microsoft.com/office/drawing/2014/main" id="{EF8BD249-054D-4903-BB42-28088C33F24E}"/>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8C27CC57-32E5-4F72-BFAC-7DA28C7CCE56}"/>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85F6DDB9-AF28-4214-B7EE-2FBF8E7BAFD9}"/>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12</a:t>
            </a:r>
          </a:p>
        </p:txBody>
      </p:sp>
      <p:sp>
        <p:nvSpPr>
          <p:cNvPr id="7" name="big-letter">
            <a:extLst>
              <a:ext uri="{FF2B5EF4-FFF2-40B4-BE49-F238E27FC236}">
                <a16:creationId xmlns:a16="http://schemas.microsoft.com/office/drawing/2014/main" id="{8F267AFB-68FF-4193-9DCE-D1CFF3E5AE00}"/>
              </a:ext>
            </a:extLst>
          </p:cNvPr>
          <p:cNvSpPr>
            <a:spLocks noGrp="1"/>
          </p:cNvSpPr>
          <p:nvPr/>
        </p:nvSpPr>
        <p:spPr>
          <a:xfrm>
            <a:off x="800100" y="2105025"/>
            <a:ext cx="514350" cy="552450"/>
          </a:xfrm>
          <a:prstGeom prst="rect">
            <a:avLst/>
          </a:prstGeom>
          <a:noFill/>
          <a:ln w="0">
            <a:noFill/>
            <a:prstDash val="solid"/>
          </a:ln>
        </p:spPr>
        <p:txBody>
          <a:bodyPr lIns="0" tIns="0" rIns="0" bIns="0" anchor="t">
            <a:normAutofit/>
          </a:bodyPr>
          <a:lstStyle>
            <a:defPPr algn="l">
              <a:defRPr sz="2925" b="1" i="0">
                <a:solidFill>
                  <a:srgbClr val="176B67"/>
                </a:solidFill>
                <a:latin typeface="Georgia"/>
                <a:ea typeface="Georgia"/>
                <a:cs typeface="Georgia"/>
              </a:defRPr>
            </a:defPPr>
          </a:lstStyle>
          <a:p>
            <a:pPr algn="l">
              <a:defRPr sz="2925" b="1" i="0">
                <a:solidFill>
                  <a:srgbClr val="176B67"/>
                </a:solidFill>
                <a:latin typeface="Georgia"/>
                <a:ea typeface="Georgia"/>
                <a:cs typeface="Georgia"/>
              </a:defRPr>
            </a:pPr>
            <a:r>
              <a:rPr sz="2925" b="1" i="0">
                <a:solidFill>
                  <a:srgbClr val="176B67"/>
                </a:solidFill>
                <a:latin typeface="Georgia"/>
                <a:ea typeface="Georgia"/>
                <a:cs typeface="Georgia"/>
              </a:rPr>
              <a:t>A</a:t>
            </a:r>
          </a:p>
        </p:txBody>
      </p:sp>
      <p:sp>
        <p:nvSpPr>
          <p:cNvPr id="8" name="rule">
            <a:extLst>
              <a:ext uri="{FF2B5EF4-FFF2-40B4-BE49-F238E27FC236}">
                <a16:creationId xmlns:a16="http://schemas.microsoft.com/office/drawing/2014/main" id="{94A49A71-90D5-42AD-BB0D-94A3D3C78DE5}"/>
              </a:ext>
            </a:extLst>
          </p:cNvPr>
          <p:cNvSpPr>
            <a:spLocks noGrp="1"/>
          </p:cNvSpPr>
          <p:nvPr/>
        </p:nvSpPr>
        <p:spPr>
          <a:xfrm>
            <a:off x="800100" y="2695575"/>
            <a:ext cx="3105150" cy="28575"/>
          </a:xfrm>
          <a:prstGeom prst="rect">
            <a:avLst/>
          </a:prstGeom>
          <a:solidFill>
            <a:srgbClr val="176B67"/>
          </a:solidFill>
          <a:ln w="0">
            <a:noFill/>
            <a:prstDash val="solid"/>
          </a:ln>
        </p:spPr>
        <p:txBody>
          <a:bodyPr/>
          <a:lstStyle/>
          <a:p>
            <a:endParaRPr lang="es-ES"/>
          </a:p>
        </p:txBody>
      </p:sp>
      <p:sp>
        <p:nvSpPr>
          <p:cNvPr id="9" name="block-title">
            <a:extLst>
              <a:ext uri="{FF2B5EF4-FFF2-40B4-BE49-F238E27FC236}">
                <a16:creationId xmlns:a16="http://schemas.microsoft.com/office/drawing/2014/main" id="{B6945C8A-4C15-4E3D-9C7F-969BAEBABD85}"/>
              </a:ext>
            </a:extLst>
          </p:cNvPr>
          <p:cNvSpPr>
            <a:spLocks noGrp="1"/>
          </p:cNvSpPr>
          <p:nvPr/>
        </p:nvSpPr>
        <p:spPr>
          <a:xfrm>
            <a:off x="800100" y="2924175"/>
            <a:ext cx="3105150" cy="4000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Recibir y tramitar</a:t>
            </a:r>
          </a:p>
        </p:txBody>
      </p:sp>
      <p:sp>
        <p:nvSpPr>
          <p:cNvPr id="10" name="block-copy">
            <a:extLst>
              <a:ext uri="{FF2B5EF4-FFF2-40B4-BE49-F238E27FC236}">
                <a16:creationId xmlns:a16="http://schemas.microsoft.com/office/drawing/2014/main" id="{FAFE60F0-9D9B-4C87-A00E-645DC1C09936}"/>
              </a:ext>
            </a:extLst>
          </p:cNvPr>
          <p:cNvSpPr>
            <a:spLocks noGrp="1"/>
          </p:cNvSpPr>
          <p:nvPr/>
        </p:nvSpPr>
        <p:spPr>
          <a:xfrm>
            <a:off x="800100" y="3438525"/>
            <a:ext cx="3105150" cy="1257300"/>
          </a:xfrm>
          <a:prstGeom prst="rect">
            <a:avLst/>
          </a:prstGeom>
          <a:noFill/>
          <a:ln w="0">
            <a:noFill/>
            <a:prstDash val="solid"/>
          </a:ln>
        </p:spPr>
        <p:txBody>
          <a:bodyPr lIns="0" tIns="0" rIns="0" bIns="0" anchor="t">
            <a:normAutofit/>
          </a:bodyPr>
          <a:lstStyle>
            <a:defPPr algn="l">
              <a:defRPr sz="1538" b="0" i="0">
                <a:solidFill>
                  <a:srgbClr val="1A303B"/>
                </a:solidFill>
                <a:latin typeface="Aptos"/>
                <a:ea typeface="Aptos"/>
                <a:cs typeface="Aptos"/>
              </a:defRPr>
            </a:defPPr>
          </a:lstStyle>
          <a:p>
            <a:pPr algn="l">
              <a:defRPr sz="1538" b="0" i="0">
                <a:solidFill>
                  <a:srgbClr val="1A303B"/>
                </a:solidFill>
                <a:latin typeface="Aptos"/>
                <a:ea typeface="Aptos"/>
                <a:cs typeface="Aptos"/>
              </a:defRPr>
            </a:pPr>
            <a:r>
              <a:rPr sz="1538" b="0" i="0">
                <a:solidFill>
                  <a:srgbClr val="1A303B"/>
                </a:solidFill>
                <a:latin typeface="Aptos"/>
                <a:ea typeface="Aptos"/>
                <a:cs typeface="Aptos"/>
              </a:rPr>
              <a:t>Declaraciones, autoliquidaciones, comunicaciones de datos y demás documentos tributarios.</a:t>
            </a:r>
          </a:p>
        </p:txBody>
      </p:sp>
      <p:sp>
        <p:nvSpPr>
          <p:cNvPr id="11" name="big-letter">
            <a:extLst>
              <a:ext uri="{FF2B5EF4-FFF2-40B4-BE49-F238E27FC236}">
                <a16:creationId xmlns:a16="http://schemas.microsoft.com/office/drawing/2014/main" id="{B131BF73-284C-4153-BC34-3C40EDAB2092}"/>
              </a:ext>
            </a:extLst>
          </p:cNvPr>
          <p:cNvSpPr>
            <a:spLocks noGrp="1"/>
          </p:cNvSpPr>
          <p:nvPr/>
        </p:nvSpPr>
        <p:spPr>
          <a:xfrm>
            <a:off x="4457700" y="2105025"/>
            <a:ext cx="514350" cy="552450"/>
          </a:xfrm>
          <a:prstGeom prst="rect">
            <a:avLst/>
          </a:prstGeom>
          <a:noFill/>
          <a:ln w="0">
            <a:noFill/>
            <a:prstDash val="solid"/>
          </a:ln>
        </p:spPr>
        <p:txBody>
          <a:bodyPr lIns="0" tIns="0" rIns="0" bIns="0" anchor="t">
            <a:normAutofit/>
          </a:bodyPr>
          <a:lstStyle>
            <a:defPPr algn="l">
              <a:defRPr sz="2925" b="1" i="0">
                <a:solidFill>
                  <a:srgbClr val="B85D3B"/>
                </a:solidFill>
                <a:latin typeface="Georgia"/>
                <a:ea typeface="Georgia"/>
                <a:cs typeface="Georgia"/>
              </a:defRPr>
            </a:defPPr>
          </a:lstStyle>
          <a:p>
            <a:pPr algn="l">
              <a:defRPr sz="2925" b="1" i="0">
                <a:solidFill>
                  <a:srgbClr val="B85D3B"/>
                </a:solidFill>
                <a:latin typeface="Georgia"/>
                <a:ea typeface="Georgia"/>
                <a:cs typeface="Georgia"/>
              </a:defRPr>
            </a:pPr>
            <a:r>
              <a:rPr sz="2925" b="1" i="0">
                <a:solidFill>
                  <a:srgbClr val="B85D3B"/>
                </a:solidFill>
                <a:latin typeface="Georgia"/>
                <a:ea typeface="Georgia"/>
                <a:cs typeface="Georgia"/>
              </a:rPr>
              <a:t>B</a:t>
            </a:r>
          </a:p>
        </p:txBody>
      </p:sp>
      <p:sp>
        <p:nvSpPr>
          <p:cNvPr id="12" name="rule">
            <a:extLst>
              <a:ext uri="{FF2B5EF4-FFF2-40B4-BE49-F238E27FC236}">
                <a16:creationId xmlns:a16="http://schemas.microsoft.com/office/drawing/2014/main" id="{8F099158-B887-4D87-9E5C-0A99109FA2C9}"/>
              </a:ext>
            </a:extLst>
          </p:cNvPr>
          <p:cNvSpPr>
            <a:spLocks noGrp="1"/>
          </p:cNvSpPr>
          <p:nvPr/>
        </p:nvSpPr>
        <p:spPr>
          <a:xfrm>
            <a:off x="4457700" y="2695575"/>
            <a:ext cx="3105150" cy="28575"/>
          </a:xfrm>
          <a:prstGeom prst="rect">
            <a:avLst/>
          </a:prstGeom>
          <a:solidFill>
            <a:srgbClr val="B85D3B"/>
          </a:solidFill>
          <a:ln w="0">
            <a:noFill/>
            <a:prstDash val="solid"/>
          </a:ln>
        </p:spPr>
        <p:txBody>
          <a:bodyPr/>
          <a:lstStyle/>
          <a:p>
            <a:endParaRPr lang="es-ES"/>
          </a:p>
        </p:txBody>
      </p:sp>
      <p:sp>
        <p:nvSpPr>
          <p:cNvPr id="13" name="block-title">
            <a:extLst>
              <a:ext uri="{FF2B5EF4-FFF2-40B4-BE49-F238E27FC236}">
                <a16:creationId xmlns:a16="http://schemas.microsoft.com/office/drawing/2014/main" id="{ACB96763-7DFD-4D5C-9C5B-931EC678A4C1}"/>
              </a:ext>
            </a:extLst>
          </p:cNvPr>
          <p:cNvSpPr>
            <a:spLocks noGrp="1"/>
          </p:cNvSpPr>
          <p:nvPr/>
        </p:nvSpPr>
        <p:spPr>
          <a:xfrm>
            <a:off x="4457700" y="2924175"/>
            <a:ext cx="3105150" cy="4000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Comprobar</a:t>
            </a:r>
          </a:p>
        </p:txBody>
      </p:sp>
      <p:sp>
        <p:nvSpPr>
          <p:cNvPr id="14" name="block-copy">
            <a:extLst>
              <a:ext uri="{FF2B5EF4-FFF2-40B4-BE49-F238E27FC236}">
                <a16:creationId xmlns:a16="http://schemas.microsoft.com/office/drawing/2014/main" id="{EE7CDDA7-3C9A-429B-A426-54D3C704B7CB}"/>
              </a:ext>
            </a:extLst>
          </p:cNvPr>
          <p:cNvSpPr>
            <a:spLocks noGrp="1"/>
          </p:cNvSpPr>
          <p:nvPr/>
        </p:nvSpPr>
        <p:spPr>
          <a:xfrm>
            <a:off x="4457700" y="3438525"/>
            <a:ext cx="3105150" cy="1257300"/>
          </a:xfrm>
          <a:prstGeom prst="rect">
            <a:avLst/>
          </a:prstGeom>
          <a:noFill/>
          <a:ln w="0">
            <a:noFill/>
            <a:prstDash val="solid"/>
          </a:ln>
        </p:spPr>
        <p:txBody>
          <a:bodyPr lIns="0" tIns="0" rIns="0" bIns="0" anchor="t">
            <a:normAutofit/>
          </a:bodyPr>
          <a:lstStyle>
            <a:defPPr algn="l">
              <a:defRPr sz="1538" b="0" i="0">
                <a:solidFill>
                  <a:srgbClr val="1A303B"/>
                </a:solidFill>
                <a:latin typeface="Aptos"/>
                <a:ea typeface="Aptos"/>
                <a:cs typeface="Aptos"/>
              </a:defRPr>
            </a:defPPr>
          </a:lstStyle>
          <a:p>
            <a:pPr algn="l">
              <a:defRPr sz="1538" b="0" i="0">
                <a:solidFill>
                  <a:srgbClr val="1A303B"/>
                </a:solidFill>
                <a:latin typeface="Aptos"/>
                <a:ea typeface="Aptos"/>
                <a:cs typeface="Aptos"/>
              </a:defRPr>
            </a:pPr>
            <a:r>
              <a:rPr sz="1538" b="0" i="0">
                <a:solidFill>
                  <a:srgbClr val="1A303B"/>
                </a:solidFill>
                <a:latin typeface="Aptos"/>
                <a:ea typeface="Aptos"/>
                <a:cs typeface="Aptos"/>
              </a:rPr>
              <a:t>Devoluciones, beneficios, obligaciones formales y datos declarados, mediante procedimientos tasados.</a:t>
            </a:r>
          </a:p>
        </p:txBody>
      </p:sp>
      <p:sp>
        <p:nvSpPr>
          <p:cNvPr id="15" name="big-letter">
            <a:extLst>
              <a:ext uri="{FF2B5EF4-FFF2-40B4-BE49-F238E27FC236}">
                <a16:creationId xmlns:a16="http://schemas.microsoft.com/office/drawing/2014/main" id="{B21FCF14-7099-4293-8C16-CFAD200A478D}"/>
              </a:ext>
            </a:extLst>
          </p:cNvPr>
          <p:cNvSpPr>
            <a:spLocks noGrp="1"/>
          </p:cNvSpPr>
          <p:nvPr/>
        </p:nvSpPr>
        <p:spPr>
          <a:xfrm>
            <a:off x="8115300" y="2105025"/>
            <a:ext cx="514350" cy="552450"/>
          </a:xfrm>
          <a:prstGeom prst="rect">
            <a:avLst/>
          </a:prstGeom>
          <a:noFill/>
          <a:ln w="0">
            <a:noFill/>
            <a:prstDash val="solid"/>
          </a:ln>
        </p:spPr>
        <p:txBody>
          <a:bodyPr lIns="0" tIns="0" rIns="0" bIns="0" anchor="t">
            <a:normAutofit/>
          </a:bodyPr>
          <a:lstStyle>
            <a:defPPr algn="l">
              <a:defRPr sz="2925" b="1" i="0">
                <a:solidFill>
                  <a:srgbClr val="C49343"/>
                </a:solidFill>
                <a:latin typeface="Georgia"/>
                <a:ea typeface="Georgia"/>
                <a:cs typeface="Georgia"/>
              </a:defRPr>
            </a:defPPr>
          </a:lstStyle>
          <a:p>
            <a:pPr algn="l">
              <a:defRPr sz="2925" b="1" i="0">
                <a:solidFill>
                  <a:srgbClr val="C49343"/>
                </a:solidFill>
                <a:latin typeface="Georgia"/>
                <a:ea typeface="Georgia"/>
                <a:cs typeface="Georgia"/>
              </a:defRPr>
            </a:pPr>
            <a:r>
              <a:rPr sz="2925" b="1" i="0">
                <a:solidFill>
                  <a:srgbClr val="C49343"/>
                </a:solidFill>
                <a:latin typeface="Georgia"/>
                <a:ea typeface="Georgia"/>
                <a:cs typeface="Georgia"/>
              </a:rPr>
              <a:t>C</a:t>
            </a:r>
          </a:p>
        </p:txBody>
      </p:sp>
      <p:sp>
        <p:nvSpPr>
          <p:cNvPr id="16" name="rule">
            <a:extLst>
              <a:ext uri="{FF2B5EF4-FFF2-40B4-BE49-F238E27FC236}">
                <a16:creationId xmlns:a16="http://schemas.microsoft.com/office/drawing/2014/main" id="{2C64E778-957E-49D6-90D7-B72D0E47E591}"/>
              </a:ext>
            </a:extLst>
          </p:cNvPr>
          <p:cNvSpPr>
            <a:spLocks noGrp="1"/>
          </p:cNvSpPr>
          <p:nvPr/>
        </p:nvSpPr>
        <p:spPr>
          <a:xfrm>
            <a:off x="8115300" y="2695575"/>
            <a:ext cx="3105150" cy="28575"/>
          </a:xfrm>
          <a:prstGeom prst="rect">
            <a:avLst/>
          </a:prstGeom>
          <a:solidFill>
            <a:srgbClr val="C49343"/>
          </a:solidFill>
          <a:ln w="0">
            <a:noFill/>
            <a:prstDash val="solid"/>
          </a:ln>
        </p:spPr>
        <p:txBody>
          <a:bodyPr/>
          <a:lstStyle/>
          <a:p>
            <a:endParaRPr lang="es-ES"/>
          </a:p>
        </p:txBody>
      </p:sp>
      <p:sp>
        <p:nvSpPr>
          <p:cNvPr id="17" name="block-title">
            <a:extLst>
              <a:ext uri="{FF2B5EF4-FFF2-40B4-BE49-F238E27FC236}">
                <a16:creationId xmlns:a16="http://schemas.microsoft.com/office/drawing/2014/main" id="{FCF7B91D-2D30-4F97-BD70-907D32F95DC2}"/>
              </a:ext>
            </a:extLst>
          </p:cNvPr>
          <p:cNvSpPr>
            <a:spLocks noGrp="1"/>
          </p:cNvSpPr>
          <p:nvPr/>
        </p:nvSpPr>
        <p:spPr>
          <a:xfrm>
            <a:off x="8115300" y="2924175"/>
            <a:ext cx="3105150" cy="4000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Reconocer y resolver</a:t>
            </a:r>
          </a:p>
        </p:txBody>
      </p:sp>
      <p:sp>
        <p:nvSpPr>
          <p:cNvPr id="18" name="block-copy">
            <a:extLst>
              <a:ext uri="{FF2B5EF4-FFF2-40B4-BE49-F238E27FC236}">
                <a16:creationId xmlns:a16="http://schemas.microsoft.com/office/drawing/2014/main" id="{2F6A43A2-6184-4681-BE4F-F8CBC7EB098D}"/>
              </a:ext>
            </a:extLst>
          </p:cNvPr>
          <p:cNvSpPr>
            <a:spLocks noGrp="1"/>
          </p:cNvSpPr>
          <p:nvPr/>
        </p:nvSpPr>
        <p:spPr>
          <a:xfrm>
            <a:off x="8115300" y="3438525"/>
            <a:ext cx="3105150" cy="1257300"/>
          </a:xfrm>
          <a:prstGeom prst="rect">
            <a:avLst/>
          </a:prstGeom>
          <a:noFill/>
          <a:ln w="0">
            <a:noFill/>
            <a:prstDash val="solid"/>
          </a:ln>
        </p:spPr>
        <p:txBody>
          <a:bodyPr lIns="0" tIns="0" rIns="0" bIns="0" anchor="t">
            <a:normAutofit/>
          </a:bodyPr>
          <a:lstStyle>
            <a:defPPr algn="l">
              <a:defRPr sz="1538" b="0" i="0">
                <a:solidFill>
                  <a:srgbClr val="1A303B"/>
                </a:solidFill>
                <a:latin typeface="Aptos"/>
                <a:ea typeface="Aptos"/>
                <a:cs typeface="Aptos"/>
              </a:defRPr>
            </a:defPPr>
          </a:lstStyle>
          <a:p>
            <a:pPr algn="l">
              <a:defRPr sz="1538" b="0" i="0">
                <a:solidFill>
                  <a:srgbClr val="1A303B"/>
                </a:solidFill>
                <a:latin typeface="Aptos"/>
                <a:ea typeface="Aptos"/>
                <a:cs typeface="Aptos"/>
              </a:defRPr>
            </a:pPr>
            <a:r>
              <a:rPr sz="1538" b="0" i="0">
                <a:solidFill>
                  <a:srgbClr val="1A303B"/>
                </a:solidFill>
                <a:latin typeface="Aptos"/>
                <a:ea typeface="Aptos"/>
                <a:cs typeface="Aptos"/>
              </a:rPr>
              <a:t>Solicitudes y derechos que exigen una decisión administrativa, con audiencia y notificación cuando proceda.</a:t>
            </a:r>
          </a:p>
        </p:txBody>
      </p:sp>
      <p:sp>
        <p:nvSpPr>
          <p:cNvPr id="19" name="rule">
            <a:extLst>
              <a:ext uri="{FF2B5EF4-FFF2-40B4-BE49-F238E27FC236}">
                <a16:creationId xmlns:a16="http://schemas.microsoft.com/office/drawing/2014/main" id="{C7F1FFE5-54E6-4283-A6DC-0516CC8BF6A4}"/>
              </a:ext>
            </a:extLst>
          </p:cNvPr>
          <p:cNvSpPr>
            <a:spLocks noGrp="1"/>
          </p:cNvSpPr>
          <p:nvPr/>
        </p:nvSpPr>
        <p:spPr>
          <a:xfrm>
            <a:off x="4200525" y="2105025"/>
            <a:ext cx="9525" cy="2762250"/>
          </a:xfrm>
          <a:prstGeom prst="rect">
            <a:avLst/>
          </a:prstGeom>
          <a:solidFill>
            <a:srgbClr val="CBD5D2"/>
          </a:solidFill>
          <a:ln w="0">
            <a:noFill/>
            <a:prstDash val="solid"/>
          </a:ln>
        </p:spPr>
        <p:txBody>
          <a:bodyPr/>
          <a:lstStyle/>
          <a:p>
            <a:endParaRPr lang="es-ES"/>
          </a:p>
        </p:txBody>
      </p:sp>
      <p:sp>
        <p:nvSpPr>
          <p:cNvPr id="20" name="rule">
            <a:extLst>
              <a:ext uri="{FF2B5EF4-FFF2-40B4-BE49-F238E27FC236}">
                <a16:creationId xmlns:a16="http://schemas.microsoft.com/office/drawing/2014/main" id="{A0B4A496-1984-41C1-BA63-B798E9CCB965}"/>
              </a:ext>
            </a:extLst>
          </p:cNvPr>
          <p:cNvSpPr>
            <a:spLocks noGrp="1"/>
          </p:cNvSpPr>
          <p:nvPr/>
        </p:nvSpPr>
        <p:spPr>
          <a:xfrm>
            <a:off x="7858125" y="2105025"/>
            <a:ext cx="9525" cy="2762250"/>
          </a:xfrm>
          <a:prstGeom prst="rect">
            <a:avLst/>
          </a:prstGeom>
          <a:solidFill>
            <a:srgbClr val="CBD5D2"/>
          </a:solidFill>
          <a:ln w="0">
            <a:noFill/>
            <a:prstDash val="solid"/>
          </a:ln>
        </p:spPr>
        <p:txBody>
          <a:bodyPr/>
          <a:lstStyle/>
          <a:p>
            <a:endParaRPr lang="es-ES"/>
          </a:p>
        </p:txBody>
      </p:sp>
      <p:sp>
        <p:nvSpPr>
          <p:cNvPr id="21" name="definition-band">
            <a:extLst>
              <a:ext uri="{FF2B5EF4-FFF2-40B4-BE49-F238E27FC236}">
                <a16:creationId xmlns:a16="http://schemas.microsoft.com/office/drawing/2014/main" id="{90A92407-5393-4355-B251-5E2B2EB82BCB}"/>
              </a:ext>
            </a:extLst>
          </p:cNvPr>
          <p:cNvSpPr>
            <a:spLocks noGrp="1"/>
          </p:cNvSpPr>
          <p:nvPr/>
        </p:nvSpPr>
        <p:spPr>
          <a:xfrm>
            <a:off x="800100" y="5172075"/>
            <a:ext cx="10629900" cy="647700"/>
          </a:xfrm>
          <a:prstGeom prst="rect">
            <a:avLst/>
          </a:prstGeom>
          <a:solidFill>
            <a:srgbClr val="122C3C"/>
          </a:solidFill>
          <a:ln w="0">
            <a:noFill/>
            <a:prstDash val="solid"/>
          </a:ln>
        </p:spPr>
        <p:txBody>
          <a:bodyPr/>
          <a:lstStyle/>
          <a:p>
            <a:endParaRPr lang="es-ES"/>
          </a:p>
        </p:txBody>
      </p:sp>
      <p:sp>
        <p:nvSpPr>
          <p:cNvPr id="22" name="definition-text">
            <a:extLst>
              <a:ext uri="{FF2B5EF4-FFF2-40B4-BE49-F238E27FC236}">
                <a16:creationId xmlns:a16="http://schemas.microsoft.com/office/drawing/2014/main" id="{97561F77-634E-40FF-BD25-C73EA39D86E6}"/>
              </a:ext>
            </a:extLst>
          </p:cNvPr>
          <p:cNvSpPr>
            <a:spLocks noGrp="1"/>
          </p:cNvSpPr>
          <p:nvPr/>
        </p:nvSpPr>
        <p:spPr>
          <a:xfrm>
            <a:off x="1028700" y="5286375"/>
            <a:ext cx="10153650" cy="409575"/>
          </a:xfrm>
          <a:prstGeom prst="rect">
            <a:avLst/>
          </a:prstGeom>
          <a:noFill/>
          <a:ln w="0">
            <a:noFill/>
            <a:prstDash val="solid"/>
          </a:ln>
        </p:spPr>
        <p:txBody>
          <a:bodyPr lIns="0" tIns="0" rIns="0" bIns="0" anchor="ctr">
            <a:normAutofit fontScale="87370"/>
          </a:bodyPr>
          <a:lstStyle>
            <a:defPPr algn="l">
              <a:defRPr sz="1538" b="1" i="0">
                <a:solidFill>
                  <a:srgbClr val="FFFFFF"/>
                </a:solidFill>
                <a:latin typeface="Aptos"/>
                <a:ea typeface="Aptos"/>
                <a:cs typeface="Aptos"/>
              </a:defRPr>
            </a:defPPr>
          </a:lstStyle>
          <a:p>
            <a:pPr algn="l">
              <a:defRPr sz="1538" b="1" i="0">
                <a:solidFill>
                  <a:srgbClr val="FFFFFF"/>
                </a:solidFill>
                <a:latin typeface="Aptos"/>
                <a:ea typeface="Aptos"/>
                <a:cs typeface="Aptos"/>
              </a:defRPr>
            </a:pPr>
            <a:r>
              <a:rPr sz="1538" b="1" i="0">
                <a:solidFill>
                  <a:srgbClr val="FFFFFF"/>
                </a:solidFill>
                <a:latin typeface="Aptos"/>
                <a:ea typeface="Aptos"/>
                <a:cs typeface="Aptos"/>
              </a:rPr>
              <a:t>Gestión no significa “trámite menor”: puede terminar en una liquidación provisional si el procedimiento y sus límites legales lo permiten.</a:t>
            </a:r>
          </a:p>
        </p:txBody>
      </p:sp>
    </p:spTree>
    <p:extLst>
      <p:ext uri="{BB962C8B-B14F-4D97-AF65-F5344CB8AC3E}">
        <p14:creationId xmlns:p14="http://schemas.microsoft.com/office/powerpoint/2010/main" val="558712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2EB"/>
        </a:solidFill>
        <a:effectLst/>
      </p:bgPr>
    </p:bg>
    <p:spTree>
      <p:nvGrpSpPr>
        <p:cNvPr id="1" name=""/>
        <p:cNvGrpSpPr/>
        <p:nvPr/>
      </p:nvGrpSpPr>
      <p:grpSpPr>
        <a:xfrm>
          <a:off x="0" y="0"/>
          <a:ext cx="0" cy="0"/>
          <a:chOff x="0" y="0"/>
          <a:chExt cx="0" cy="0"/>
        </a:xfrm>
      </p:grpSpPr>
      <p:sp>
        <p:nvSpPr>
          <p:cNvPr id="25" name="eyebrow">
            <a:extLst>
              <a:ext uri="{FF2B5EF4-FFF2-40B4-BE49-F238E27FC236}">
                <a16:creationId xmlns:a16="http://schemas.microsoft.com/office/drawing/2014/main" id="{6CEB537C-3127-4DB1-8E03-7C14B1C488D7}"/>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05 · GESTIÓN TRIBUTARIA</a:t>
            </a:r>
          </a:p>
        </p:txBody>
      </p:sp>
      <p:sp>
        <p:nvSpPr>
          <p:cNvPr id="2" name="slide-title">
            <a:extLst>
              <a:ext uri="{FF2B5EF4-FFF2-40B4-BE49-F238E27FC236}">
                <a16:creationId xmlns:a16="http://schemas.microsoft.com/office/drawing/2014/main" id="{149B8B5E-2D67-42FE-95A5-3F2F200502E1}"/>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Tres vías de comprobación en gestión</a:t>
            </a:r>
          </a:p>
        </p:txBody>
      </p:sp>
      <p:sp>
        <p:nvSpPr>
          <p:cNvPr id="3" name="slide-intro">
            <a:extLst>
              <a:ext uri="{FF2B5EF4-FFF2-40B4-BE49-F238E27FC236}">
                <a16:creationId xmlns:a16="http://schemas.microsoft.com/office/drawing/2014/main" id="{BB73FBE3-297F-477D-9290-6CB188A116FA}"/>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La selección del procedimiento depende del tipo de discrepancia y del alcance que permite la LGT.</a:t>
            </a:r>
          </a:p>
        </p:txBody>
      </p:sp>
      <p:sp>
        <p:nvSpPr>
          <p:cNvPr id="4" name="rule">
            <a:extLst>
              <a:ext uri="{FF2B5EF4-FFF2-40B4-BE49-F238E27FC236}">
                <a16:creationId xmlns:a16="http://schemas.microsoft.com/office/drawing/2014/main" id="{F1E9DFA1-D125-47E0-AC17-55012D62FD6C}"/>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570517DD-2F5A-412B-8D47-76353204C8DA}"/>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15EF9505-E74F-4EB9-9289-C78ABC912151}"/>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13</a:t>
            </a:r>
          </a:p>
        </p:txBody>
      </p:sp>
      <p:sp>
        <p:nvSpPr>
          <p:cNvPr id="7" name="rule">
            <a:extLst>
              <a:ext uri="{FF2B5EF4-FFF2-40B4-BE49-F238E27FC236}">
                <a16:creationId xmlns:a16="http://schemas.microsoft.com/office/drawing/2014/main" id="{6D9C9F20-888F-432C-A28E-92F49D5A9D84}"/>
              </a:ext>
            </a:extLst>
          </p:cNvPr>
          <p:cNvSpPr>
            <a:spLocks noGrp="1"/>
          </p:cNvSpPr>
          <p:nvPr/>
        </p:nvSpPr>
        <p:spPr>
          <a:xfrm>
            <a:off x="762000" y="2124075"/>
            <a:ext cx="3276600" cy="38100"/>
          </a:xfrm>
          <a:prstGeom prst="rect">
            <a:avLst/>
          </a:prstGeom>
          <a:solidFill>
            <a:srgbClr val="176B67"/>
          </a:solidFill>
          <a:ln w="0">
            <a:noFill/>
            <a:prstDash val="solid"/>
          </a:ln>
        </p:spPr>
        <p:txBody>
          <a:bodyPr/>
          <a:lstStyle/>
          <a:p>
            <a:endParaRPr lang="es-ES"/>
          </a:p>
        </p:txBody>
      </p:sp>
      <p:sp>
        <p:nvSpPr>
          <p:cNvPr id="8" name="article-range">
            <a:extLst>
              <a:ext uri="{FF2B5EF4-FFF2-40B4-BE49-F238E27FC236}">
                <a16:creationId xmlns:a16="http://schemas.microsoft.com/office/drawing/2014/main" id="{14E46B86-FB2C-4E83-AAEF-75117A3AB4A7}"/>
              </a:ext>
            </a:extLst>
          </p:cNvPr>
          <p:cNvSpPr>
            <a:spLocks noGrp="1"/>
          </p:cNvSpPr>
          <p:nvPr/>
        </p:nvSpPr>
        <p:spPr>
          <a:xfrm>
            <a:off x="762000" y="2286000"/>
            <a:ext cx="3276600" cy="228600"/>
          </a:xfrm>
          <a:prstGeom prst="rect">
            <a:avLst/>
          </a:prstGeom>
          <a:noFill/>
          <a:ln w="0">
            <a:noFill/>
            <a:prstDash val="solid"/>
          </a:ln>
        </p:spPr>
        <p:txBody>
          <a:bodyPr lIns="0" tIns="0" rIns="0" bIns="0" anchor="t">
            <a:normAutofit/>
          </a:bodyPr>
          <a:lstStyle>
            <a:defPPr algn="l">
              <a:defRPr sz="1125" b="1" i="0">
                <a:solidFill>
                  <a:srgbClr val="176B67"/>
                </a:solidFill>
                <a:latin typeface="Aptos"/>
                <a:ea typeface="Aptos"/>
                <a:cs typeface="Aptos"/>
              </a:defRPr>
            </a:defPPr>
          </a:lstStyle>
          <a:p>
            <a:pPr algn="l">
              <a:defRPr sz="1125" b="1" i="0">
                <a:solidFill>
                  <a:srgbClr val="176B67"/>
                </a:solidFill>
                <a:latin typeface="Aptos"/>
                <a:ea typeface="Aptos"/>
                <a:cs typeface="Aptos"/>
              </a:defRPr>
            </a:pPr>
            <a:r>
              <a:rPr sz="1125" b="1" i="0">
                <a:solidFill>
                  <a:srgbClr val="176B67"/>
                </a:solidFill>
                <a:latin typeface="Aptos"/>
                <a:ea typeface="Aptos"/>
                <a:cs typeface="Aptos"/>
              </a:rPr>
              <a:t>131–133</a:t>
            </a:r>
          </a:p>
        </p:txBody>
      </p:sp>
      <p:sp>
        <p:nvSpPr>
          <p:cNvPr id="9" name="method-name">
            <a:extLst>
              <a:ext uri="{FF2B5EF4-FFF2-40B4-BE49-F238E27FC236}">
                <a16:creationId xmlns:a16="http://schemas.microsoft.com/office/drawing/2014/main" id="{97B92B55-4102-4123-AFD4-062CE1CDF01C}"/>
              </a:ext>
            </a:extLst>
          </p:cNvPr>
          <p:cNvSpPr>
            <a:spLocks noGrp="1"/>
          </p:cNvSpPr>
          <p:nvPr/>
        </p:nvSpPr>
        <p:spPr>
          <a:xfrm>
            <a:off x="762000" y="2609850"/>
            <a:ext cx="3276600" cy="5143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Verificación de datos</a:t>
            </a:r>
          </a:p>
        </p:txBody>
      </p:sp>
      <p:sp>
        <p:nvSpPr>
          <p:cNvPr id="10" name="question">
            <a:extLst>
              <a:ext uri="{FF2B5EF4-FFF2-40B4-BE49-F238E27FC236}">
                <a16:creationId xmlns:a16="http://schemas.microsoft.com/office/drawing/2014/main" id="{44E82168-861D-41D0-92B4-E0E1182BDB62}"/>
              </a:ext>
            </a:extLst>
          </p:cNvPr>
          <p:cNvSpPr>
            <a:spLocks noGrp="1"/>
          </p:cNvSpPr>
          <p:nvPr/>
        </p:nvSpPr>
        <p:spPr>
          <a:xfrm>
            <a:off x="762000" y="3267075"/>
            <a:ext cx="3276600" cy="571500"/>
          </a:xfrm>
          <a:prstGeom prst="rect">
            <a:avLst/>
          </a:prstGeom>
          <a:noFill/>
          <a:ln w="0">
            <a:noFill/>
            <a:prstDash val="solid"/>
          </a:ln>
        </p:spPr>
        <p:txBody>
          <a:bodyPr lIns="0" tIns="0" rIns="0" bIns="0" anchor="t">
            <a:normAutofit/>
          </a:bodyPr>
          <a:lstStyle>
            <a:defPPr algn="l">
              <a:defRPr sz="1388" b="1" i="0">
                <a:solidFill>
                  <a:srgbClr val="1A303B"/>
                </a:solidFill>
                <a:latin typeface="Aptos"/>
                <a:ea typeface="Aptos"/>
                <a:cs typeface="Aptos"/>
              </a:defRPr>
            </a:defPPr>
          </a:lstStyle>
          <a:p>
            <a:pPr algn="l">
              <a:defRPr sz="1388" b="1" i="0">
                <a:solidFill>
                  <a:srgbClr val="1A303B"/>
                </a:solidFill>
                <a:latin typeface="Aptos"/>
                <a:ea typeface="Aptos"/>
                <a:cs typeface="Aptos"/>
              </a:defRPr>
            </a:pPr>
            <a:r>
              <a:rPr sz="1388" b="1" i="0">
                <a:solidFill>
                  <a:srgbClr val="1A303B"/>
                </a:solidFill>
                <a:latin typeface="Aptos"/>
                <a:ea typeface="Aptos"/>
                <a:cs typeface="Aptos"/>
              </a:rPr>
              <a:t>¿Hay un error o una contradicción patente?</a:t>
            </a:r>
          </a:p>
        </p:txBody>
      </p:sp>
      <p:sp>
        <p:nvSpPr>
          <p:cNvPr id="11" name="method-desc">
            <a:extLst>
              <a:ext uri="{FF2B5EF4-FFF2-40B4-BE49-F238E27FC236}">
                <a16:creationId xmlns:a16="http://schemas.microsoft.com/office/drawing/2014/main" id="{F63FA88A-0668-4A41-97D5-CBB341B55DF5}"/>
              </a:ext>
            </a:extLst>
          </p:cNvPr>
          <p:cNvSpPr>
            <a:spLocks noGrp="1"/>
          </p:cNvSpPr>
          <p:nvPr/>
        </p:nvSpPr>
        <p:spPr>
          <a:xfrm>
            <a:off x="762000" y="3914775"/>
            <a:ext cx="3276600" cy="952500"/>
          </a:xfrm>
          <a:prstGeom prst="rect">
            <a:avLst/>
          </a:prstGeom>
          <a:noFill/>
          <a:ln w="0">
            <a:noFill/>
            <a:prstDash val="solid"/>
          </a:ln>
        </p:spPr>
        <p:txBody>
          <a:bodyPr lIns="0" tIns="0" rIns="0" bIns="0" anchor="t">
            <a:normAutofit/>
          </a:bodyPr>
          <a:lstStyle>
            <a:defPPr algn="l">
              <a:defRPr sz="1463" b="0" i="0">
                <a:solidFill>
                  <a:srgbClr val="596C73"/>
                </a:solidFill>
                <a:latin typeface="Aptos"/>
                <a:ea typeface="Aptos"/>
                <a:cs typeface="Aptos"/>
              </a:defRPr>
            </a:defPPr>
          </a:lstStyle>
          <a:p>
            <a:pPr algn="l">
              <a:defRPr sz="1463" b="0" i="0">
                <a:solidFill>
                  <a:srgbClr val="596C73"/>
                </a:solidFill>
                <a:latin typeface="Aptos"/>
                <a:ea typeface="Aptos"/>
                <a:cs typeface="Aptos"/>
              </a:defRPr>
            </a:pPr>
            <a:r>
              <a:rPr sz="1463" b="0" i="0">
                <a:solidFill>
                  <a:srgbClr val="596C73"/>
                </a:solidFill>
                <a:latin typeface="Aptos"/>
                <a:ea typeface="Aptos"/>
                <a:cs typeface="Aptos"/>
              </a:rPr>
              <a:t>Resuelve discrepancias simples entre lo declarado y la información disponible.</a:t>
            </a:r>
          </a:p>
        </p:txBody>
      </p:sp>
      <p:sp>
        <p:nvSpPr>
          <p:cNvPr id="12" name="rule">
            <a:extLst>
              <a:ext uri="{FF2B5EF4-FFF2-40B4-BE49-F238E27FC236}">
                <a16:creationId xmlns:a16="http://schemas.microsoft.com/office/drawing/2014/main" id="{8BD212AD-E9B9-4AAD-895C-EE4E6128865D}"/>
              </a:ext>
            </a:extLst>
          </p:cNvPr>
          <p:cNvSpPr>
            <a:spLocks noGrp="1"/>
          </p:cNvSpPr>
          <p:nvPr/>
        </p:nvSpPr>
        <p:spPr>
          <a:xfrm>
            <a:off x="4457700" y="2124075"/>
            <a:ext cx="3276600" cy="38100"/>
          </a:xfrm>
          <a:prstGeom prst="rect">
            <a:avLst/>
          </a:prstGeom>
          <a:solidFill>
            <a:srgbClr val="C49343"/>
          </a:solidFill>
          <a:ln w="0">
            <a:noFill/>
            <a:prstDash val="solid"/>
          </a:ln>
        </p:spPr>
        <p:txBody>
          <a:bodyPr/>
          <a:lstStyle/>
          <a:p>
            <a:endParaRPr lang="es-ES"/>
          </a:p>
        </p:txBody>
      </p:sp>
      <p:sp>
        <p:nvSpPr>
          <p:cNvPr id="13" name="article-range">
            <a:extLst>
              <a:ext uri="{FF2B5EF4-FFF2-40B4-BE49-F238E27FC236}">
                <a16:creationId xmlns:a16="http://schemas.microsoft.com/office/drawing/2014/main" id="{893FFC71-34E5-420C-AC0B-2A14675B8CF8}"/>
              </a:ext>
            </a:extLst>
          </p:cNvPr>
          <p:cNvSpPr>
            <a:spLocks noGrp="1"/>
          </p:cNvSpPr>
          <p:nvPr/>
        </p:nvSpPr>
        <p:spPr>
          <a:xfrm>
            <a:off x="4457700" y="2286000"/>
            <a:ext cx="3276600" cy="228600"/>
          </a:xfrm>
          <a:prstGeom prst="rect">
            <a:avLst/>
          </a:prstGeom>
          <a:noFill/>
          <a:ln w="0">
            <a:noFill/>
            <a:prstDash val="solid"/>
          </a:ln>
        </p:spPr>
        <p:txBody>
          <a:bodyPr lIns="0" tIns="0" rIns="0" bIns="0" anchor="t">
            <a:normAutofit/>
          </a:bodyPr>
          <a:lstStyle>
            <a:defPPr algn="l">
              <a:defRPr sz="1125" b="1" i="0">
                <a:solidFill>
                  <a:srgbClr val="C49343"/>
                </a:solidFill>
                <a:latin typeface="Aptos"/>
                <a:ea typeface="Aptos"/>
                <a:cs typeface="Aptos"/>
              </a:defRPr>
            </a:defPPr>
          </a:lstStyle>
          <a:p>
            <a:pPr algn="l">
              <a:defRPr sz="1125" b="1" i="0">
                <a:solidFill>
                  <a:srgbClr val="C49343"/>
                </a:solidFill>
                <a:latin typeface="Aptos"/>
                <a:ea typeface="Aptos"/>
                <a:cs typeface="Aptos"/>
              </a:defRPr>
            </a:pPr>
            <a:r>
              <a:rPr sz="1125" b="1" i="0">
                <a:solidFill>
                  <a:srgbClr val="C49343"/>
                </a:solidFill>
                <a:latin typeface="Aptos"/>
                <a:ea typeface="Aptos"/>
                <a:cs typeface="Aptos"/>
              </a:rPr>
              <a:t>134–135</a:t>
            </a:r>
          </a:p>
        </p:txBody>
      </p:sp>
      <p:sp>
        <p:nvSpPr>
          <p:cNvPr id="14" name="method-name">
            <a:extLst>
              <a:ext uri="{FF2B5EF4-FFF2-40B4-BE49-F238E27FC236}">
                <a16:creationId xmlns:a16="http://schemas.microsoft.com/office/drawing/2014/main" id="{22C27C86-96B2-4B46-BD7A-9C2B8EBDED3A}"/>
              </a:ext>
            </a:extLst>
          </p:cNvPr>
          <p:cNvSpPr>
            <a:spLocks noGrp="1"/>
          </p:cNvSpPr>
          <p:nvPr/>
        </p:nvSpPr>
        <p:spPr>
          <a:xfrm>
            <a:off x="4457700" y="2609850"/>
            <a:ext cx="3276600" cy="5143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Comprobación de valores</a:t>
            </a:r>
          </a:p>
        </p:txBody>
      </p:sp>
      <p:sp>
        <p:nvSpPr>
          <p:cNvPr id="15" name="question">
            <a:extLst>
              <a:ext uri="{FF2B5EF4-FFF2-40B4-BE49-F238E27FC236}">
                <a16:creationId xmlns:a16="http://schemas.microsoft.com/office/drawing/2014/main" id="{B57DE27A-0881-4F83-B930-DFB5D73B6E13}"/>
              </a:ext>
            </a:extLst>
          </p:cNvPr>
          <p:cNvSpPr>
            <a:spLocks noGrp="1"/>
          </p:cNvSpPr>
          <p:nvPr/>
        </p:nvSpPr>
        <p:spPr>
          <a:xfrm>
            <a:off x="4457700" y="3267075"/>
            <a:ext cx="3276600" cy="571500"/>
          </a:xfrm>
          <a:prstGeom prst="rect">
            <a:avLst/>
          </a:prstGeom>
          <a:noFill/>
          <a:ln w="0">
            <a:noFill/>
            <a:prstDash val="solid"/>
          </a:ln>
        </p:spPr>
        <p:txBody>
          <a:bodyPr lIns="0" tIns="0" rIns="0" bIns="0" anchor="t">
            <a:normAutofit/>
          </a:bodyPr>
          <a:lstStyle>
            <a:defPPr algn="l">
              <a:defRPr sz="1388" b="1" i="0">
                <a:solidFill>
                  <a:srgbClr val="1A303B"/>
                </a:solidFill>
                <a:latin typeface="Aptos"/>
                <a:ea typeface="Aptos"/>
                <a:cs typeface="Aptos"/>
              </a:defRPr>
            </a:defPPr>
          </a:lstStyle>
          <a:p>
            <a:pPr algn="l">
              <a:defRPr sz="1388" b="1" i="0">
                <a:solidFill>
                  <a:srgbClr val="1A303B"/>
                </a:solidFill>
                <a:latin typeface="Aptos"/>
                <a:ea typeface="Aptos"/>
                <a:cs typeface="Aptos"/>
              </a:defRPr>
            </a:pPr>
            <a:r>
              <a:rPr sz="1388" b="1" i="0">
                <a:solidFill>
                  <a:srgbClr val="1A303B"/>
                </a:solidFill>
                <a:latin typeface="Aptos"/>
                <a:ea typeface="Aptos"/>
                <a:cs typeface="Aptos"/>
              </a:rPr>
              <a:t>¿Qué valor fiscal corresponde?</a:t>
            </a:r>
          </a:p>
        </p:txBody>
      </p:sp>
      <p:sp>
        <p:nvSpPr>
          <p:cNvPr id="16" name="method-desc">
            <a:extLst>
              <a:ext uri="{FF2B5EF4-FFF2-40B4-BE49-F238E27FC236}">
                <a16:creationId xmlns:a16="http://schemas.microsoft.com/office/drawing/2014/main" id="{31D59764-6027-430A-93F9-E1F5272CC062}"/>
              </a:ext>
            </a:extLst>
          </p:cNvPr>
          <p:cNvSpPr>
            <a:spLocks noGrp="1"/>
          </p:cNvSpPr>
          <p:nvPr/>
        </p:nvSpPr>
        <p:spPr>
          <a:xfrm>
            <a:off x="4457700" y="3914775"/>
            <a:ext cx="3276600" cy="952500"/>
          </a:xfrm>
          <a:prstGeom prst="rect">
            <a:avLst/>
          </a:prstGeom>
          <a:noFill/>
          <a:ln w="0">
            <a:noFill/>
            <a:prstDash val="solid"/>
          </a:ln>
        </p:spPr>
        <p:txBody>
          <a:bodyPr lIns="0" tIns="0" rIns="0" bIns="0" anchor="t">
            <a:normAutofit/>
          </a:bodyPr>
          <a:lstStyle>
            <a:defPPr algn="l">
              <a:defRPr sz="1463" b="0" i="0">
                <a:solidFill>
                  <a:srgbClr val="596C73"/>
                </a:solidFill>
                <a:latin typeface="Aptos"/>
                <a:ea typeface="Aptos"/>
                <a:cs typeface="Aptos"/>
              </a:defRPr>
            </a:defPPr>
          </a:lstStyle>
          <a:p>
            <a:pPr algn="l">
              <a:defRPr sz="1463" b="0" i="0">
                <a:solidFill>
                  <a:srgbClr val="596C73"/>
                </a:solidFill>
                <a:latin typeface="Aptos"/>
                <a:ea typeface="Aptos"/>
                <a:cs typeface="Aptos"/>
              </a:defRPr>
            </a:pPr>
            <a:r>
              <a:rPr sz="1463" b="0" i="0">
                <a:solidFill>
                  <a:srgbClr val="596C73"/>
                </a:solidFill>
                <a:latin typeface="Aptos"/>
                <a:ea typeface="Aptos"/>
                <a:cs typeface="Aptos"/>
              </a:rPr>
              <a:t>La ley prevé medios de comprobación y, cuando procede, tasación pericial contradictoria.</a:t>
            </a:r>
          </a:p>
        </p:txBody>
      </p:sp>
      <p:sp>
        <p:nvSpPr>
          <p:cNvPr id="17" name="rule">
            <a:extLst>
              <a:ext uri="{FF2B5EF4-FFF2-40B4-BE49-F238E27FC236}">
                <a16:creationId xmlns:a16="http://schemas.microsoft.com/office/drawing/2014/main" id="{5E9B089C-ACA0-40FA-9638-06F1AF41CD7C}"/>
              </a:ext>
            </a:extLst>
          </p:cNvPr>
          <p:cNvSpPr>
            <a:spLocks noGrp="1"/>
          </p:cNvSpPr>
          <p:nvPr/>
        </p:nvSpPr>
        <p:spPr>
          <a:xfrm>
            <a:off x="8153400" y="2124075"/>
            <a:ext cx="3276600" cy="38100"/>
          </a:xfrm>
          <a:prstGeom prst="rect">
            <a:avLst/>
          </a:prstGeom>
          <a:solidFill>
            <a:srgbClr val="B85D3B"/>
          </a:solidFill>
          <a:ln w="0">
            <a:noFill/>
            <a:prstDash val="solid"/>
          </a:ln>
        </p:spPr>
        <p:txBody>
          <a:bodyPr/>
          <a:lstStyle/>
          <a:p>
            <a:endParaRPr lang="es-ES"/>
          </a:p>
        </p:txBody>
      </p:sp>
      <p:sp>
        <p:nvSpPr>
          <p:cNvPr id="18" name="article-range">
            <a:extLst>
              <a:ext uri="{FF2B5EF4-FFF2-40B4-BE49-F238E27FC236}">
                <a16:creationId xmlns:a16="http://schemas.microsoft.com/office/drawing/2014/main" id="{E13E7380-E1C0-4B4A-876E-3AFA59F77AA9}"/>
              </a:ext>
            </a:extLst>
          </p:cNvPr>
          <p:cNvSpPr>
            <a:spLocks noGrp="1"/>
          </p:cNvSpPr>
          <p:nvPr/>
        </p:nvSpPr>
        <p:spPr>
          <a:xfrm>
            <a:off x="8153400" y="2286000"/>
            <a:ext cx="3276600" cy="228600"/>
          </a:xfrm>
          <a:prstGeom prst="rect">
            <a:avLst/>
          </a:prstGeom>
          <a:noFill/>
          <a:ln w="0">
            <a:noFill/>
            <a:prstDash val="solid"/>
          </a:ln>
        </p:spPr>
        <p:txBody>
          <a:bodyPr lIns="0" tIns="0" rIns="0" bIns="0" anchor="t">
            <a:normAutofit/>
          </a:bodyPr>
          <a:lstStyle>
            <a:defPPr algn="l">
              <a:defRPr sz="1125" b="1" i="0">
                <a:solidFill>
                  <a:srgbClr val="B85D3B"/>
                </a:solidFill>
                <a:latin typeface="Aptos"/>
                <a:ea typeface="Aptos"/>
                <a:cs typeface="Aptos"/>
              </a:defRPr>
            </a:defPPr>
          </a:lstStyle>
          <a:p>
            <a:pPr algn="l">
              <a:defRPr sz="1125" b="1" i="0">
                <a:solidFill>
                  <a:srgbClr val="B85D3B"/>
                </a:solidFill>
                <a:latin typeface="Aptos"/>
                <a:ea typeface="Aptos"/>
                <a:cs typeface="Aptos"/>
              </a:defRPr>
            </a:pPr>
            <a:r>
              <a:rPr sz="1125" b="1" i="0">
                <a:solidFill>
                  <a:srgbClr val="B85D3B"/>
                </a:solidFill>
                <a:latin typeface="Aptos"/>
                <a:ea typeface="Aptos"/>
                <a:cs typeface="Aptos"/>
              </a:rPr>
              <a:t>136–140</a:t>
            </a:r>
          </a:p>
        </p:txBody>
      </p:sp>
      <p:sp>
        <p:nvSpPr>
          <p:cNvPr id="19" name="method-name">
            <a:extLst>
              <a:ext uri="{FF2B5EF4-FFF2-40B4-BE49-F238E27FC236}">
                <a16:creationId xmlns:a16="http://schemas.microsoft.com/office/drawing/2014/main" id="{01B21FDC-9507-45B2-AD20-B40F40245668}"/>
              </a:ext>
            </a:extLst>
          </p:cNvPr>
          <p:cNvSpPr>
            <a:spLocks noGrp="1"/>
          </p:cNvSpPr>
          <p:nvPr/>
        </p:nvSpPr>
        <p:spPr>
          <a:xfrm>
            <a:off x="8153400" y="2609850"/>
            <a:ext cx="3276600" cy="5143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Comprobación limitada</a:t>
            </a:r>
          </a:p>
        </p:txBody>
      </p:sp>
      <p:sp>
        <p:nvSpPr>
          <p:cNvPr id="20" name="question">
            <a:extLst>
              <a:ext uri="{FF2B5EF4-FFF2-40B4-BE49-F238E27FC236}">
                <a16:creationId xmlns:a16="http://schemas.microsoft.com/office/drawing/2014/main" id="{3E06A5C9-1D90-4511-819D-F220CA79159B}"/>
              </a:ext>
            </a:extLst>
          </p:cNvPr>
          <p:cNvSpPr>
            <a:spLocks noGrp="1"/>
          </p:cNvSpPr>
          <p:nvPr/>
        </p:nvSpPr>
        <p:spPr>
          <a:xfrm>
            <a:off x="8153400" y="3267075"/>
            <a:ext cx="3276600" cy="571500"/>
          </a:xfrm>
          <a:prstGeom prst="rect">
            <a:avLst/>
          </a:prstGeom>
          <a:noFill/>
          <a:ln w="0">
            <a:noFill/>
            <a:prstDash val="solid"/>
          </a:ln>
        </p:spPr>
        <p:txBody>
          <a:bodyPr lIns="0" tIns="0" rIns="0" bIns="0" anchor="t">
            <a:normAutofit/>
          </a:bodyPr>
          <a:lstStyle>
            <a:defPPr algn="l">
              <a:defRPr sz="1388" b="1" i="0">
                <a:solidFill>
                  <a:srgbClr val="1A303B"/>
                </a:solidFill>
                <a:latin typeface="Aptos"/>
                <a:ea typeface="Aptos"/>
                <a:cs typeface="Aptos"/>
              </a:defRPr>
            </a:defPPr>
          </a:lstStyle>
          <a:p>
            <a:pPr algn="l">
              <a:defRPr sz="1388" b="1" i="0">
                <a:solidFill>
                  <a:srgbClr val="1A303B"/>
                </a:solidFill>
                <a:latin typeface="Aptos"/>
                <a:ea typeface="Aptos"/>
                <a:cs typeface="Aptos"/>
              </a:defRPr>
            </a:pPr>
            <a:r>
              <a:rPr sz="1388" b="1" i="0">
                <a:solidFill>
                  <a:srgbClr val="1A303B"/>
                </a:solidFill>
                <a:latin typeface="Aptos"/>
                <a:ea typeface="Aptos"/>
                <a:cs typeface="Aptos"/>
              </a:rPr>
              <a:t>¿Qué elementos se revisan?</a:t>
            </a:r>
          </a:p>
        </p:txBody>
      </p:sp>
      <p:sp>
        <p:nvSpPr>
          <p:cNvPr id="21" name="method-desc">
            <a:extLst>
              <a:ext uri="{FF2B5EF4-FFF2-40B4-BE49-F238E27FC236}">
                <a16:creationId xmlns:a16="http://schemas.microsoft.com/office/drawing/2014/main" id="{95A32BB1-2B02-41C8-A9AE-5B5BF60A2888}"/>
              </a:ext>
            </a:extLst>
          </p:cNvPr>
          <p:cNvSpPr>
            <a:spLocks noGrp="1"/>
          </p:cNvSpPr>
          <p:nvPr/>
        </p:nvSpPr>
        <p:spPr>
          <a:xfrm>
            <a:off x="8153400" y="3914775"/>
            <a:ext cx="3276600" cy="952500"/>
          </a:xfrm>
          <a:prstGeom prst="rect">
            <a:avLst/>
          </a:prstGeom>
          <a:noFill/>
          <a:ln w="0">
            <a:noFill/>
            <a:prstDash val="solid"/>
          </a:ln>
        </p:spPr>
        <p:txBody>
          <a:bodyPr lIns="0" tIns="0" rIns="0" bIns="0" anchor="t">
            <a:normAutofit/>
          </a:bodyPr>
          <a:lstStyle>
            <a:defPPr algn="l">
              <a:defRPr sz="1463" b="0" i="0">
                <a:solidFill>
                  <a:srgbClr val="596C73"/>
                </a:solidFill>
                <a:latin typeface="Aptos"/>
                <a:ea typeface="Aptos"/>
                <a:cs typeface="Aptos"/>
              </a:defRPr>
            </a:defPPr>
          </a:lstStyle>
          <a:p>
            <a:pPr algn="l">
              <a:defRPr sz="1463" b="0" i="0">
                <a:solidFill>
                  <a:srgbClr val="596C73"/>
                </a:solidFill>
                <a:latin typeface="Aptos"/>
                <a:ea typeface="Aptos"/>
                <a:cs typeface="Aptos"/>
              </a:defRPr>
            </a:pPr>
            <a:r>
              <a:rPr sz="1463" b="0" i="0">
                <a:solidFill>
                  <a:srgbClr val="596C73"/>
                </a:solidFill>
                <a:latin typeface="Aptos"/>
                <a:ea typeface="Aptos"/>
                <a:cs typeface="Aptos"/>
              </a:rPr>
              <a:t>Comprueba aspectos concretos dentro de los medios y límites propios del procedimiento.</a:t>
            </a:r>
          </a:p>
        </p:txBody>
      </p:sp>
      <p:sp>
        <p:nvSpPr>
          <p:cNvPr id="22" name="rule">
            <a:extLst>
              <a:ext uri="{FF2B5EF4-FFF2-40B4-BE49-F238E27FC236}">
                <a16:creationId xmlns:a16="http://schemas.microsoft.com/office/drawing/2014/main" id="{FDD4B8D0-FFB6-41C2-8066-E4F58578339E}"/>
              </a:ext>
            </a:extLst>
          </p:cNvPr>
          <p:cNvSpPr>
            <a:spLocks noGrp="1"/>
          </p:cNvSpPr>
          <p:nvPr/>
        </p:nvSpPr>
        <p:spPr>
          <a:xfrm>
            <a:off x="4229100" y="2095500"/>
            <a:ext cx="9525" cy="2952750"/>
          </a:xfrm>
          <a:prstGeom prst="rect">
            <a:avLst/>
          </a:prstGeom>
          <a:solidFill>
            <a:srgbClr val="CBD5D2"/>
          </a:solidFill>
          <a:ln w="0">
            <a:noFill/>
            <a:prstDash val="solid"/>
          </a:ln>
        </p:spPr>
        <p:txBody>
          <a:bodyPr/>
          <a:lstStyle/>
          <a:p>
            <a:endParaRPr lang="es-ES"/>
          </a:p>
        </p:txBody>
      </p:sp>
      <p:sp>
        <p:nvSpPr>
          <p:cNvPr id="23" name="rule">
            <a:extLst>
              <a:ext uri="{FF2B5EF4-FFF2-40B4-BE49-F238E27FC236}">
                <a16:creationId xmlns:a16="http://schemas.microsoft.com/office/drawing/2014/main" id="{23AB3461-193F-4FD7-802D-29C7B8EE661B}"/>
              </a:ext>
            </a:extLst>
          </p:cNvPr>
          <p:cNvSpPr>
            <a:spLocks noGrp="1"/>
          </p:cNvSpPr>
          <p:nvPr/>
        </p:nvSpPr>
        <p:spPr>
          <a:xfrm>
            <a:off x="7924800" y="2095500"/>
            <a:ext cx="9525" cy="2952750"/>
          </a:xfrm>
          <a:prstGeom prst="rect">
            <a:avLst/>
          </a:prstGeom>
          <a:solidFill>
            <a:srgbClr val="CBD5D2"/>
          </a:solidFill>
          <a:ln w="0">
            <a:noFill/>
            <a:prstDash val="solid"/>
          </a:ln>
        </p:spPr>
        <p:txBody>
          <a:bodyPr/>
          <a:lstStyle/>
          <a:p>
            <a:endParaRPr lang="es-ES"/>
          </a:p>
        </p:txBody>
      </p:sp>
      <p:sp>
        <p:nvSpPr>
          <p:cNvPr id="24" name="procedural-caution">
            <a:extLst>
              <a:ext uri="{FF2B5EF4-FFF2-40B4-BE49-F238E27FC236}">
                <a16:creationId xmlns:a16="http://schemas.microsoft.com/office/drawing/2014/main" id="{9CDA5A66-8146-4A72-86EB-ACC9FBFA30F6}"/>
              </a:ext>
            </a:extLst>
          </p:cNvPr>
          <p:cNvSpPr>
            <a:spLocks noGrp="1"/>
          </p:cNvSpPr>
          <p:nvPr/>
        </p:nvSpPr>
        <p:spPr>
          <a:xfrm>
            <a:off x="819150" y="5429250"/>
            <a:ext cx="10420350" cy="381000"/>
          </a:xfrm>
          <a:prstGeom prst="rect">
            <a:avLst/>
          </a:prstGeom>
          <a:noFill/>
          <a:ln w="0">
            <a:noFill/>
            <a:prstDash val="solid"/>
          </a:ln>
        </p:spPr>
        <p:txBody>
          <a:bodyPr lIns="0" tIns="0" rIns="0" bIns="0" anchor="ctr">
            <a:normAutofit/>
          </a:bodyPr>
          <a:lstStyle>
            <a:defPPr algn="l">
              <a:defRPr sz="1425" b="1" i="0">
                <a:solidFill>
                  <a:srgbClr val="122C3C"/>
                </a:solidFill>
                <a:latin typeface="Aptos"/>
                <a:ea typeface="Aptos"/>
                <a:cs typeface="Aptos"/>
              </a:defRPr>
            </a:defPPr>
          </a:lstStyle>
          <a:p>
            <a:pPr algn="l">
              <a:defRPr sz="1425" b="1" i="0">
                <a:solidFill>
                  <a:srgbClr val="122C3C"/>
                </a:solidFill>
                <a:latin typeface="Aptos"/>
                <a:ea typeface="Aptos"/>
                <a:cs typeface="Aptos"/>
              </a:defRPr>
            </a:pPr>
            <a:r>
              <a:rPr sz="1425" b="1" i="0">
                <a:solidFill>
                  <a:srgbClr val="122C3C"/>
                </a:solidFill>
                <a:latin typeface="Aptos"/>
                <a:ea typeface="Aptos"/>
                <a:cs typeface="Aptos"/>
              </a:rPr>
              <a:t>No son etiquetas intercambiables: cada vía tiene causas de inicio, medios de comprobación y efectos propios.</a:t>
            </a:r>
          </a:p>
        </p:txBody>
      </p:sp>
    </p:spTree>
    <p:extLst>
      <p:ext uri="{BB962C8B-B14F-4D97-AF65-F5344CB8AC3E}">
        <p14:creationId xmlns:p14="http://schemas.microsoft.com/office/powerpoint/2010/main" val="1001807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2EB"/>
        </a:solidFill>
        <a:effectLst/>
      </p:bgPr>
    </p:bg>
    <p:spTree>
      <p:nvGrpSpPr>
        <p:cNvPr id="1" name=""/>
        <p:cNvGrpSpPr/>
        <p:nvPr/>
      </p:nvGrpSpPr>
      <p:grpSpPr>
        <a:xfrm>
          <a:off x="0" y="0"/>
          <a:ext cx="0" cy="0"/>
          <a:chOff x="0" y="0"/>
          <a:chExt cx="0" cy="0"/>
        </a:xfrm>
      </p:grpSpPr>
      <p:sp>
        <p:nvSpPr>
          <p:cNvPr id="25" name="eyebrow">
            <a:extLst>
              <a:ext uri="{FF2B5EF4-FFF2-40B4-BE49-F238E27FC236}">
                <a16:creationId xmlns:a16="http://schemas.microsoft.com/office/drawing/2014/main" id="{073731C1-25DA-4DE2-BE49-B546598C3CF7}"/>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10 · AEAT</a:t>
            </a:r>
          </a:p>
        </p:txBody>
      </p:sp>
      <p:sp>
        <p:nvSpPr>
          <p:cNvPr id="2" name="slide-title">
            <a:extLst>
              <a:ext uri="{FF2B5EF4-FFF2-40B4-BE49-F238E27FC236}">
                <a16:creationId xmlns:a16="http://schemas.microsoft.com/office/drawing/2014/main" id="{E9A5A77E-D174-4840-B3D1-2AA17830A763}"/>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De la función de la LGT al equipo de la AEAT</a:t>
            </a:r>
          </a:p>
        </p:txBody>
      </p:sp>
      <p:sp>
        <p:nvSpPr>
          <p:cNvPr id="3" name="slide-intro">
            <a:extLst>
              <a:ext uri="{FF2B5EF4-FFF2-40B4-BE49-F238E27FC236}">
                <a16:creationId xmlns:a16="http://schemas.microsoft.com/office/drawing/2014/main" id="{15D398A6-6FF2-4D6D-8A78-CABDECE8E97A}"/>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La relación entre título legal, departamento central y unidad territorial hace visible quién actúa.</a:t>
            </a:r>
          </a:p>
        </p:txBody>
      </p:sp>
      <p:sp>
        <p:nvSpPr>
          <p:cNvPr id="4" name="rule">
            <a:extLst>
              <a:ext uri="{FF2B5EF4-FFF2-40B4-BE49-F238E27FC236}">
                <a16:creationId xmlns:a16="http://schemas.microsoft.com/office/drawing/2014/main" id="{1B1E0710-8C71-4B3D-AF2A-D660A9A01C5D}"/>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45037A79-E6E5-467D-A035-141707095BA9}"/>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C693B3F5-483B-40D2-96D0-26A897C6CC86}"/>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24</a:t>
            </a:r>
          </a:p>
        </p:txBody>
      </p:sp>
      <p:sp>
        <p:nvSpPr>
          <p:cNvPr id="7" name="h1">
            <a:extLst>
              <a:ext uri="{FF2B5EF4-FFF2-40B4-BE49-F238E27FC236}">
                <a16:creationId xmlns:a16="http://schemas.microsoft.com/office/drawing/2014/main" id="{69A8DDE8-AEA9-4E02-9FCD-DE25E2007571}"/>
              </a:ext>
            </a:extLst>
          </p:cNvPr>
          <p:cNvSpPr>
            <a:spLocks noGrp="1"/>
          </p:cNvSpPr>
          <p:nvPr/>
        </p:nvSpPr>
        <p:spPr>
          <a:xfrm>
            <a:off x="781050" y="2076450"/>
            <a:ext cx="2905125" cy="238125"/>
          </a:xfrm>
          <a:prstGeom prst="rect">
            <a:avLst/>
          </a:prstGeom>
          <a:noFill/>
          <a:ln w="0">
            <a:noFill/>
            <a:prstDash val="solid"/>
          </a:ln>
        </p:spPr>
        <p:txBody>
          <a:bodyPr lIns="0" tIns="0" rIns="0" bIns="0" anchor="t">
            <a:normAutofit/>
          </a:bodyPr>
          <a:lstStyle>
            <a:defPPr algn="l">
              <a:defRPr sz="1050" b="1" i="0">
                <a:solidFill>
                  <a:srgbClr val="596C73"/>
                </a:solidFill>
                <a:latin typeface="Aptos"/>
                <a:ea typeface="Aptos"/>
                <a:cs typeface="Aptos"/>
              </a:defRPr>
            </a:defPPr>
          </a:lstStyle>
          <a:p>
            <a:pPr algn="l">
              <a:defRPr sz="1050" b="1" i="0">
                <a:solidFill>
                  <a:srgbClr val="596C73"/>
                </a:solidFill>
                <a:latin typeface="Aptos"/>
                <a:ea typeface="Aptos"/>
                <a:cs typeface="Aptos"/>
              </a:defRPr>
            </a:pPr>
            <a:r>
              <a:rPr sz="1050" b="1" i="0">
                <a:solidFill>
                  <a:srgbClr val="596C73"/>
                </a:solidFill>
                <a:latin typeface="Aptos"/>
                <a:ea typeface="Aptos"/>
                <a:cs typeface="Aptos"/>
              </a:rPr>
              <a:t>FUNCIÓN / LGT</a:t>
            </a:r>
          </a:p>
        </p:txBody>
      </p:sp>
      <p:sp>
        <p:nvSpPr>
          <p:cNvPr id="8" name="h2">
            <a:extLst>
              <a:ext uri="{FF2B5EF4-FFF2-40B4-BE49-F238E27FC236}">
                <a16:creationId xmlns:a16="http://schemas.microsoft.com/office/drawing/2014/main" id="{AC4082B5-373B-4DC0-977F-BCEF5973F1CD}"/>
              </a:ext>
            </a:extLst>
          </p:cNvPr>
          <p:cNvSpPr>
            <a:spLocks noGrp="1"/>
          </p:cNvSpPr>
          <p:nvPr/>
        </p:nvSpPr>
        <p:spPr>
          <a:xfrm>
            <a:off x="3686175" y="2076450"/>
            <a:ext cx="3571875" cy="238125"/>
          </a:xfrm>
          <a:prstGeom prst="rect">
            <a:avLst/>
          </a:prstGeom>
          <a:noFill/>
          <a:ln w="0">
            <a:noFill/>
            <a:prstDash val="solid"/>
          </a:ln>
        </p:spPr>
        <p:txBody>
          <a:bodyPr lIns="0" tIns="0" rIns="0" bIns="0" anchor="t">
            <a:normAutofit/>
          </a:bodyPr>
          <a:lstStyle>
            <a:defPPr algn="l">
              <a:defRPr sz="1050" b="1" i="0">
                <a:solidFill>
                  <a:srgbClr val="596C73"/>
                </a:solidFill>
                <a:latin typeface="Aptos"/>
                <a:ea typeface="Aptos"/>
                <a:cs typeface="Aptos"/>
              </a:defRPr>
            </a:defPPr>
          </a:lstStyle>
          <a:p>
            <a:pPr algn="l">
              <a:defRPr sz="1050" b="1" i="0">
                <a:solidFill>
                  <a:srgbClr val="596C73"/>
                </a:solidFill>
                <a:latin typeface="Aptos"/>
                <a:ea typeface="Aptos"/>
                <a:cs typeface="Aptos"/>
              </a:defRPr>
            </a:pPr>
            <a:r>
              <a:rPr sz="1050" b="1" i="0">
                <a:solidFill>
                  <a:srgbClr val="596C73"/>
                </a:solidFill>
                <a:latin typeface="Aptos"/>
                <a:ea typeface="Aptos"/>
                <a:cs typeface="Aptos"/>
              </a:rPr>
              <a:t>DIRECCIÓN CENTRAL</a:t>
            </a:r>
          </a:p>
        </p:txBody>
      </p:sp>
      <p:sp>
        <p:nvSpPr>
          <p:cNvPr id="9" name="h3">
            <a:extLst>
              <a:ext uri="{FF2B5EF4-FFF2-40B4-BE49-F238E27FC236}">
                <a16:creationId xmlns:a16="http://schemas.microsoft.com/office/drawing/2014/main" id="{699AF235-9B54-4A0C-8B42-B727B6C722ED}"/>
              </a:ext>
            </a:extLst>
          </p:cNvPr>
          <p:cNvSpPr>
            <a:spLocks noGrp="1"/>
          </p:cNvSpPr>
          <p:nvPr/>
        </p:nvSpPr>
        <p:spPr>
          <a:xfrm>
            <a:off x="7258050" y="2076450"/>
            <a:ext cx="3886200" cy="238125"/>
          </a:xfrm>
          <a:prstGeom prst="rect">
            <a:avLst/>
          </a:prstGeom>
          <a:noFill/>
          <a:ln w="0">
            <a:noFill/>
            <a:prstDash val="solid"/>
          </a:ln>
        </p:spPr>
        <p:txBody>
          <a:bodyPr lIns="0" tIns="0" rIns="0" bIns="0" anchor="t">
            <a:normAutofit/>
          </a:bodyPr>
          <a:lstStyle>
            <a:defPPr algn="l">
              <a:defRPr sz="1050" b="1" i="0">
                <a:solidFill>
                  <a:srgbClr val="596C73"/>
                </a:solidFill>
                <a:latin typeface="Aptos"/>
                <a:ea typeface="Aptos"/>
                <a:cs typeface="Aptos"/>
              </a:defRPr>
            </a:defPPr>
          </a:lstStyle>
          <a:p>
            <a:pPr algn="l">
              <a:defRPr sz="1050" b="1" i="0">
                <a:solidFill>
                  <a:srgbClr val="596C73"/>
                </a:solidFill>
                <a:latin typeface="Aptos"/>
                <a:ea typeface="Aptos"/>
                <a:cs typeface="Aptos"/>
              </a:defRPr>
            </a:pPr>
            <a:r>
              <a:rPr sz="1050" b="1" i="0">
                <a:solidFill>
                  <a:srgbClr val="596C73"/>
                </a:solidFill>
                <a:latin typeface="Aptos"/>
                <a:ea typeface="Aptos"/>
                <a:cs typeface="Aptos"/>
              </a:rPr>
              <a:t>EJECUCIÓN TERRITORIAL</a:t>
            </a:r>
          </a:p>
        </p:txBody>
      </p:sp>
      <p:sp>
        <p:nvSpPr>
          <p:cNvPr id="10" name="row-shade">
            <a:extLst>
              <a:ext uri="{FF2B5EF4-FFF2-40B4-BE49-F238E27FC236}">
                <a16:creationId xmlns:a16="http://schemas.microsoft.com/office/drawing/2014/main" id="{75351536-ECA1-4EEB-9928-371A74A4EDC1}"/>
              </a:ext>
            </a:extLst>
          </p:cNvPr>
          <p:cNvSpPr>
            <a:spLocks noGrp="1"/>
          </p:cNvSpPr>
          <p:nvPr/>
        </p:nvSpPr>
        <p:spPr>
          <a:xfrm>
            <a:off x="781050" y="2428875"/>
            <a:ext cx="10363200" cy="628650"/>
          </a:xfrm>
          <a:prstGeom prst="rect">
            <a:avLst/>
          </a:prstGeom>
          <a:solidFill>
            <a:srgbClr val="FFFEFB"/>
          </a:solidFill>
          <a:ln w="0">
            <a:noFill/>
            <a:prstDash val="solid"/>
          </a:ln>
        </p:spPr>
        <p:txBody>
          <a:bodyPr/>
          <a:lstStyle/>
          <a:p>
            <a:endParaRPr lang="es-ES"/>
          </a:p>
        </p:txBody>
      </p:sp>
      <p:sp>
        <p:nvSpPr>
          <p:cNvPr id="11" name="function-name">
            <a:extLst>
              <a:ext uri="{FF2B5EF4-FFF2-40B4-BE49-F238E27FC236}">
                <a16:creationId xmlns:a16="http://schemas.microsoft.com/office/drawing/2014/main" id="{43E8FC70-22A7-4AAD-93E6-EF41E3BCB80E}"/>
              </a:ext>
            </a:extLst>
          </p:cNvPr>
          <p:cNvSpPr>
            <a:spLocks noGrp="1"/>
          </p:cNvSpPr>
          <p:nvPr/>
        </p:nvSpPr>
        <p:spPr>
          <a:xfrm>
            <a:off x="885825" y="2533650"/>
            <a:ext cx="2733675" cy="438150"/>
          </a:xfrm>
          <a:prstGeom prst="rect">
            <a:avLst/>
          </a:prstGeom>
          <a:noFill/>
          <a:ln w="0">
            <a:noFill/>
            <a:prstDash val="solid"/>
          </a:ln>
        </p:spPr>
        <p:txBody>
          <a:bodyPr lIns="0" tIns="0" rIns="0" bIns="0" anchor="ctr">
            <a:normAutofit/>
          </a:bodyPr>
          <a:lstStyle>
            <a:defPPr algn="l">
              <a:defRPr sz="1313" b="1" i="0">
                <a:solidFill>
                  <a:srgbClr val="176B67"/>
                </a:solidFill>
                <a:latin typeface="Aptos"/>
                <a:ea typeface="Aptos"/>
                <a:cs typeface="Aptos"/>
              </a:defRPr>
            </a:defPPr>
          </a:lstStyle>
          <a:p>
            <a:pPr algn="l">
              <a:defRPr sz="1313" b="1" i="0">
                <a:solidFill>
                  <a:srgbClr val="176B67"/>
                </a:solidFill>
                <a:latin typeface="Aptos"/>
                <a:ea typeface="Aptos"/>
                <a:cs typeface="Aptos"/>
              </a:defRPr>
            </a:pPr>
            <a:r>
              <a:rPr sz="1313" b="1" i="0">
                <a:solidFill>
                  <a:srgbClr val="176B67"/>
                </a:solidFill>
                <a:latin typeface="Aptos"/>
                <a:ea typeface="Aptos"/>
                <a:cs typeface="Aptos"/>
              </a:rPr>
              <a:t>Gestión · arts. 117–140</a:t>
            </a:r>
          </a:p>
        </p:txBody>
      </p:sp>
      <p:sp>
        <p:nvSpPr>
          <p:cNvPr id="12" name="central-department">
            <a:extLst>
              <a:ext uri="{FF2B5EF4-FFF2-40B4-BE49-F238E27FC236}">
                <a16:creationId xmlns:a16="http://schemas.microsoft.com/office/drawing/2014/main" id="{A08F9112-9C65-41AB-B48E-E03313F87C03}"/>
              </a:ext>
            </a:extLst>
          </p:cNvPr>
          <p:cNvSpPr>
            <a:spLocks noGrp="1"/>
          </p:cNvSpPr>
          <p:nvPr/>
        </p:nvSpPr>
        <p:spPr>
          <a:xfrm>
            <a:off x="3781425" y="2505075"/>
            <a:ext cx="3381375" cy="476250"/>
          </a:xfrm>
          <a:prstGeom prst="rect">
            <a:avLst/>
          </a:prstGeom>
          <a:noFill/>
          <a:ln w="0">
            <a:noFill/>
            <a:prstDash val="solid"/>
          </a:ln>
        </p:spPr>
        <p:txBody>
          <a:bodyPr lIns="0" tIns="0" rIns="0" bIns="0" anchor="ctr">
            <a:normAutofit/>
          </a:bodyPr>
          <a:lstStyle>
            <a:defPPr algn="l">
              <a:defRPr sz="1275" b="0" i="0">
                <a:solidFill>
                  <a:srgbClr val="1A303B"/>
                </a:solidFill>
                <a:latin typeface="Aptos"/>
                <a:ea typeface="Aptos"/>
                <a:cs typeface="Aptos"/>
              </a:defRPr>
            </a:defPPr>
          </a:lstStyle>
          <a:p>
            <a:pPr algn="l">
              <a:defRPr sz="1275" b="0" i="0">
                <a:solidFill>
                  <a:srgbClr val="1A303B"/>
                </a:solidFill>
                <a:latin typeface="Aptos"/>
                <a:ea typeface="Aptos"/>
                <a:cs typeface="Aptos"/>
              </a:defRPr>
            </a:pPr>
            <a:r>
              <a:rPr sz="1275" b="0" i="0">
                <a:solidFill>
                  <a:srgbClr val="1A303B"/>
                </a:solidFill>
                <a:latin typeface="Aptos"/>
                <a:ea typeface="Aptos"/>
                <a:cs typeface="Aptos"/>
              </a:rPr>
              <a:t>Departamento de Gestión Tributaria</a:t>
            </a:r>
          </a:p>
        </p:txBody>
      </p:sp>
      <p:sp>
        <p:nvSpPr>
          <p:cNvPr id="13" name="territorial-unit">
            <a:extLst>
              <a:ext uri="{FF2B5EF4-FFF2-40B4-BE49-F238E27FC236}">
                <a16:creationId xmlns:a16="http://schemas.microsoft.com/office/drawing/2014/main" id="{840B7055-0605-4DC8-B2ED-E52632978129}"/>
              </a:ext>
            </a:extLst>
          </p:cNvPr>
          <p:cNvSpPr>
            <a:spLocks noGrp="1"/>
          </p:cNvSpPr>
          <p:nvPr/>
        </p:nvSpPr>
        <p:spPr>
          <a:xfrm>
            <a:off x="7353300" y="2505075"/>
            <a:ext cx="3695700" cy="476250"/>
          </a:xfrm>
          <a:prstGeom prst="rect">
            <a:avLst/>
          </a:prstGeom>
          <a:noFill/>
          <a:ln w="0">
            <a:noFill/>
            <a:prstDash val="solid"/>
          </a:ln>
        </p:spPr>
        <p:txBody>
          <a:bodyPr lIns="0" tIns="0" rIns="0" bIns="0" anchor="ctr">
            <a:normAutofit/>
          </a:bodyPr>
          <a:lstStyle>
            <a:defPPr algn="l">
              <a:defRPr sz="1275" b="0" i="0">
                <a:solidFill>
                  <a:srgbClr val="1A303B"/>
                </a:solidFill>
                <a:latin typeface="Aptos"/>
                <a:ea typeface="Aptos"/>
                <a:cs typeface="Aptos"/>
              </a:defRPr>
            </a:defPPr>
          </a:lstStyle>
          <a:p>
            <a:pPr algn="l">
              <a:defRPr sz="1275" b="0" i="0">
                <a:solidFill>
                  <a:srgbClr val="1A303B"/>
                </a:solidFill>
                <a:latin typeface="Aptos"/>
                <a:ea typeface="Aptos"/>
                <a:cs typeface="Aptos"/>
              </a:defRPr>
            </a:pPr>
            <a:r>
              <a:rPr sz="1275" b="0" i="0">
                <a:solidFill>
                  <a:srgbClr val="1A303B"/>
                </a:solidFill>
                <a:latin typeface="Aptos"/>
                <a:ea typeface="Aptos"/>
                <a:cs typeface="Aptos"/>
              </a:rPr>
              <a:t>Dependencia Regional de Gestión; Administraciones</a:t>
            </a:r>
          </a:p>
        </p:txBody>
      </p:sp>
      <p:sp>
        <p:nvSpPr>
          <p:cNvPr id="14" name="function-name">
            <a:extLst>
              <a:ext uri="{FF2B5EF4-FFF2-40B4-BE49-F238E27FC236}">
                <a16:creationId xmlns:a16="http://schemas.microsoft.com/office/drawing/2014/main" id="{602CD867-7D99-4BBA-9D31-4F151E16CDB6}"/>
              </a:ext>
            </a:extLst>
          </p:cNvPr>
          <p:cNvSpPr>
            <a:spLocks noGrp="1"/>
          </p:cNvSpPr>
          <p:nvPr/>
        </p:nvSpPr>
        <p:spPr>
          <a:xfrm>
            <a:off x="885825" y="3257550"/>
            <a:ext cx="2733675" cy="438150"/>
          </a:xfrm>
          <a:prstGeom prst="rect">
            <a:avLst/>
          </a:prstGeom>
          <a:noFill/>
          <a:ln w="0">
            <a:noFill/>
            <a:prstDash val="solid"/>
          </a:ln>
        </p:spPr>
        <p:txBody>
          <a:bodyPr lIns="0" tIns="0" rIns="0" bIns="0" anchor="ctr">
            <a:normAutofit/>
          </a:bodyPr>
          <a:lstStyle>
            <a:defPPr algn="l">
              <a:defRPr sz="1313" b="1" i="0">
                <a:solidFill>
                  <a:srgbClr val="B85D3B"/>
                </a:solidFill>
                <a:latin typeface="Aptos"/>
                <a:ea typeface="Aptos"/>
                <a:cs typeface="Aptos"/>
              </a:defRPr>
            </a:defPPr>
          </a:lstStyle>
          <a:p>
            <a:pPr algn="l">
              <a:defRPr sz="1313" b="1" i="0">
                <a:solidFill>
                  <a:srgbClr val="B85D3B"/>
                </a:solidFill>
                <a:latin typeface="Aptos"/>
                <a:ea typeface="Aptos"/>
                <a:cs typeface="Aptos"/>
              </a:defRPr>
            </a:pPr>
            <a:r>
              <a:rPr sz="1313" b="1" i="0">
                <a:solidFill>
                  <a:srgbClr val="B85D3B"/>
                </a:solidFill>
                <a:latin typeface="Aptos"/>
                <a:ea typeface="Aptos"/>
                <a:cs typeface="Aptos"/>
              </a:rPr>
              <a:t>Inspección · arts. 141–159</a:t>
            </a:r>
          </a:p>
        </p:txBody>
      </p:sp>
      <p:sp>
        <p:nvSpPr>
          <p:cNvPr id="15" name="central-department">
            <a:extLst>
              <a:ext uri="{FF2B5EF4-FFF2-40B4-BE49-F238E27FC236}">
                <a16:creationId xmlns:a16="http://schemas.microsoft.com/office/drawing/2014/main" id="{65733F00-6FCF-4A21-968F-9BF1F00C87F9}"/>
              </a:ext>
            </a:extLst>
          </p:cNvPr>
          <p:cNvSpPr>
            <a:spLocks noGrp="1"/>
          </p:cNvSpPr>
          <p:nvPr/>
        </p:nvSpPr>
        <p:spPr>
          <a:xfrm>
            <a:off x="3781425" y="3228975"/>
            <a:ext cx="3381375" cy="476250"/>
          </a:xfrm>
          <a:prstGeom prst="rect">
            <a:avLst/>
          </a:prstGeom>
          <a:noFill/>
          <a:ln w="0">
            <a:noFill/>
            <a:prstDash val="solid"/>
          </a:ln>
        </p:spPr>
        <p:txBody>
          <a:bodyPr lIns="0" tIns="0" rIns="0" bIns="0" anchor="ctr">
            <a:normAutofit/>
          </a:bodyPr>
          <a:lstStyle>
            <a:defPPr algn="l">
              <a:defRPr sz="1275" b="0" i="0">
                <a:solidFill>
                  <a:srgbClr val="1A303B"/>
                </a:solidFill>
                <a:latin typeface="Aptos"/>
                <a:ea typeface="Aptos"/>
                <a:cs typeface="Aptos"/>
              </a:defRPr>
            </a:defPPr>
          </a:lstStyle>
          <a:p>
            <a:pPr algn="l">
              <a:defRPr sz="1275" b="0" i="0">
                <a:solidFill>
                  <a:srgbClr val="1A303B"/>
                </a:solidFill>
                <a:latin typeface="Aptos"/>
                <a:ea typeface="Aptos"/>
                <a:cs typeface="Aptos"/>
              </a:defRPr>
            </a:pPr>
            <a:r>
              <a:rPr sz="1275" b="0" i="0">
                <a:solidFill>
                  <a:srgbClr val="1A303B"/>
                </a:solidFill>
                <a:latin typeface="Aptos"/>
                <a:ea typeface="Aptos"/>
                <a:cs typeface="Aptos"/>
              </a:rPr>
              <a:t>Departamento de Inspección Financiera y Tributaria</a:t>
            </a:r>
          </a:p>
        </p:txBody>
      </p:sp>
      <p:sp>
        <p:nvSpPr>
          <p:cNvPr id="16" name="territorial-unit">
            <a:extLst>
              <a:ext uri="{FF2B5EF4-FFF2-40B4-BE49-F238E27FC236}">
                <a16:creationId xmlns:a16="http://schemas.microsoft.com/office/drawing/2014/main" id="{2437783D-57C5-4CCA-B687-957FF2CF7A1A}"/>
              </a:ext>
            </a:extLst>
          </p:cNvPr>
          <p:cNvSpPr>
            <a:spLocks noGrp="1"/>
          </p:cNvSpPr>
          <p:nvPr/>
        </p:nvSpPr>
        <p:spPr>
          <a:xfrm>
            <a:off x="7353300" y="3228975"/>
            <a:ext cx="3695700" cy="476250"/>
          </a:xfrm>
          <a:prstGeom prst="rect">
            <a:avLst/>
          </a:prstGeom>
          <a:noFill/>
          <a:ln w="0">
            <a:noFill/>
            <a:prstDash val="solid"/>
          </a:ln>
        </p:spPr>
        <p:txBody>
          <a:bodyPr lIns="0" tIns="0" rIns="0" bIns="0" anchor="ctr">
            <a:normAutofit/>
          </a:bodyPr>
          <a:lstStyle>
            <a:defPPr algn="l">
              <a:defRPr sz="1275" b="0" i="0">
                <a:solidFill>
                  <a:srgbClr val="1A303B"/>
                </a:solidFill>
                <a:latin typeface="Aptos"/>
                <a:ea typeface="Aptos"/>
                <a:cs typeface="Aptos"/>
              </a:defRPr>
            </a:defPPr>
          </a:lstStyle>
          <a:p>
            <a:pPr algn="l">
              <a:defRPr sz="1275" b="0" i="0">
                <a:solidFill>
                  <a:srgbClr val="1A303B"/>
                </a:solidFill>
                <a:latin typeface="Aptos"/>
                <a:ea typeface="Aptos"/>
                <a:cs typeface="Aptos"/>
              </a:defRPr>
            </a:pPr>
            <a:r>
              <a:rPr sz="1275" b="0" i="0">
                <a:solidFill>
                  <a:srgbClr val="1A303B"/>
                </a:solidFill>
                <a:latin typeface="Aptos"/>
                <a:ea typeface="Aptos"/>
                <a:cs typeface="Aptos"/>
              </a:rPr>
              <a:t>Dependencia Regional de Inspección</a:t>
            </a:r>
          </a:p>
        </p:txBody>
      </p:sp>
      <p:sp>
        <p:nvSpPr>
          <p:cNvPr id="17" name="row-shade">
            <a:extLst>
              <a:ext uri="{FF2B5EF4-FFF2-40B4-BE49-F238E27FC236}">
                <a16:creationId xmlns:a16="http://schemas.microsoft.com/office/drawing/2014/main" id="{0E55B45E-B002-4B30-9C6F-54BA79879D3A}"/>
              </a:ext>
            </a:extLst>
          </p:cNvPr>
          <p:cNvSpPr>
            <a:spLocks noGrp="1"/>
          </p:cNvSpPr>
          <p:nvPr/>
        </p:nvSpPr>
        <p:spPr>
          <a:xfrm>
            <a:off x="781050" y="3876675"/>
            <a:ext cx="10363200" cy="628650"/>
          </a:xfrm>
          <a:prstGeom prst="rect">
            <a:avLst/>
          </a:prstGeom>
          <a:solidFill>
            <a:srgbClr val="FFFEFB"/>
          </a:solidFill>
          <a:ln w="0">
            <a:noFill/>
            <a:prstDash val="solid"/>
          </a:ln>
        </p:spPr>
        <p:txBody>
          <a:bodyPr/>
          <a:lstStyle/>
          <a:p>
            <a:endParaRPr lang="es-ES"/>
          </a:p>
        </p:txBody>
      </p:sp>
      <p:sp>
        <p:nvSpPr>
          <p:cNvPr id="18" name="function-name">
            <a:extLst>
              <a:ext uri="{FF2B5EF4-FFF2-40B4-BE49-F238E27FC236}">
                <a16:creationId xmlns:a16="http://schemas.microsoft.com/office/drawing/2014/main" id="{2825BEE2-C3F6-47E6-83F0-F6C0ED3EB6F8}"/>
              </a:ext>
            </a:extLst>
          </p:cNvPr>
          <p:cNvSpPr>
            <a:spLocks noGrp="1"/>
          </p:cNvSpPr>
          <p:nvPr/>
        </p:nvSpPr>
        <p:spPr>
          <a:xfrm>
            <a:off x="885825" y="3981450"/>
            <a:ext cx="2733675" cy="438150"/>
          </a:xfrm>
          <a:prstGeom prst="rect">
            <a:avLst/>
          </a:prstGeom>
          <a:noFill/>
          <a:ln w="0">
            <a:noFill/>
            <a:prstDash val="solid"/>
          </a:ln>
        </p:spPr>
        <p:txBody>
          <a:bodyPr lIns="0" tIns="0" rIns="0" bIns="0" anchor="ctr">
            <a:normAutofit/>
          </a:bodyPr>
          <a:lstStyle>
            <a:defPPr algn="l">
              <a:defRPr sz="1313" b="1" i="0">
                <a:solidFill>
                  <a:srgbClr val="122C3C"/>
                </a:solidFill>
                <a:latin typeface="Aptos"/>
                <a:ea typeface="Aptos"/>
                <a:cs typeface="Aptos"/>
              </a:defRPr>
            </a:defPPr>
          </a:lstStyle>
          <a:p>
            <a:pPr algn="l">
              <a:defRPr sz="1313" b="1" i="0">
                <a:solidFill>
                  <a:srgbClr val="122C3C"/>
                </a:solidFill>
                <a:latin typeface="Aptos"/>
                <a:ea typeface="Aptos"/>
                <a:cs typeface="Aptos"/>
              </a:defRPr>
            </a:pPr>
            <a:r>
              <a:rPr sz="1313" b="1" i="0">
                <a:solidFill>
                  <a:srgbClr val="122C3C"/>
                </a:solidFill>
                <a:latin typeface="Aptos"/>
                <a:ea typeface="Aptos"/>
                <a:cs typeface="Aptos"/>
              </a:rPr>
              <a:t>Recaudación · arts. 160–177</a:t>
            </a:r>
          </a:p>
        </p:txBody>
      </p:sp>
      <p:sp>
        <p:nvSpPr>
          <p:cNvPr id="19" name="central-department">
            <a:extLst>
              <a:ext uri="{FF2B5EF4-FFF2-40B4-BE49-F238E27FC236}">
                <a16:creationId xmlns:a16="http://schemas.microsoft.com/office/drawing/2014/main" id="{057DA981-AF52-4B25-B5A1-415AEDB84276}"/>
              </a:ext>
            </a:extLst>
          </p:cNvPr>
          <p:cNvSpPr>
            <a:spLocks noGrp="1"/>
          </p:cNvSpPr>
          <p:nvPr/>
        </p:nvSpPr>
        <p:spPr>
          <a:xfrm>
            <a:off x="3781425" y="3952875"/>
            <a:ext cx="3381375" cy="476250"/>
          </a:xfrm>
          <a:prstGeom prst="rect">
            <a:avLst/>
          </a:prstGeom>
          <a:noFill/>
          <a:ln w="0">
            <a:noFill/>
            <a:prstDash val="solid"/>
          </a:ln>
        </p:spPr>
        <p:txBody>
          <a:bodyPr lIns="0" tIns="0" rIns="0" bIns="0" anchor="ctr">
            <a:normAutofit/>
          </a:bodyPr>
          <a:lstStyle>
            <a:defPPr algn="l">
              <a:defRPr sz="1275" b="0" i="0">
                <a:solidFill>
                  <a:srgbClr val="1A303B"/>
                </a:solidFill>
                <a:latin typeface="Aptos"/>
                <a:ea typeface="Aptos"/>
                <a:cs typeface="Aptos"/>
              </a:defRPr>
            </a:defPPr>
          </a:lstStyle>
          <a:p>
            <a:pPr algn="l">
              <a:defRPr sz="1275" b="0" i="0">
                <a:solidFill>
                  <a:srgbClr val="1A303B"/>
                </a:solidFill>
                <a:latin typeface="Aptos"/>
                <a:ea typeface="Aptos"/>
                <a:cs typeface="Aptos"/>
              </a:defRPr>
            </a:pPr>
            <a:r>
              <a:rPr sz="1275" b="0" i="0">
                <a:solidFill>
                  <a:srgbClr val="1A303B"/>
                </a:solidFill>
                <a:latin typeface="Aptos"/>
                <a:ea typeface="Aptos"/>
                <a:cs typeface="Aptos"/>
              </a:rPr>
              <a:t>Departamento de Recaudación</a:t>
            </a:r>
          </a:p>
        </p:txBody>
      </p:sp>
      <p:sp>
        <p:nvSpPr>
          <p:cNvPr id="20" name="territorial-unit">
            <a:extLst>
              <a:ext uri="{FF2B5EF4-FFF2-40B4-BE49-F238E27FC236}">
                <a16:creationId xmlns:a16="http://schemas.microsoft.com/office/drawing/2014/main" id="{8207BA00-2862-463B-9A8B-E801879F6C7C}"/>
              </a:ext>
            </a:extLst>
          </p:cNvPr>
          <p:cNvSpPr>
            <a:spLocks noGrp="1"/>
          </p:cNvSpPr>
          <p:nvPr/>
        </p:nvSpPr>
        <p:spPr>
          <a:xfrm>
            <a:off x="7353300" y="3952875"/>
            <a:ext cx="3695700" cy="476250"/>
          </a:xfrm>
          <a:prstGeom prst="rect">
            <a:avLst/>
          </a:prstGeom>
          <a:noFill/>
          <a:ln w="0">
            <a:noFill/>
            <a:prstDash val="solid"/>
          </a:ln>
        </p:spPr>
        <p:txBody>
          <a:bodyPr lIns="0" tIns="0" rIns="0" bIns="0" anchor="ctr">
            <a:normAutofit/>
          </a:bodyPr>
          <a:lstStyle>
            <a:defPPr algn="l">
              <a:defRPr sz="1275" b="0" i="0">
                <a:solidFill>
                  <a:srgbClr val="1A303B"/>
                </a:solidFill>
                <a:latin typeface="Aptos"/>
                <a:ea typeface="Aptos"/>
                <a:cs typeface="Aptos"/>
              </a:defRPr>
            </a:defPPr>
          </a:lstStyle>
          <a:p>
            <a:pPr algn="l">
              <a:defRPr sz="1275" b="0" i="0">
                <a:solidFill>
                  <a:srgbClr val="1A303B"/>
                </a:solidFill>
                <a:latin typeface="Aptos"/>
                <a:ea typeface="Aptos"/>
                <a:cs typeface="Aptos"/>
              </a:defRPr>
            </a:pPr>
            <a:r>
              <a:rPr sz="1275" b="0" i="0">
                <a:solidFill>
                  <a:srgbClr val="1A303B"/>
                </a:solidFill>
                <a:latin typeface="Aptos"/>
                <a:ea typeface="Aptos"/>
                <a:cs typeface="Aptos"/>
              </a:rPr>
              <a:t>Dependencia Regional de Recaudación; unidades territoriales</a:t>
            </a:r>
          </a:p>
        </p:txBody>
      </p:sp>
      <p:sp>
        <p:nvSpPr>
          <p:cNvPr id="21" name="function-name">
            <a:extLst>
              <a:ext uri="{FF2B5EF4-FFF2-40B4-BE49-F238E27FC236}">
                <a16:creationId xmlns:a16="http://schemas.microsoft.com/office/drawing/2014/main" id="{535C9D6C-0BF2-400C-8E6A-26DB5F25F65D}"/>
              </a:ext>
            </a:extLst>
          </p:cNvPr>
          <p:cNvSpPr>
            <a:spLocks noGrp="1"/>
          </p:cNvSpPr>
          <p:nvPr/>
        </p:nvSpPr>
        <p:spPr>
          <a:xfrm>
            <a:off x="885825" y="4705350"/>
            <a:ext cx="2733675" cy="438150"/>
          </a:xfrm>
          <a:prstGeom prst="rect">
            <a:avLst/>
          </a:prstGeom>
          <a:noFill/>
          <a:ln w="0">
            <a:noFill/>
            <a:prstDash val="solid"/>
          </a:ln>
        </p:spPr>
        <p:txBody>
          <a:bodyPr lIns="0" tIns="0" rIns="0" bIns="0" anchor="ctr">
            <a:normAutofit/>
          </a:bodyPr>
          <a:lstStyle>
            <a:defPPr algn="l">
              <a:defRPr sz="1313" b="1" i="0">
                <a:solidFill>
                  <a:srgbClr val="122C3C"/>
                </a:solidFill>
                <a:latin typeface="Aptos"/>
                <a:ea typeface="Aptos"/>
                <a:cs typeface="Aptos"/>
              </a:defRPr>
            </a:defPPr>
          </a:lstStyle>
          <a:p>
            <a:pPr algn="l">
              <a:defRPr sz="1313" b="1" i="0">
                <a:solidFill>
                  <a:srgbClr val="122C3C"/>
                </a:solidFill>
                <a:latin typeface="Aptos"/>
                <a:ea typeface="Aptos"/>
                <a:cs typeface="Aptos"/>
              </a:defRPr>
            </a:pPr>
            <a:r>
              <a:rPr sz="1313" b="1" i="0">
                <a:solidFill>
                  <a:srgbClr val="122C3C"/>
                </a:solidFill>
                <a:latin typeface="Aptos"/>
                <a:ea typeface="Aptos"/>
                <a:cs typeface="Aptos"/>
              </a:rPr>
              <a:t>Aduanas / tributos específicos</a:t>
            </a:r>
          </a:p>
        </p:txBody>
      </p:sp>
      <p:sp>
        <p:nvSpPr>
          <p:cNvPr id="22" name="central-department">
            <a:extLst>
              <a:ext uri="{FF2B5EF4-FFF2-40B4-BE49-F238E27FC236}">
                <a16:creationId xmlns:a16="http://schemas.microsoft.com/office/drawing/2014/main" id="{9284E81B-32F4-434B-95F8-4AE4E8E9A7D5}"/>
              </a:ext>
            </a:extLst>
          </p:cNvPr>
          <p:cNvSpPr>
            <a:spLocks noGrp="1"/>
          </p:cNvSpPr>
          <p:nvPr/>
        </p:nvSpPr>
        <p:spPr>
          <a:xfrm>
            <a:off x="3781425" y="4676775"/>
            <a:ext cx="3381375" cy="476250"/>
          </a:xfrm>
          <a:prstGeom prst="rect">
            <a:avLst/>
          </a:prstGeom>
          <a:noFill/>
          <a:ln w="0">
            <a:noFill/>
            <a:prstDash val="solid"/>
          </a:ln>
        </p:spPr>
        <p:txBody>
          <a:bodyPr lIns="0" tIns="0" rIns="0" bIns="0" anchor="ctr">
            <a:normAutofit/>
          </a:bodyPr>
          <a:lstStyle>
            <a:defPPr algn="l">
              <a:defRPr sz="1275" b="0" i="0">
                <a:solidFill>
                  <a:srgbClr val="1A303B"/>
                </a:solidFill>
                <a:latin typeface="Aptos"/>
                <a:ea typeface="Aptos"/>
                <a:cs typeface="Aptos"/>
              </a:defRPr>
            </a:defPPr>
          </a:lstStyle>
          <a:p>
            <a:pPr algn="l">
              <a:defRPr sz="1275" b="0" i="0">
                <a:solidFill>
                  <a:srgbClr val="1A303B"/>
                </a:solidFill>
                <a:latin typeface="Aptos"/>
                <a:ea typeface="Aptos"/>
                <a:cs typeface="Aptos"/>
              </a:defRPr>
            </a:pPr>
            <a:r>
              <a:rPr sz="1275" b="0" i="0">
                <a:solidFill>
                  <a:srgbClr val="1A303B"/>
                </a:solidFill>
                <a:latin typeface="Aptos"/>
                <a:ea typeface="Aptos"/>
                <a:cs typeface="Aptos"/>
              </a:rPr>
              <a:t>Departamento de Aduanas e Impuestos Especiales</a:t>
            </a:r>
          </a:p>
        </p:txBody>
      </p:sp>
      <p:sp>
        <p:nvSpPr>
          <p:cNvPr id="23" name="territorial-unit">
            <a:extLst>
              <a:ext uri="{FF2B5EF4-FFF2-40B4-BE49-F238E27FC236}">
                <a16:creationId xmlns:a16="http://schemas.microsoft.com/office/drawing/2014/main" id="{1FDB0676-872C-4D69-9C8C-B27C8F0A4802}"/>
              </a:ext>
            </a:extLst>
          </p:cNvPr>
          <p:cNvSpPr>
            <a:spLocks noGrp="1"/>
          </p:cNvSpPr>
          <p:nvPr/>
        </p:nvSpPr>
        <p:spPr>
          <a:xfrm>
            <a:off x="7353300" y="4676775"/>
            <a:ext cx="3695700" cy="476250"/>
          </a:xfrm>
          <a:prstGeom prst="rect">
            <a:avLst/>
          </a:prstGeom>
          <a:noFill/>
          <a:ln w="0">
            <a:noFill/>
            <a:prstDash val="solid"/>
          </a:ln>
        </p:spPr>
        <p:txBody>
          <a:bodyPr lIns="0" tIns="0" rIns="0" bIns="0" anchor="ctr">
            <a:normAutofit/>
          </a:bodyPr>
          <a:lstStyle>
            <a:defPPr algn="l">
              <a:defRPr sz="1275" b="0" i="0">
                <a:solidFill>
                  <a:srgbClr val="1A303B"/>
                </a:solidFill>
                <a:latin typeface="Aptos"/>
                <a:ea typeface="Aptos"/>
                <a:cs typeface="Aptos"/>
              </a:defRPr>
            </a:defPPr>
          </a:lstStyle>
          <a:p>
            <a:pPr algn="l">
              <a:defRPr sz="1275" b="0" i="0">
                <a:solidFill>
                  <a:srgbClr val="1A303B"/>
                </a:solidFill>
                <a:latin typeface="Aptos"/>
                <a:ea typeface="Aptos"/>
                <a:cs typeface="Aptos"/>
              </a:defRPr>
            </a:pPr>
            <a:r>
              <a:rPr sz="1275" b="0" i="0">
                <a:solidFill>
                  <a:srgbClr val="1A303B"/>
                </a:solidFill>
                <a:latin typeface="Aptos"/>
                <a:ea typeface="Aptos"/>
                <a:cs typeface="Aptos"/>
              </a:rPr>
              <a:t>Dependencias y Administraciones de Aduanas e II. EE.</a:t>
            </a:r>
          </a:p>
        </p:txBody>
      </p:sp>
      <p:sp>
        <p:nvSpPr>
          <p:cNvPr id="24" name="competence-warning">
            <a:extLst>
              <a:ext uri="{FF2B5EF4-FFF2-40B4-BE49-F238E27FC236}">
                <a16:creationId xmlns:a16="http://schemas.microsoft.com/office/drawing/2014/main" id="{289B95F1-D740-434E-BC55-8C7A83B49A19}"/>
              </a:ext>
            </a:extLst>
          </p:cNvPr>
          <p:cNvSpPr>
            <a:spLocks noGrp="1"/>
          </p:cNvSpPr>
          <p:nvPr/>
        </p:nvSpPr>
        <p:spPr>
          <a:xfrm>
            <a:off x="790575" y="5581650"/>
            <a:ext cx="10382250" cy="361950"/>
          </a:xfrm>
          <a:prstGeom prst="rect">
            <a:avLst/>
          </a:prstGeom>
          <a:noFill/>
          <a:ln w="0">
            <a:noFill/>
            <a:prstDash val="solid"/>
          </a:ln>
        </p:spPr>
        <p:txBody>
          <a:bodyPr lIns="0" tIns="0" rIns="0" bIns="0" anchor="ctr">
            <a:normAutofit/>
          </a:bodyPr>
          <a:lstStyle>
            <a:defPPr algn="l">
              <a:defRPr sz="1313" b="0" i="1">
                <a:solidFill>
                  <a:srgbClr val="596C73"/>
                </a:solidFill>
                <a:latin typeface="Aptos"/>
                <a:ea typeface="Aptos"/>
                <a:cs typeface="Aptos"/>
              </a:defRPr>
            </a:defPPr>
          </a:lstStyle>
          <a:p>
            <a:pPr algn="l">
              <a:defRPr sz="1313" b="0" i="1">
                <a:solidFill>
                  <a:srgbClr val="596C73"/>
                </a:solidFill>
                <a:latin typeface="Aptos"/>
                <a:ea typeface="Aptos"/>
                <a:cs typeface="Aptos"/>
              </a:defRPr>
            </a:pPr>
            <a:r>
              <a:rPr sz="1313" b="0" i="1">
                <a:solidFill>
                  <a:srgbClr val="596C73"/>
                </a:solidFill>
                <a:latin typeface="Aptos"/>
                <a:ea typeface="Aptos"/>
                <a:cs typeface="Aptos"/>
              </a:rPr>
              <a:t>Mapa orientativo: la competencia concreta se confirma en la norma del área, la atribución del expediente y la resolución territorial.</a:t>
            </a:r>
          </a:p>
        </p:txBody>
      </p:sp>
    </p:spTree>
    <p:extLst>
      <p:ext uri="{BB962C8B-B14F-4D97-AF65-F5344CB8AC3E}">
        <p14:creationId xmlns:p14="http://schemas.microsoft.com/office/powerpoint/2010/main" val="2038737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 name="Intro section label">
            <a:extLst>
              <a:ext uri="{FF2B5EF4-FFF2-40B4-BE49-F238E27FC236}">
                <a16:creationId xmlns:a16="http://schemas.microsoft.com/office/drawing/2014/main" id="{F67837DF-4615-4CEE-91A2-E7384185A5BC}"/>
              </a:ext>
            </a:extLst>
          </p:cNvPr>
          <p:cNvSpPr>
            <a:spLocks noGrp="1"/>
          </p:cNvSpPr>
          <p:nvPr/>
        </p:nvSpPr>
        <p:spPr>
          <a:xfrm>
            <a:off x="609600" y="314325"/>
            <a:ext cx="10972800" cy="285750"/>
          </a:xfrm>
          <a:prstGeom prst="rect">
            <a:avLst/>
          </a:prstGeom>
          <a:noFill/>
          <a:ln w="0">
            <a:noFill/>
            <a:prstDash val="solid"/>
          </a:ln>
        </p:spPr>
        <p:txBody>
          <a:bodyPr wrap="square" lIns="0" tIns="0" rIns="0" bIns="0" anchor="t">
            <a:noAutofit/>
          </a:bodyPr>
          <a:lstStyle>
            <a:defPPr algn="l">
              <a:defRPr sz="1238" b="1">
                <a:solidFill>
                  <a:srgbClr val="8F3D33"/>
                </a:solidFill>
                <a:latin typeface="DejaVu Sans"/>
                <a:ea typeface="DejaVu Sans"/>
                <a:cs typeface="DejaVu Sans"/>
              </a:defRPr>
            </a:defPPr>
          </a:lstStyle>
          <a:p>
            <a:pPr algn="l">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ORGANIZACIÓN TERRITORIAL DE LA AEAT</a:t>
            </a:r>
          </a:p>
        </p:txBody>
      </p:sp>
      <p:sp>
        <p:nvSpPr>
          <p:cNvPr id="2" name="Intro slide title">
            <a:extLst>
              <a:ext uri="{FF2B5EF4-FFF2-40B4-BE49-F238E27FC236}">
                <a16:creationId xmlns:a16="http://schemas.microsoft.com/office/drawing/2014/main" id="{FC586766-AA5E-4C57-9C45-5049F12C4BA6}"/>
              </a:ext>
            </a:extLst>
          </p:cNvPr>
          <p:cNvSpPr>
            <a:spLocks noGrp="1"/>
          </p:cNvSpPr>
          <p:nvPr/>
        </p:nvSpPr>
        <p:spPr>
          <a:xfrm>
            <a:off x="609600" y="819150"/>
            <a:ext cx="10972800" cy="533400"/>
          </a:xfrm>
          <a:prstGeom prst="rect">
            <a:avLst/>
          </a:prstGeom>
          <a:noFill/>
          <a:ln w="0">
            <a:noFill/>
            <a:prstDash val="solid"/>
          </a:ln>
        </p:spPr>
        <p:txBody>
          <a:bodyPr wrap="square" lIns="0" tIns="0" rIns="0" bIns="0" anchor="t">
            <a:noAutofit/>
          </a:bodyPr>
          <a:lstStyle>
            <a:defPPr algn="l">
              <a:defRPr sz="3000" b="1">
                <a:solidFill>
                  <a:srgbClr val="172F46"/>
                </a:solidFill>
                <a:latin typeface="DejaVu Sans"/>
                <a:ea typeface="DejaVu Sans"/>
                <a:cs typeface="DejaVu Sans"/>
              </a:defRPr>
            </a:defPPr>
          </a:lstStyle>
          <a:p>
            <a:pPr algn="l">
              <a:buNone/>
              <a:defRPr sz="3000" b="1">
                <a:solidFill>
                  <a:srgbClr val="172F46"/>
                </a:solidFill>
                <a:latin typeface="DejaVu Sans"/>
                <a:ea typeface="DejaVu Sans"/>
                <a:cs typeface="DejaVu Sans"/>
              </a:defRPr>
            </a:pPr>
            <a:r>
              <a:rPr sz="3000" b="1">
                <a:solidFill>
                  <a:srgbClr val="172F46"/>
                </a:solidFill>
                <a:latin typeface="DejaVu Sans"/>
                <a:ea typeface="DejaVu Sans"/>
                <a:cs typeface="DejaVu Sans"/>
              </a:rPr>
              <a:t>Estructura funcional de una Delegación de la AEAT</a:t>
            </a:r>
          </a:p>
        </p:txBody>
      </p:sp>
      <p:sp>
        <p:nvSpPr>
          <p:cNvPr id="3" name="Intro subtitle">
            <a:extLst>
              <a:ext uri="{FF2B5EF4-FFF2-40B4-BE49-F238E27FC236}">
                <a16:creationId xmlns:a16="http://schemas.microsoft.com/office/drawing/2014/main" id="{5CFC2E59-D3BF-4BAD-B068-A24C2A2DB756}"/>
              </a:ext>
            </a:extLst>
          </p:cNvPr>
          <p:cNvSpPr>
            <a:spLocks noGrp="1"/>
          </p:cNvSpPr>
          <p:nvPr/>
        </p:nvSpPr>
        <p:spPr>
          <a:xfrm>
            <a:off x="609600" y="1428750"/>
            <a:ext cx="10972800" cy="304800"/>
          </a:xfrm>
          <a:prstGeom prst="rect">
            <a:avLst/>
          </a:prstGeom>
          <a:noFill/>
          <a:ln w="0">
            <a:noFill/>
            <a:prstDash val="solid"/>
          </a:ln>
        </p:spPr>
        <p:txBody>
          <a:bodyPr wrap="square" lIns="0" tIns="0" rIns="0" bIns="0" anchor="t">
            <a:noAutofit/>
          </a:bodyPr>
          <a:lstStyle>
            <a:defPPr algn="l">
              <a:defRPr sz="1388" b="0">
                <a:solidFill>
                  <a:srgbClr val="586675"/>
                </a:solidFill>
                <a:latin typeface="DejaVu Sans"/>
                <a:ea typeface="DejaVu Sans"/>
                <a:cs typeface="DejaVu Sans"/>
              </a:defRPr>
            </a:defPPr>
          </a:lstStyle>
          <a:p>
            <a:pPr algn="l">
              <a:buNone/>
              <a:defRPr sz="1388" b="0">
                <a:solidFill>
                  <a:srgbClr val="586675"/>
                </a:solidFill>
                <a:latin typeface="DejaVu Sans"/>
                <a:ea typeface="DejaVu Sans"/>
                <a:cs typeface="DejaVu Sans"/>
              </a:defRPr>
            </a:pPr>
            <a:r>
              <a:rPr sz="1388" b="0">
                <a:solidFill>
                  <a:srgbClr val="586675"/>
                </a:solidFill>
                <a:latin typeface="DejaVu Sans"/>
                <a:ea typeface="DejaVu Sans"/>
                <a:cs typeface="DejaVu Sans"/>
              </a:rPr>
              <a:t>La Delegación provincial depende de la Delegación Especial, que coordina las áreas y oficinas de su territorio.</a:t>
            </a:r>
          </a:p>
        </p:txBody>
      </p:sp>
      <p:sp>
        <p:nvSpPr>
          <p:cNvPr id="4" name="Delegación Especial">
            <a:extLst>
              <a:ext uri="{FF2B5EF4-FFF2-40B4-BE49-F238E27FC236}">
                <a16:creationId xmlns:a16="http://schemas.microsoft.com/office/drawing/2014/main" id="{ABBEE051-1E84-4585-AD21-42A7BBF2F28A}"/>
              </a:ext>
            </a:extLst>
          </p:cNvPr>
          <p:cNvSpPr>
            <a:spLocks noGrp="1"/>
          </p:cNvSpPr>
          <p:nvPr/>
        </p:nvSpPr>
        <p:spPr>
          <a:xfrm>
            <a:off x="3667125" y="1847850"/>
            <a:ext cx="4857750" cy="533400"/>
          </a:xfrm>
          <a:prstGeom prst="rect">
            <a:avLst/>
          </a:prstGeom>
          <a:solidFill>
            <a:srgbClr val="172F46"/>
          </a:solidFill>
          <a:ln w="9525">
            <a:solidFill>
              <a:srgbClr val="172F46"/>
            </a:solidFill>
            <a:prstDash val="solid"/>
          </a:ln>
        </p:spPr>
        <p:txBody>
          <a:bodyPr/>
          <a:lstStyle/>
          <a:p>
            <a:endParaRPr lang="es-ES"/>
          </a:p>
        </p:txBody>
      </p:sp>
      <p:sp>
        <p:nvSpPr>
          <p:cNvPr id="5" name="Regional head title">
            <a:extLst>
              <a:ext uri="{FF2B5EF4-FFF2-40B4-BE49-F238E27FC236}">
                <a16:creationId xmlns:a16="http://schemas.microsoft.com/office/drawing/2014/main" id="{5D9FE603-59FB-40C4-A63C-613B3881BFA0}"/>
              </a:ext>
            </a:extLst>
          </p:cNvPr>
          <p:cNvSpPr>
            <a:spLocks noGrp="1"/>
          </p:cNvSpPr>
          <p:nvPr/>
        </p:nvSpPr>
        <p:spPr>
          <a:xfrm>
            <a:off x="3781425" y="1905000"/>
            <a:ext cx="4629150" cy="219075"/>
          </a:xfrm>
          <a:prstGeom prst="rect">
            <a:avLst/>
          </a:prstGeom>
          <a:noFill/>
          <a:ln w="0">
            <a:noFill/>
            <a:prstDash val="solid"/>
          </a:ln>
        </p:spPr>
        <p:txBody>
          <a:bodyPr wrap="square" lIns="0" tIns="0" rIns="0" bIns="0" anchor="t">
            <a:noAutofit/>
          </a:bodyPr>
          <a:lstStyle>
            <a:defPPr algn="ctr">
              <a:defRPr sz="1425" b="1">
                <a:solidFill>
                  <a:srgbClr val="FFFFFF"/>
                </a:solidFill>
                <a:latin typeface="DejaVu Sans"/>
                <a:ea typeface="DejaVu Sans"/>
                <a:cs typeface="DejaVu Sans"/>
              </a:defRPr>
            </a:defPPr>
          </a:lstStyle>
          <a:p>
            <a:pPr algn="ctr">
              <a:buNone/>
              <a:defRPr sz="1425" b="1">
                <a:solidFill>
                  <a:srgbClr val="FFFFFF"/>
                </a:solidFill>
                <a:latin typeface="DejaVu Sans"/>
                <a:ea typeface="DejaVu Sans"/>
                <a:cs typeface="DejaVu Sans"/>
              </a:defRPr>
            </a:pPr>
            <a:r>
              <a:rPr sz="1425" b="1">
                <a:solidFill>
                  <a:srgbClr val="FFFFFF"/>
                </a:solidFill>
                <a:latin typeface="DejaVu Sans"/>
                <a:ea typeface="DejaVu Sans"/>
                <a:cs typeface="DejaVu Sans"/>
              </a:rPr>
              <a:t>DELEGACIÓN ESPECIAL</a:t>
            </a:r>
          </a:p>
        </p:txBody>
      </p:sp>
      <p:sp>
        <p:nvSpPr>
          <p:cNvPr id="6" name="Regional head scope">
            <a:extLst>
              <a:ext uri="{FF2B5EF4-FFF2-40B4-BE49-F238E27FC236}">
                <a16:creationId xmlns:a16="http://schemas.microsoft.com/office/drawing/2014/main" id="{6270DA2B-2EE0-4D2F-92D5-B61FDB6D2D42}"/>
              </a:ext>
            </a:extLst>
          </p:cNvPr>
          <p:cNvSpPr>
            <a:spLocks noGrp="1"/>
          </p:cNvSpPr>
          <p:nvPr/>
        </p:nvSpPr>
        <p:spPr>
          <a:xfrm>
            <a:off x="3781425" y="2143125"/>
            <a:ext cx="4629150" cy="171450"/>
          </a:xfrm>
          <a:prstGeom prst="rect">
            <a:avLst/>
          </a:prstGeom>
          <a:noFill/>
          <a:ln w="0">
            <a:noFill/>
            <a:prstDash val="solid"/>
          </a:ln>
        </p:spPr>
        <p:txBody>
          <a:bodyPr wrap="square" lIns="0" tIns="0" rIns="0" bIns="0" anchor="t">
            <a:noAutofit/>
          </a:bodyPr>
          <a:lstStyle>
            <a:defPPr algn="ctr">
              <a:defRPr sz="1088" b="0">
                <a:solidFill>
                  <a:srgbClr val="FFFFFF"/>
                </a:solidFill>
                <a:latin typeface="DejaVu Sans"/>
                <a:ea typeface="DejaVu Sans"/>
                <a:cs typeface="DejaVu Sans"/>
              </a:defRPr>
            </a:defPPr>
          </a:lstStyle>
          <a:p>
            <a:pPr algn="ctr">
              <a:buNone/>
              <a:defRPr sz="1088" b="0">
                <a:solidFill>
                  <a:srgbClr val="FFFFFF"/>
                </a:solidFill>
                <a:latin typeface="DejaVu Sans"/>
                <a:ea typeface="DejaVu Sans"/>
                <a:cs typeface="DejaVu Sans"/>
              </a:defRPr>
            </a:pPr>
            <a:r>
              <a:rPr sz="1088" b="0">
                <a:solidFill>
                  <a:srgbClr val="FFFFFF"/>
                </a:solidFill>
                <a:latin typeface="DejaVu Sans"/>
                <a:ea typeface="DejaVu Sans"/>
                <a:cs typeface="DejaVu Sans"/>
              </a:rPr>
              <a:t>Delegado Especial · ámbito autonómico por regla general</a:t>
            </a:r>
          </a:p>
        </p:txBody>
      </p:sp>
      <p:sp>
        <p:nvSpPr>
          <p:cNvPr id="7" name="Regional organization trunk">
            <a:extLst>
              <a:ext uri="{FF2B5EF4-FFF2-40B4-BE49-F238E27FC236}">
                <a16:creationId xmlns:a16="http://schemas.microsoft.com/office/drawing/2014/main" id="{E5ABA3F0-6E60-49B1-A1D3-07CAD0F39DB4}"/>
              </a:ext>
            </a:extLst>
          </p:cNvPr>
          <p:cNvSpPr>
            <a:spLocks noGrp="1"/>
          </p:cNvSpPr>
          <p:nvPr/>
        </p:nvSpPr>
        <p:spPr>
          <a:xfrm>
            <a:off x="6096000" y="2381250"/>
            <a:ext cx="0" cy="209550"/>
          </a:xfrm>
          <a:prstGeom prst="line">
            <a:avLst/>
          </a:prstGeom>
          <a:noFill/>
          <a:ln w="14288">
            <a:solidFill>
              <a:srgbClr val="C9D1D8"/>
            </a:solidFill>
            <a:prstDash val="solid"/>
          </a:ln>
        </p:spPr>
        <p:txBody>
          <a:bodyPr/>
          <a:lstStyle/>
          <a:p>
            <a:endParaRPr lang="es-ES"/>
          </a:p>
        </p:txBody>
      </p:sp>
      <p:sp>
        <p:nvSpPr>
          <p:cNvPr id="8" name="Regional organization branch">
            <a:extLst>
              <a:ext uri="{FF2B5EF4-FFF2-40B4-BE49-F238E27FC236}">
                <a16:creationId xmlns:a16="http://schemas.microsoft.com/office/drawing/2014/main" id="{18D5D9BB-6B6C-4657-B7A2-63E624E738E1}"/>
              </a:ext>
            </a:extLst>
          </p:cNvPr>
          <p:cNvSpPr>
            <a:spLocks noGrp="1"/>
          </p:cNvSpPr>
          <p:nvPr/>
        </p:nvSpPr>
        <p:spPr>
          <a:xfrm>
            <a:off x="4086225" y="2590800"/>
            <a:ext cx="5772150" cy="0"/>
          </a:xfrm>
          <a:prstGeom prst="line">
            <a:avLst/>
          </a:prstGeom>
          <a:noFill/>
          <a:ln w="14288">
            <a:solidFill>
              <a:srgbClr val="C9D1D8"/>
            </a:solidFill>
            <a:prstDash val="solid"/>
          </a:ln>
        </p:spPr>
        <p:txBody>
          <a:bodyPr/>
          <a:lstStyle/>
          <a:p>
            <a:endParaRPr lang="es-ES"/>
          </a:p>
        </p:txBody>
      </p:sp>
      <p:sp>
        <p:nvSpPr>
          <p:cNvPr id="9" name="Branch to regional dependencias">
            <a:extLst>
              <a:ext uri="{FF2B5EF4-FFF2-40B4-BE49-F238E27FC236}">
                <a16:creationId xmlns:a16="http://schemas.microsoft.com/office/drawing/2014/main" id="{5FF4E529-4F5C-42F0-9D32-2CFBD8D6440F}"/>
              </a:ext>
            </a:extLst>
          </p:cNvPr>
          <p:cNvSpPr>
            <a:spLocks noGrp="1"/>
          </p:cNvSpPr>
          <p:nvPr/>
        </p:nvSpPr>
        <p:spPr>
          <a:xfrm>
            <a:off x="4086225" y="2590800"/>
            <a:ext cx="0" cy="161925"/>
          </a:xfrm>
          <a:prstGeom prst="line">
            <a:avLst/>
          </a:prstGeom>
          <a:noFill/>
          <a:ln w="14288">
            <a:solidFill>
              <a:srgbClr val="C9D1D8"/>
            </a:solidFill>
            <a:prstDash val="solid"/>
          </a:ln>
        </p:spPr>
        <p:txBody>
          <a:bodyPr/>
          <a:lstStyle/>
          <a:p>
            <a:endParaRPr lang="es-ES"/>
          </a:p>
        </p:txBody>
      </p:sp>
      <p:sp>
        <p:nvSpPr>
          <p:cNvPr id="10" name="Branch to territorial offices">
            <a:extLst>
              <a:ext uri="{FF2B5EF4-FFF2-40B4-BE49-F238E27FC236}">
                <a16:creationId xmlns:a16="http://schemas.microsoft.com/office/drawing/2014/main" id="{9834ED9B-9C41-45F8-83B0-B5E2E6E07A57}"/>
              </a:ext>
            </a:extLst>
          </p:cNvPr>
          <p:cNvSpPr>
            <a:spLocks noGrp="1"/>
          </p:cNvSpPr>
          <p:nvPr/>
        </p:nvSpPr>
        <p:spPr>
          <a:xfrm>
            <a:off x="9858375" y="2590800"/>
            <a:ext cx="0" cy="161925"/>
          </a:xfrm>
          <a:prstGeom prst="line">
            <a:avLst/>
          </a:prstGeom>
          <a:noFill/>
          <a:ln w="14288">
            <a:solidFill>
              <a:srgbClr val="C9D1D8"/>
            </a:solidFill>
            <a:prstDash val="solid"/>
          </a:ln>
        </p:spPr>
        <p:txBody>
          <a:bodyPr/>
          <a:lstStyle/>
          <a:p>
            <a:endParaRPr lang="es-ES"/>
          </a:p>
        </p:txBody>
      </p:sp>
      <p:sp>
        <p:nvSpPr>
          <p:cNvPr id="11" name="Regional functions heading">
            <a:extLst>
              <a:ext uri="{FF2B5EF4-FFF2-40B4-BE49-F238E27FC236}">
                <a16:creationId xmlns:a16="http://schemas.microsoft.com/office/drawing/2014/main" id="{F655BC08-CE53-4BAF-8E61-7232A2EFD8A1}"/>
              </a:ext>
            </a:extLst>
          </p:cNvPr>
          <p:cNvSpPr>
            <a:spLocks noGrp="1"/>
          </p:cNvSpPr>
          <p:nvPr/>
        </p:nvSpPr>
        <p:spPr>
          <a:xfrm>
            <a:off x="609600" y="2800350"/>
            <a:ext cx="7162800" cy="257175"/>
          </a:xfrm>
          <a:prstGeom prst="rect">
            <a:avLst/>
          </a:prstGeom>
          <a:noFill/>
          <a:ln w="0">
            <a:noFill/>
            <a:prstDash val="solid"/>
          </a:ln>
        </p:spPr>
        <p:txBody>
          <a:bodyPr wrap="square" lIns="0" tIns="0" rIns="0" bIns="0" anchor="t">
            <a:noAutofit/>
          </a:bodyPr>
          <a:lstStyle>
            <a:defPPr algn="l">
              <a:defRPr sz="1575" b="1">
                <a:solidFill>
                  <a:srgbClr val="8F3D33"/>
                </a:solidFill>
                <a:latin typeface="DejaVu Sans"/>
                <a:ea typeface="DejaVu Sans"/>
                <a:cs typeface="DejaVu Sans"/>
              </a:defRPr>
            </a:defPPr>
          </a:lstStyle>
          <a:p>
            <a:pPr algn="l">
              <a:buNone/>
              <a:defRPr sz="1575" b="1">
                <a:solidFill>
                  <a:srgbClr val="8F3D33"/>
                </a:solidFill>
                <a:latin typeface="DejaVu Sans"/>
                <a:ea typeface="DejaVu Sans"/>
                <a:cs typeface="DejaVu Sans"/>
              </a:defRPr>
            </a:pPr>
            <a:r>
              <a:rPr sz="1575" b="1">
                <a:solidFill>
                  <a:srgbClr val="8F3D33"/>
                </a:solidFill>
                <a:latin typeface="DejaVu Sans"/>
                <a:ea typeface="DejaVu Sans"/>
                <a:cs typeface="DejaVu Sans"/>
              </a:rPr>
              <a:t>DEPENDENCIAS REGIONALES</a:t>
            </a:r>
          </a:p>
        </p:txBody>
      </p:sp>
      <p:sp>
        <p:nvSpPr>
          <p:cNvPr id="12" name="Territorial network heading">
            <a:extLst>
              <a:ext uri="{FF2B5EF4-FFF2-40B4-BE49-F238E27FC236}">
                <a16:creationId xmlns:a16="http://schemas.microsoft.com/office/drawing/2014/main" id="{8024F78D-2BBC-405F-9D92-4DDBF474C0E6}"/>
              </a:ext>
            </a:extLst>
          </p:cNvPr>
          <p:cNvSpPr>
            <a:spLocks noGrp="1"/>
          </p:cNvSpPr>
          <p:nvPr/>
        </p:nvSpPr>
        <p:spPr>
          <a:xfrm>
            <a:off x="8143875" y="2800350"/>
            <a:ext cx="3438525" cy="257175"/>
          </a:xfrm>
          <a:prstGeom prst="rect">
            <a:avLst/>
          </a:prstGeom>
          <a:noFill/>
          <a:ln w="0">
            <a:noFill/>
            <a:prstDash val="solid"/>
          </a:ln>
        </p:spPr>
        <p:txBody>
          <a:bodyPr wrap="square" lIns="0" tIns="0" rIns="0" bIns="0" anchor="t">
            <a:noAutofit/>
          </a:bodyPr>
          <a:lstStyle>
            <a:defPPr algn="l">
              <a:defRPr sz="1575" b="1">
                <a:solidFill>
                  <a:srgbClr val="8F3D33"/>
                </a:solidFill>
                <a:latin typeface="DejaVu Sans"/>
                <a:ea typeface="DejaVu Sans"/>
                <a:cs typeface="DejaVu Sans"/>
              </a:defRPr>
            </a:defPPr>
          </a:lstStyle>
          <a:p>
            <a:pPr algn="l">
              <a:buNone/>
              <a:defRPr sz="1575" b="1">
                <a:solidFill>
                  <a:srgbClr val="8F3D33"/>
                </a:solidFill>
                <a:latin typeface="DejaVu Sans"/>
                <a:ea typeface="DejaVu Sans"/>
                <a:cs typeface="DejaVu Sans"/>
              </a:defRPr>
            </a:pPr>
            <a:r>
              <a:rPr sz="1575" b="1">
                <a:solidFill>
                  <a:srgbClr val="8F3D33"/>
                </a:solidFill>
                <a:latin typeface="DejaVu Sans"/>
                <a:ea typeface="DejaVu Sans"/>
                <a:cs typeface="DejaVu Sans"/>
              </a:rPr>
              <a:t>RED TERRITORIAL</a:t>
            </a:r>
          </a:p>
        </p:txBody>
      </p:sp>
      <p:sp>
        <p:nvSpPr>
          <p:cNvPr id="13" name="Application of taxes label">
            <a:extLst>
              <a:ext uri="{FF2B5EF4-FFF2-40B4-BE49-F238E27FC236}">
                <a16:creationId xmlns:a16="http://schemas.microsoft.com/office/drawing/2014/main" id="{927F14BB-0EF0-4FC0-8717-FB74CE0B3F62}"/>
              </a:ext>
            </a:extLst>
          </p:cNvPr>
          <p:cNvSpPr>
            <a:spLocks noGrp="1"/>
          </p:cNvSpPr>
          <p:nvPr/>
        </p:nvSpPr>
        <p:spPr>
          <a:xfrm>
            <a:off x="609600" y="3095625"/>
            <a:ext cx="7162800" cy="209550"/>
          </a:xfrm>
          <a:prstGeom prst="rect">
            <a:avLst/>
          </a:prstGeom>
          <a:noFill/>
          <a:ln w="0">
            <a:noFill/>
            <a:prstDash val="solid"/>
          </a:ln>
        </p:spPr>
        <p:txBody>
          <a:bodyPr wrap="square" lIns="0" tIns="0" rIns="0" bIns="0" anchor="t">
            <a:noAutofit/>
          </a:bodyPr>
          <a:lstStyle>
            <a:defPPr algn="l">
              <a:defRPr sz="1200" b="1">
                <a:solidFill>
                  <a:srgbClr val="172F46"/>
                </a:solidFill>
                <a:latin typeface="DejaVu Sans"/>
                <a:ea typeface="DejaVu Sans"/>
                <a:cs typeface="DejaVu Sans"/>
              </a:defRPr>
            </a:defPPr>
          </a:lstStyle>
          <a:p>
            <a:pPr algn="l">
              <a:buNone/>
              <a:defRPr sz="1200" b="1">
                <a:solidFill>
                  <a:srgbClr val="172F46"/>
                </a:solidFill>
                <a:latin typeface="DejaVu Sans"/>
                <a:ea typeface="DejaVu Sans"/>
                <a:cs typeface="DejaVu Sans"/>
              </a:defRPr>
            </a:pPr>
            <a:r>
              <a:rPr sz="1200" b="1">
                <a:solidFill>
                  <a:srgbClr val="172F46"/>
                </a:solidFill>
                <a:latin typeface="DejaVu Sans"/>
                <a:ea typeface="DejaVu Sans"/>
                <a:cs typeface="DejaVu Sans"/>
              </a:rPr>
              <a:t>APLICACIÓN TRIBUTARIA Y ADUANERA</a:t>
            </a:r>
          </a:p>
        </p:txBody>
      </p:sp>
      <p:sp>
        <p:nvSpPr>
          <p:cNvPr id="14" name="Gestión Tributaria">
            <a:extLst>
              <a:ext uri="{FF2B5EF4-FFF2-40B4-BE49-F238E27FC236}">
                <a16:creationId xmlns:a16="http://schemas.microsoft.com/office/drawing/2014/main" id="{147E6037-4446-40FE-A886-1B12639E60B0}"/>
              </a:ext>
            </a:extLst>
          </p:cNvPr>
          <p:cNvSpPr>
            <a:spLocks noGrp="1"/>
          </p:cNvSpPr>
          <p:nvPr/>
        </p:nvSpPr>
        <p:spPr>
          <a:xfrm>
            <a:off x="609600" y="3333750"/>
            <a:ext cx="3448050" cy="371475"/>
          </a:xfrm>
          <a:prstGeom prst="rect">
            <a:avLst/>
          </a:prstGeom>
          <a:solidFill>
            <a:srgbClr val="EEF1F4"/>
          </a:solidFill>
          <a:ln w="10478">
            <a:solidFill>
              <a:srgbClr val="C9D1D8"/>
            </a:solidFill>
            <a:prstDash val="solid"/>
          </a:ln>
        </p:spPr>
        <p:txBody>
          <a:bodyPr wrap="square" lIns="76200" tIns="38100" rIns="76200" bIns="38100" anchor="ctr">
            <a:noAutofit/>
          </a:bodyPr>
          <a:lstStyle>
            <a:defPPr algn="ctr">
              <a:defRPr sz="1388" b="1">
                <a:solidFill>
                  <a:srgbClr val="172F46"/>
                </a:solidFill>
                <a:latin typeface="DejaVu Sans"/>
                <a:ea typeface="DejaVu Sans"/>
                <a:cs typeface="DejaVu Sans"/>
              </a:defRPr>
            </a:defPPr>
          </a:lstStyle>
          <a:p>
            <a:pPr algn="ctr">
              <a:buNone/>
              <a:defRPr sz="1388" b="1">
                <a:solidFill>
                  <a:srgbClr val="172F46"/>
                </a:solidFill>
                <a:latin typeface="DejaVu Sans"/>
                <a:ea typeface="DejaVu Sans"/>
                <a:cs typeface="DejaVu Sans"/>
              </a:defRPr>
            </a:pPr>
            <a:r>
              <a:rPr sz="1388" b="1">
                <a:solidFill>
                  <a:srgbClr val="172F46"/>
                </a:solidFill>
                <a:latin typeface="DejaVu Sans"/>
                <a:ea typeface="DejaVu Sans"/>
                <a:cs typeface="DejaVu Sans"/>
              </a:rPr>
              <a:t>Gestión Tributaria</a:t>
            </a:r>
          </a:p>
        </p:txBody>
      </p:sp>
      <p:sp>
        <p:nvSpPr>
          <p:cNvPr id="15" name="Dependencia Regional de Inspección">
            <a:extLst>
              <a:ext uri="{FF2B5EF4-FFF2-40B4-BE49-F238E27FC236}">
                <a16:creationId xmlns:a16="http://schemas.microsoft.com/office/drawing/2014/main" id="{0DCBBCB9-01C2-48E8-9A4D-C3718DBB4B27}"/>
              </a:ext>
            </a:extLst>
          </p:cNvPr>
          <p:cNvSpPr>
            <a:spLocks noGrp="1"/>
          </p:cNvSpPr>
          <p:nvPr/>
        </p:nvSpPr>
        <p:spPr>
          <a:xfrm>
            <a:off x="4210050" y="3333750"/>
            <a:ext cx="3562350" cy="371475"/>
          </a:xfrm>
          <a:prstGeom prst="rect">
            <a:avLst/>
          </a:prstGeom>
          <a:solidFill>
            <a:srgbClr val="EEF1F4"/>
          </a:solidFill>
          <a:ln w="10478">
            <a:solidFill>
              <a:srgbClr val="C9D1D8"/>
            </a:solidFill>
            <a:prstDash val="solid"/>
          </a:ln>
        </p:spPr>
        <p:txBody>
          <a:bodyPr wrap="square" lIns="76200" tIns="38100" rIns="76200" bIns="38100" anchor="ctr">
            <a:noAutofit/>
          </a:bodyPr>
          <a:lstStyle>
            <a:defPPr algn="ctr">
              <a:defRPr sz="1388" b="1">
                <a:solidFill>
                  <a:srgbClr val="172F46"/>
                </a:solidFill>
                <a:latin typeface="DejaVu Sans"/>
                <a:ea typeface="DejaVu Sans"/>
                <a:cs typeface="DejaVu Sans"/>
              </a:defRPr>
            </a:defPPr>
          </a:lstStyle>
          <a:p>
            <a:pPr algn="ctr">
              <a:buNone/>
              <a:defRPr sz="1388" b="1">
                <a:solidFill>
                  <a:srgbClr val="172F46"/>
                </a:solidFill>
                <a:latin typeface="DejaVu Sans"/>
                <a:ea typeface="DejaVu Sans"/>
                <a:cs typeface="DejaVu Sans"/>
              </a:defRPr>
            </a:pPr>
            <a:r>
              <a:rPr sz="1388" b="1">
                <a:solidFill>
                  <a:srgbClr val="172F46"/>
                </a:solidFill>
                <a:latin typeface="DejaVu Sans"/>
                <a:ea typeface="DejaVu Sans"/>
                <a:cs typeface="DejaVu Sans"/>
              </a:rPr>
              <a:t>Inspección</a:t>
            </a:r>
          </a:p>
        </p:txBody>
      </p:sp>
      <p:sp>
        <p:nvSpPr>
          <p:cNvPr id="16" name="Recaudación">
            <a:extLst>
              <a:ext uri="{FF2B5EF4-FFF2-40B4-BE49-F238E27FC236}">
                <a16:creationId xmlns:a16="http://schemas.microsoft.com/office/drawing/2014/main" id="{FCEB3E5B-FF49-4F43-823B-7FCBC750981B}"/>
              </a:ext>
            </a:extLst>
          </p:cNvPr>
          <p:cNvSpPr>
            <a:spLocks noGrp="1"/>
          </p:cNvSpPr>
          <p:nvPr/>
        </p:nvSpPr>
        <p:spPr>
          <a:xfrm>
            <a:off x="609600" y="3762375"/>
            <a:ext cx="3448050" cy="371475"/>
          </a:xfrm>
          <a:prstGeom prst="rect">
            <a:avLst/>
          </a:prstGeom>
          <a:solidFill>
            <a:srgbClr val="EEF1F4"/>
          </a:solidFill>
          <a:ln w="10478">
            <a:solidFill>
              <a:srgbClr val="C9D1D8"/>
            </a:solidFill>
            <a:prstDash val="solid"/>
          </a:ln>
        </p:spPr>
        <p:txBody>
          <a:bodyPr wrap="square" lIns="76200" tIns="38100" rIns="76200" bIns="38100" anchor="ctr">
            <a:noAutofit/>
          </a:bodyPr>
          <a:lstStyle>
            <a:defPPr algn="ctr">
              <a:defRPr sz="1388" b="1">
                <a:solidFill>
                  <a:srgbClr val="172F46"/>
                </a:solidFill>
                <a:latin typeface="DejaVu Sans"/>
                <a:ea typeface="DejaVu Sans"/>
                <a:cs typeface="DejaVu Sans"/>
              </a:defRPr>
            </a:defPPr>
          </a:lstStyle>
          <a:p>
            <a:pPr algn="ctr">
              <a:buNone/>
              <a:defRPr sz="1388" b="1">
                <a:solidFill>
                  <a:srgbClr val="172F46"/>
                </a:solidFill>
                <a:latin typeface="DejaVu Sans"/>
                <a:ea typeface="DejaVu Sans"/>
                <a:cs typeface="DejaVu Sans"/>
              </a:defRPr>
            </a:pPr>
            <a:r>
              <a:rPr sz="1388" b="1">
                <a:solidFill>
                  <a:srgbClr val="172F46"/>
                </a:solidFill>
                <a:latin typeface="DejaVu Sans"/>
                <a:ea typeface="DejaVu Sans"/>
                <a:cs typeface="DejaVu Sans"/>
              </a:rPr>
              <a:t>Recaudación</a:t>
            </a:r>
          </a:p>
        </p:txBody>
      </p:sp>
      <p:sp>
        <p:nvSpPr>
          <p:cNvPr id="17" name="Aduanas e Impuestos Especiales">
            <a:extLst>
              <a:ext uri="{FF2B5EF4-FFF2-40B4-BE49-F238E27FC236}">
                <a16:creationId xmlns:a16="http://schemas.microsoft.com/office/drawing/2014/main" id="{253F3F3D-C75E-40D9-AE07-30B9B24487A7}"/>
              </a:ext>
            </a:extLst>
          </p:cNvPr>
          <p:cNvSpPr>
            <a:spLocks noGrp="1"/>
          </p:cNvSpPr>
          <p:nvPr/>
        </p:nvSpPr>
        <p:spPr>
          <a:xfrm>
            <a:off x="4210050" y="3762375"/>
            <a:ext cx="3562350" cy="371475"/>
          </a:xfrm>
          <a:prstGeom prst="rect">
            <a:avLst/>
          </a:prstGeom>
          <a:solidFill>
            <a:srgbClr val="EEF1F4"/>
          </a:solidFill>
          <a:ln w="10478">
            <a:solidFill>
              <a:srgbClr val="C9D1D8"/>
            </a:solidFill>
            <a:prstDash val="solid"/>
          </a:ln>
        </p:spPr>
        <p:txBody>
          <a:bodyPr wrap="square" lIns="76200" tIns="38100" rIns="76200" bIns="38100" anchor="ctr">
            <a:noAutofit/>
          </a:bodyPr>
          <a:lstStyle>
            <a:defPPr algn="ctr">
              <a:defRPr sz="1313" b="1">
                <a:solidFill>
                  <a:srgbClr val="172F46"/>
                </a:solidFill>
                <a:latin typeface="DejaVu Sans"/>
                <a:ea typeface="DejaVu Sans"/>
                <a:cs typeface="DejaVu Sans"/>
              </a:defRPr>
            </a:defPPr>
          </a:lstStyle>
          <a:p>
            <a:pPr algn="ctr">
              <a:buNone/>
              <a:defRPr sz="1313" b="1">
                <a:solidFill>
                  <a:srgbClr val="172F46"/>
                </a:solidFill>
                <a:latin typeface="DejaVu Sans"/>
                <a:ea typeface="DejaVu Sans"/>
                <a:cs typeface="DejaVu Sans"/>
              </a:defRPr>
            </a:pPr>
            <a:r>
              <a:rPr sz="1313" b="1">
                <a:solidFill>
                  <a:srgbClr val="172F46"/>
                </a:solidFill>
                <a:latin typeface="DejaVu Sans"/>
                <a:ea typeface="DejaVu Sans"/>
                <a:cs typeface="DejaVu Sans"/>
              </a:rPr>
              <a:t>Aduanas e Impuestos Especiales</a:t>
            </a:r>
          </a:p>
        </p:txBody>
      </p:sp>
      <p:sp>
        <p:nvSpPr>
          <p:cNvPr id="18" name="Support areas label">
            <a:extLst>
              <a:ext uri="{FF2B5EF4-FFF2-40B4-BE49-F238E27FC236}">
                <a16:creationId xmlns:a16="http://schemas.microsoft.com/office/drawing/2014/main" id="{4836F252-AD3C-4C8C-9866-BCF72D9D0930}"/>
              </a:ext>
            </a:extLst>
          </p:cNvPr>
          <p:cNvSpPr>
            <a:spLocks noGrp="1"/>
          </p:cNvSpPr>
          <p:nvPr/>
        </p:nvSpPr>
        <p:spPr>
          <a:xfrm>
            <a:off x="609600" y="4219575"/>
            <a:ext cx="7162800" cy="209550"/>
          </a:xfrm>
          <a:prstGeom prst="rect">
            <a:avLst/>
          </a:prstGeom>
          <a:noFill/>
          <a:ln w="0">
            <a:noFill/>
            <a:prstDash val="solid"/>
          </a:ln>
        </p:spPr>
        <p:txBody>
          <a:bodyPr wrap="square" lIns="0" tIns="0" rIns="0" bIns="0" anchor="t">
            <a:noAutofit/>
          </a:bodyPr>
          <a:lstStyle>
            <a:defPPr algn="l">
              <a:defRPr sz="1200" b="1">
                <a:solidFill>
                  <a:srgbClr val="172F46"/>
                </a:solidFill>
                <a:latin typeface="DejaVu Sans"/>
                <a:ea typeface="DejaVu Sans"/>
                <a:cs typeface="DejaVu Sans"/>
              </a:defRPr>
            </a:defPPr>
          </a:lstStyle>
          <a:p>
            <a:pPr algn="l">
              <a:buNone/>
              <a:defRPr sz="1200" b="1">
                <a:solidFill>
                  <a:srgbClr val="172F46"/>
                </a:solidFill>
                <a:latin typeface="DejaVu Sans"/>
                <a:ea typeface="DejaVu Sans"/>
                <a:cs typeface="DejaVu Sans"/>
              </a:defRPr>
            </a:pPr>
            <a:r>
              <a:rPr sz="1200" b="1">
                <a:solidFill>
                  <a:srgbClr val="172F46"/>
                </a:solidFill>
                <a:latin typeface="DejaVu Sans"/>
                <a:ea typeface="DejaVu Sans"/>
                <a:cs typeface="DejaVu Sans"/>
              </a:rPr>
              <a:t>ÁREAS DE APOYO</a:t>
            </a:r>
          </a:p>
        </p:txBody>
      </p:sp>
      <p:sp>
        <p:nvSpPr>
          <p:cNvPr id="19" name="Informática Tributaria">
            <a:extLst>
              <a:ext uri="{FF2B5EF4-FFF2-40B4-BE49-F238E27FC236}">
                <a16:creationId xmlns:a16="http://schemas.microsoft.com/office/drawing/2014/main" id="{DDA47D08-1109-429B-A323-3D57FBE80D5B}"/>
              </a:ext>
            </a:extLst>
          </p:cNvPr>
          <p:cNvSpPr>
            <a:spLocks noGrp="1"/>
          </p:cNvSpPr>
          <p:nvPr/>
        </p:nvSpPr>
        <p:spPr>
          <a:xfrm>
            <a:off x="609600" y="4457700"/>
            <a:ext cx="3448050" cy="361950"/>
          </a:xfrm>
          <a:prstGeom prst="rect">
            <a:avLst/>
          </a:prstGeom>
          <a:solidFill>
            <a:srgbClr val="F7F5F1"/>
          </a:solidFill>
          <a:ln w="10478">
            <a:solidFill>
              <a:srgbClr val="C9D1D8"/>
            </a:solidFill>
            <a:prstDash val="solid"/>
          </a:ln>
        </p:spPr>
        <p:txBody>
          <a:bodyPr wrap="square" lIns="76200" tIns="38100" rIns="76200" bIns="38100" anchor="ctr">
            <a:noAutofit/>
          </a:bodyPr>
          <a:lstStyle>
            <a:defPPr algn="ctr">
              <a:defRPr sz="1313" b="0">
                <a:solidFill>
                  <a:srgbClr val="172F46"/>
                </a:solidFill>
                <a:latin typeface="DejaVu Sans"/>
                <a:ea typeface="DejaVu Sans"/>
                <a:cs typeface="DejaVu Sans"/>
              </a:defRPr>
            </a:defPPr>
          </a:lstStyle>
          <a:p>
            <a:pPr algn="ctr">
              <a:buNone/>
              <a:defRPr sz="1313" b="0">
                <a:solidFill>
                  <a:srgbClr val="172F46"/>
                </a:solidFill>
                <a:latin typeface="DejaVu Sans"/>
                <a:ea typeface="DejaVu Sans"/>
                <a:cs typeface="DejaVu Sans"/>
              </a:defRPr>
            </a:pPr>
            <a:r>
              <a:rPr sz="1313" b="0">
                <a:solidFill>
                  <a:srgbClr val="172F46"/>
                </a:solidFill>
                <a:latin typeface="DejaVu Sans"/>
                <a:ea typeface="DejaVu Sans"/>
                <a:cs typeface="DejaVu Sans"/>
              </a:rPr>
              <a:t>Informática Tributaria</a:t>
            </a:r>
          </a:p>
        </p:txBody>
      </p:sp>
      <p:sp>
        <p:nvSpPr>
          <p:cNvPr id="20" name="Recursos Humanos y Gestión Económica">
            <a:extLst>
              <a:ext uri="{FF2B5EF4-FFF2-40B4-BE49-F238E27FC236}">
                <a16:creationId xmlns:a16="http://schemas.microsoft.com/office/drawing/2014/main" id="{FF5DD056-EBE3-4DF3-9144-80F445688F18}"/>
              </a:ext>
            </a:extLst>
          </p:cNvPr>
          <p:cNvSpPr>
            <a:spLocks noGrp="1"/>
          </p:cNvSpPr>
          <p:nvPr/>
        </p:nvSpPr>
        <p:spPr>
          <a:xfrm>
            <a:off x="4210050" y="4457700"/>
            <a:ext cx="3562350" cy="361950"/>
          </a:xfrm>
          <a:prstGeom prst="rect">
            <a:avLst/>
          </a:prstGeom>
          <a:solidFill>
            <a:srgbClr val="F7F5F1"/>
          </a:solidFill>
          <a:ln w="10478">
            <a:solidFill>
              <a:srgbClr val="C9D1D8"/>
            </a:solidFill>
            <a:prstDash val="solid"/>
          </a:ln>
        </p:spPr>
        <p:txBody>
          <a:bodyPr wrap="square" lIns="76200" tIns="38100" rIns="76200" bIns="38100" anchor="ctr">
            <a:noAutofit/>
          </a:bodyPr>
          <a:lstStyle>
            <a:defPPr algn="ctr">
              <a:defRPr sz="1238" b="0">
                <a:solidFill>
                  <a:srgbClr val="172F46"/>
                </a:solidFill>
                <a:latin typeface="DejaVu Sans"/>
                <a:ea typeface="DejaVu Sans"/>
                <a:cs typeface="DejaVu Sans"/>
              </a:defRPr>
            </a:defPPr>
          </a:lstStyle>
          <a:p>
            <a:pPr algn="ctr">
              <a:buNone/>
              <a:defRPr sz="1238" b="0">
                <a:solidFill>
                  <a:srgbClr val="172F46"/>
                </a:solidFill>
                <a:latin typeface="DejaVu Sans"/>
                <a:ea typeface="DejaVu Sans"/>
                <a:cs typeface="DejaVu Sans"/>
              </a:defRPr>
            </a:pPr>
            <a:r>
              <a:rPr sz="1238" b="0">
                <a:solidFill>
                  <a:srgbClr val="172F46"/>
                </a:solidFill>
                <a:latin typeface="DejaVu Sans"/>
                <a:ea typeface="DejaVu Sans"/>
                <a:cs typeface="DejaVu Sans"/>
              </a:rPr>
              <a:t>Recursos Humanos y Gestión Económica</a:t>
            </a:r>
          </a:p>
        </p:txBody>
      </p:sp>
      <p:sp>
        <p:nvSpPr>
          <p:cNvPr id="21" name="Relaciones Institucionales">
            <a:extLst>
              <a:ext uri="{FF2B5EF4-FFF2-40B4-BE49-F238E27FC236}">
                <a16:creationId xmlns:a16="http://schemas.microsoft.com/office/drawing/2014/main" id="{FB7FBA78-8C2E-4F49-A6E9-E7EFCF93E5AA}"/>
              </a:ext>
            </a:extLst>
          </p:cNvPr>
          <p:cNvSpPr>
            <a:spLocks noGrp="1"/>
          </p:cNvSpPr>
          <p:nvPr/>
        </p:nvSpPr>
        <p:spPr>
          <a:xfrm>
            <a:off x="609600" y="4876800"/>
            <a:ext cx="3448050" cy="361950"/>
          </a:xfrm>
          <a:prstGeom prst="rect">
            <a:avLst/>
          </a:prstGeom>
          <a:solidFill>
            <a:srgbClr val="F7F5F1"/>
          </a:solidFill>
          <a:ln w="10478">
            <a:solidFill>
              <a:srgbClr val="C9D1D8"/>
            </a:solidFill>
            <a:prstDash val="solid"/>
          </a:ln>
        </p:spPr>
        <p:txBody>
          <a:bodyPr wrap="square" lIns="76200" tIns="38100" rIns="76200" bIns="38100" anchor="ctr">
            <a:noAutofit/>
          </a:bodyPr>
          <a:lstStyle>
            <a:defPPr algn="ctr">
              <a:defRPr sz="1313" b="0">
                <a:solidFill>
                  <a:srgbClr val="172F46"/>
                </a:solidFill>
                <a:latin typeface="DejaVu Sans"/>
                <a:ea typeface="DejaVu Sans"/>
                <a:cs typeface="DejaVu Sans"/>
              </a:defRPr>
            </a:defPPr>
          </a:lstStyle>
          <a:p>
            <a:pPr algn="ctr">
              <a:buNone/>
              <a:defRPr sz="1313" b="0">
                <a:solidFill>
                  <a:srgbClr val="172F46"/>
                </a:solidFill>
                <a:latin typeface="DejaVu Sans"/>
                <a:ea typeface="DejaVu Sans"/>
                <a:cs typeface="DejaVu Sans"/>
              </a:defRPr>
            </a:pPr>
            <a:r>
              <a:rPr sz="1313" b="0">
                <a:solidFill>
                  <a:srgbClr val="172F46"/>
                </a:solidFill>
                <a:latin typeface="DejaVu Sans"/>
                <a:ea typeface="DejaVu Sans"/>
                <a:cs typeface="DejaVu Sans"/>
              </a:rPr>
              <a:t>Relaciones Institucionales*</a:t>
            </a:r>
          </a:p>
        </p:txBody>
      </p:sp>
      <p:sp>
        <p:nvSpPr>
          <p:cNvPr id="22" name="Servicio Jurídico Regional">
            <a:extLst>
              <a:ext uri="{FF2B5EF4-FFF2-40B4-BE49-F238E27FC236}">
                <a16:creationId xmlns:a16="http://schemas.microsoft.com/office/drawing/2014/main" id="{A99E3E59-B667-4066-88E6-F671889B8BE6}"/>
              </a:ext>
            </a:extLst>
          </p:cNvPr>
          <p:cNvSpPr>
            <a:spLocks noGrp="1"/>
          </p:cNvSpPr>
          <p:nvPr/>
        </p:nvSpPr>
        <p:spPr>
          <a:xfrm>
            <a:off x="4210050" y="4876800"/>
            <a:ext cx="3562350" cy="361950"/>
          </a:xfrm>
          <a:prstGeom prst="rect">
            <a:avLst/>
          </a:prstGeom>
          <a:solidFill>
            <a:srgbClr val="F7F5F1"/>
          </a:solidFill>
          <a:ln w="10478">
            <a:solidFill>
              <a:srgbClr val="C9D1D8"/>
            </a:solidFill>
            <a:prstDash val="solid"/>
          </a:ln>
        </p:spPr>
        <p:txBody>
          <a:bodyPr wrap="square" lIns="76200" tIns="38100" rIns="76200" bIns="38100" anchor="ctr">
            <a:noAutofit/>
          </a:bodyPr>
          <a:lstStyle>
            <a:defPPr algn="ctr">
              <a:defRPr sz="1313" b="0">
                <a:solidFill>
                  <a:srgbClr val="172F46"/>
                </a:solidFill>
                <a:latin typeface="DejaVu Sans"/>
                <a:ea typeface="DejaVu Sans"/>
                <a:cs typeface="DejaVu Sans"/>
              </a:defRPr>
            </a:defPPr>
          </a:lstStyle>
          <a:p>
            <a:pPr algn="ctr">
              <a:buNone/>
              <a:defRPr sz="1313" b="0">
                <a:solidFill>
                  <a:srgbClr val="172F46"/>
                </a:solidFill>
                <a:latin typeface="DejaVu Sans"/>
                <a:ea typeface="DejaVu Sans"/>
                <a:cs typeface="DejaVu Sans"/>
              </a:defRPr>
            </a:pPr>
            <a:r>
              <a:rPr sz="1313" b="0">
                <a:solidFill>
                  <a:srgbClr val="172F46"/>
                </a:solidFill>
                <a:latin typeface="DejaVu Sans"/>
                <a:ea typeface="DejaVu Sans"/>
                <a:cs typeface="DejaVu Sans"/>
              </a:rPr>
              <a:t>Servicio Jurídico Regional†</a:t>
            </a:r>
          </a:p>
        </p:txBody>
      </p:sp>
      <p:sp>
        <p:nvSpPr>
          <p:cNvPr id="23" name="Regional support qualifications">
            <a:extLst>
              <a:ext uri="{FF2B5EF4-FFF2-40B4-BE49-F238E27FC236}">
                <a16:creationId xmlns:a16="http://schemas.microsoft.com/office/drawing/2014/main" id="{80F386A5-A94B-43EE-9186-36924016430C}"/>
              </a:ext>
            </a:extLst>
          </p:cNvPr>
          <p:cNvSpPr>
            <a:spLocks noGrp="1"/>
          </p:cNvSpPr>
          <p:nvPr/>
        </p:nvSpPr>
        <p:spPr>
          <a:xfrm>
            <a:off x="609600" y="5267325"/>
            <a:ext cx="7162800" cy="209550"/>
          </a:xfrm>
          <a:prstGeom prst="rect">
            <a:avLst/>
          </a:prstGeom>
          <a:noFill/>
          <a:ln w="0">
            <a:noFill/>
            <a:prstDash val="solid"/>
          </a:ln>
        </p:spPr>
        <p:txBody>
          <a:bodyPr wrap="square" lIns="0" tIns="0" rIns="0" bIns="0" anchor="t">
            <a:noAutofit/>
          </a:bodyPr>
          <a:lstStyle>
            <a:defPPr algn="l">
              <a:defRPr sz="1013" b="0">
                <a:solidFill>
                  <a:srgbClr val="586675"/>
                </a:solidFill>
                <a:latin typeface="DejaVu Sans"/>
                <a:ea typeface="DejaVu Sans"/>
                <a:cs typeface="DejaVu Sans"/>
              </a:defRPr>
            </a:defPPr>
          </a:lstStyle>
          <a:p>
            <a:pPr algn="l">
              <a:buNone/>
              <a:defRPr sz="1013" b="0">
                <a:solidFill>
                  <a:srgbClr val="586675"/>
                </a:solidFill>
                <a:latin typeface="DejaVu Sans"/>
                <a:ea typeface="DejaVu Sans"/>
                <a:cs typeface="DejaVu Sans"/>
              </a:defRPr>
            </a:pPr>
            <a:r>
              <a:rPr sz="1013" b="0">
                <a:solidFill>
                  <a:srgbClr val="586675"/>
                </a:solidFill>
                <a:latin typeface="DejaVu Sans"/>
                <a:ea typeface="DejaVu Sans"/>
                <a:cs typeface="DejaVu Sans"/>
              </a:rPr>
              <a:t>*Solo donde se haya creado.  †Servicio de asistencia jurídica regional.</a:t>
            </a:r>
          </a:p>
        </p:txBody>
      </p:sp>
      <p:sp>
        <p:nvSpPr>
          <p:cNvPr id="24" name="Provincial delegation">
            <a:extLst>
              <a:ext uri="{FF2B5EF4-FFF2-40B4-BE49-F238E27FC236}">
                <a16:creationId xmlns:a16="http://schemas.microsoft.com/office/drawing/2014/main" id="{C8413F11-581F-421F-BFDF-D5FA0135CE12}"/>
              </a:ext>
            </a:extLst>
          </p:cNvPr>
          <p:cNvSpPr>
            <a:spLocks noGrp="1"/>
          </p:cNvSpPr>
          <p:nvPr/>
        </p:nvSpPr>
        <p:spPr>
          <a:xfrm>
            <a:off x="8143875" y="3133725"/>
            <a:ext cx="3438525" cy="409575"/>
          </a:xfrm>
          <a:prstGeom prst="rect">
            <a:avLst/>
          </a:prstGeom>
          <a:solidFill>
            <a:srgbClr val="172F46"/>
          </a:solidFill>
          <a:ln w="10478">
            <a:solidFill>
              <a:srgbClr val="172F46"/>
            </a:solidFill>
            <a:prstDash val="solid"/>
          </a:ln>
        </p:spPr>
        <p:txBody>
          <a:bodyPr wrap="square" lIns="76200" tIns="38100" rIns="76200" bIns="38100" anchor="ctr">
            <a:noAutofit/>
          </a:bodyPr>
          <a:lstStyle>
            <a:defPPr algn="ctr">
              <a:defRPr sz="1313" b="1">
                <a:solidFill>
                  <a:srgbClr val="FFFFFF"/>
                </a:solidFill>
                <a:latin typeface="DejaVu Sans"/>
                <a:ea typeface="DejaVu Sans"/>
                <a:cs typeface="DejaVu Sans"/>
              </a:defRPr>
            </a:defPPr>
          </a:lstStyle>
          <a:p>
            <a:pPr algn="ctr">
              <a:buNone/>
              <a:defRPr sz="1313" b="1">
                <a:solidFill>
                  <a:srgbClr val="FFFFFF"/>
                </a:solidFill>
                <a:latin typeface="DejaVu Sans"/>
                <a:ea typeface="DejaVu Sans"/>
                <a:cs typeface="DejaVu Sans"/>
              </a:defRPr>
            </a:pPr>
            <a:r>
              <a:rPr sz="1313" b="1">
                <a:solidFill>
                  <a:srgbClr val="FFFFFF"/>
                </a:solidFill>
                <a:latin typeface="DejaVu Sans"/>
                <a:ea typeface="DejaVu Sans"/>
                <a:cs typeface="DejaVu Sans"/>
              </a:rPr>
              <a:t>DELEGACIÓN PROVINCIAL · Delegado/a AEAT</a:t>
            </a:r>
          </a:p>
        </p:txBody>
      </p:sp>
      <p:sp>
        <p:nvSpPr>
          <p:cNvPr id="25" name="Provincial delegation relationship">
            <a:extLst>
              <a:ext uri="{FF2B5EF4-FFF2-40B4-BE49-F238E27FC236}">
                <a16:creationId xmlns:a16="http://schemas.microsoft.com/office/drawing/2014/main" id="{539E244E-5E33-41D3-A65A-D3BBAFB9F691}"/>
              </a:ext>
            </a:extLst>
          </p:cNvPr>
          <p:cNvSpPr>
            <a:spLocks noGrp="1"/>
          </p:cNvSpPr>
          <p:nvPr/>
        </p:nvSpPr>
        <p:spPr>
          <a:xfrm>
            <a:off x="8143875" y="3590925"/>
            <a:ext cx="3438525" cy="342900"/>
          </a:xfrm>
          <a:prstGeom prst="rect">
            <a:avLst/>
          </a:prstGeom>
          <a:noFill/>
          <a:ln w="0">
            <a:noFill/>
            <a:prstDash val="solid"/>
          </a:ln>
        </p:spPr>
        <p:txBody>
          <a:bodyPr wrap="square" lIns="0" tIns="0" rIns="0" bIns="0" anchor="t">
            <a:noAutofit/>
          </a:bodyPr>
          <a:lstStyle>
            <a:defPPr algn="l">
              <a:defRPr sz="1163" b="0">
                <a:solidFill>
                  <a:srgbClr val="586675"/>
                </a:solidFill>
                <a:latin typeface="DejaVu Sans"/>
                <a:ea typeface="DejaVu Sans"/>
                <a:cs typeface="DejaVu Sans"/>
              </a:defRPr>
            </a:defPPr>
          </a:lstStyle>
          <a:p>
            <a:pPr algn="l">
              <a:buNone/>
              <a:defRPr sz="1163" b="0">
                <a:solidFill>
                  <a:srgbClr val="586675"/>
                </a:solidFill>
                <a:latin typeface="DejaVu Sans"/>
                <a:ea typeface="DejaVu Sans"/>
                <a:cs typeface="DejaVu Sans"/>
              </a:defRPr>
            </a:pPr>
            <a:r>
              <a:rPr sz="1163" b="0">
                <a:solidFill>
                  <a:srgbClr val="586675"/>
                </a:solidFill>
                <a:latin typeface="DejaVu Sans"/>
                <a:ea typeface="DejaVu Sans"/>
                <a:cs typeface="DejaVu Sans"/>
              </a:rPr>
              <a:t>Depende del Delegado Especial. Puede albergar unidades regionales.</a:t>
            </a:r>
          </a:p>
        </p:txBody>
      </p:sp>
      <p:sp>
        <p:nvSpPr>
          <p:cNvPr id="26" name="Administrations of AEAT">
            <a:extLst>
              <a:ext uri="{FF2B5EF4-FFF2-40B4-BE49-F238E27FC236}">
                <a16:creationId xmlns:a16="http://schemas.microsoft.com/office/drawing/2014/main" id="{C3AD5FAF-A420-4562-8B5E-8B3946896078}"/>
              </a:ext>
            </a:extLst>
          </p:cNvPr>
          <p:cNvSpPr>
            <a:spLocks noGrp="1"/>
          </p:cNvSpPr>
          <p:nvPr/>
        </p:nvSpPr>
        <p:spPr>
          <a:xfrm>
            <a:off x="8143875" y="4010025"/>
            <a:ext cx="3438525" cy="361950"/>
          </a:xfrm>
          <a:prstGeom prst="rect">
            <a:avLst/>
          </a:prstGeom>
          <a:solidFill>
            <a:srgbClr val="EEF1F4"/>
          </a:solidFill>
          <a:ln w="10478">
            <a:solidFill>
              <a:srgbClr val="C9D1D8"/>
            </a:solidFill>
            <a:prstDash val="solid"/>
          </a:ln>
        </p:spPr>
        <p:txBody>
          <a:bodyPr wrap="square" lIns="76200" tIns="38100" rIns="76200" bIns="38100" anchor="ctr">
            <a:noAutofit/>
          </a:bodyPr>
          <a:lstStyle>
            <a:defPPr algn="ctr">
              <a:defRPr sz="1313" b="0">
                <a:solidFill>
                  <a:srgbClr val="172F46"/>
                </a:solidFill>
                <a:latin typeface="DejaVu Sans"/>
                <a:ea typeface="DejaVu Sans"/>
                <a:cs typeface="DejaVu Sans"/>
              </a:defRPr>
            </a:defPPr>
          </a:lstStyle>
          <a:p>
            <a:pPr algn="ctr">
              <a:buNone/>
              <a:defRPr sz="1313" b="0">
                <a:solidFill>
                  <a:srgbClr val="172F46"/>
                </a:solidFill>
                <a:latin typeface="DejaVu Sans"/>
                <a:ea typeface="DejaVu Sans"/>
                <a:cs typeface="DejaVu Sans"/>
              </a:defRPr>
            </a:pPr>
            <a:r>
              <a:rPr sz="1313" b="0">
                <a:solidFill>
                  <a:srgbClr val="172F46"/>
                </a:solidFill>
                <a:latin typeface="DejaVu Sans"/>
                <a:ea typeface="DejaVu Sans"/>
                <a:cs typeface="DejaVu Sans"/>
              </a:rPr>
              <a:t>Administraciones AEAT</a:t>
            </a:r>
          </a:p>
        </p:txBody>
      </p:sp>
      <p:sp>
        <p:nvSpPr>
          <p:cNvPr id="27" name="Administrations of Customs">
            <a:extLst>
              <a:ext uri="{FF2B5EF4-FFF2-40B4-BE49-F238E27FC236}">
                <a16:creationId xmlns:a16="http://schemas.microsoft.com/office/drawing/2014/main" id="{66E64580-3CE7-4081-82C6-89AEDBE35843}"/>
              </a:ext>
            </a:extLst>
          </p:cNvPr>
          <p:cNvSpPr>
            <a:spLocks noGrp="1"/>
          </p:cNvSpPr>
          <p:nvPr/>
        </p:nvSpPr>
        <p:spPr>
          <a:xfrm>
            <a:off x="8143875" y="4429125"/>
            <a:ext cx="3438525" cy="361950"/>
          </a:xfrm>
          <a:prstGeom prst="rect">
            <a:avLst/>
          </a:prstGeom>
          <a:solidFill>
            <a:srgbClr val="EEF1F4"/>
          </a:solidFill>
          <a:ln w="10478">
            <a:solidFill>
              <a:srgbClr val="C9D1D8"/>
            </a:solidFill>
            <a:prstDash val="solid"/>
          </a:ln>
        </p:spPr>
        <p:txBody>
          <a:bodyPr wrap="square" lIns="76200" tIns="38100" rIns="76200" bIns="38100" anchor="ctr">
            <a:noAutofit/>
          </a:bodyPr>
          <a:lstStyle>
            <a:defPPr algn="ctr">
              <a:defRPr sz="1275" b="0">
                <a:solidFill>
                  <a:srgbClr val="172F46"/>
                </a:solidFill>
                <a:latin typeface="DejaVu Sans"/>
                <a:ea typeface="DejaVu Sans"/>
                <a:cs typeface="DejaVu Sans"/>
              </a:defRPr>
            </a:defPPr>
          </a:lstStyle>
          <a:p>
            <a:pPr algn="ctr">
              <a:buNone/>
              <a:defRPr sz="1275" b="0">
                <a:solidFill>
                  <a:srgbClr val="172F46"/>
                </a:solidFill>
                <a:latin typeface="DejaVu Sans"/>
                <a:ea typeface="DejaVu Sans"/>
                <a:cs typeface="DejaVu Sans"/>
              </a:defRPr>
            </a:pPr>
            <a:r>
              <a:rPr sz="1275" b="0">
                <a:solidFill>
                  <a:srgbClr val="172F46"/>
                </a:solidFill>
                <a:latin typeface="DejaVu Sans"/>
                <a:ea typeface="DejaVu Sans"/>
                <a:cs typeface="DejaVu Sans"/>
              </a:rPr>
              <a:t>Administraciones de Aduanas e II.EE.</a:t>
            </a:r>
          </a:p>
        </p:txBody>
      </p:sp>
      <p:sp>
        <p:nvSpPr>
          <p:cNvPr id="28" name="Digital assistance administrations">
            <a:extLst>
              <a:ext uri="{FF2B5EF4-FFF2-40B4-BE49-F238E27FC236}">
                <a16:creationId xmlns:a16="http://schemas.microsoft.com/office/drawing/2014/main" id="{559FB9F6-056D-47C8-867B-97777805847B}"/>
              </a:ext>
            </a:extLst>
          </p:cNvPr>
          <p:cNvSpPr>
            <a:spLocks noGrp="1"/>
          </p:cNvSpPr>
          <p:nvPr/>
        </p:nvSpPr>
        <p:spPr>
          <a:xfrm>
            <a:off x="8143875" y="4848225"/>
            <a:ext cx="3438525" cy="419100"/>
          </a:xfrm>
          <a:prstGeom prst="rect">
            <a:avLst/>
          </a:prstGeom>
          <a:solidFill>
            <a:srgbClr val="EEF1F4"/>
          </a:solidFill>
          <a:ln w="10478">
            <a:solidFill>
              <a:srgbClr val="C9D1D8"/>
            </a:solidFill>
            <a:prstDash val="solid"/>
          </a:ln>
        </p:spPr>
        <p:txBody>
          <a:bodyPr wrap="square" lIns="76200" tIns="38100" rIns="76200" bIns="38100" anchor="ctr">
            <a:noAutofit/>
          </a:bodyPr>
          <a:lstStyle>
            <a:defPPr algn="ctr">
              <a:defRPr sz="1238" b="0">
                <a:solidFill>
                  <a:srgbClr val="172F46"/>
                </a:solidFill>
                <a:latin typeface="DejaVu Sans"/>
                <a:ea typeface="DejaVu Sans"/>
                <a:cs typeface="DejaVu Sans"/>
              </a:defRPr>
            </a:defPPr>
          </a:lstStyle>
          <a:p>
            <a:pPr algn="ctr">
              <a:buNone/>
              <a:defRPr sz="1238" b="0">
                <a:solidFill>
                  <a:srgbClr val="172F46"/>
                </a:solidFill>
                <a:latin typeface="DejaVu Sans"/>
                <a:ea typeface="DejaVu Sans"/>
                <a:cs typeface="DejaVu Sans"/>
              </a:defRPr>
            </a:pPr>
            <a:r>
              <a:rPr sz="1238" b="0">
                <a:solidFill>
                  <a:srgbClr val="172F46"/>
                </a:solidFill>
                <a:latin typeface="DejaVu Sans"/>
                <a:ea typeface="DejaVu Sans"/>
                <a:cs typeface="DejaVu Sans"/>
              </a:rPr>
              <a:t>Administraciones de asistencia Digital Integral (ADI)</a:t>
            </a:r>
          </a:p>
        </p:txBody>
      </p:sp>
      <p:sp>
        <p:nvSpPr>
          <p:cNvPr id="29" name="Territorial office qualification">
            <a:extLst>
              <a:ext uri="{FF2B5EF4-FFF2-40B4-BE49-F238E27FC236}">
                <a16:creationId xmlns:a16="http://schemas.microsoft.com/office/drawing/2014/main" id="{18BF91C0-864B-495C-9592-4A1172C21621}"/>
              </a:ext>
            </a:extLst>
          </p:cNvPr>
          <p:cNvSpPr>
            <a:spLocks noGrp="1"/>
          </p:cNvSpPr>
          <p:nvPr/>
        </p:nvSpPr>
        <p:spPr>
          <a:xfrm>
            <a:off x="8143875" y="5324475"/>
            <a:ext cx="3438525" cy="238125"/>
          </a:xfrm>
          <a:prstGeom prst="rect">
            <a:avLst/>
          </a:prstGeom>
          <a:noFill/>
          <a:ln w="0">
            <a:noFill/>
            <a:prstDash val="solid"/>
          </a:ln>
        </p:spPr>
        <p:txBody>
          <a:bodyPr wrap="square" lIns="0" tIns="0" rIns="0" bIns="0" anchor="t">
            <a:noAutofit/>
          </a:bodyPr>
          <a:lstStyle>
            <a:defPPr algn="l">
              <a:defRPr sz="1013" b="0">
                <a:solidFill>
                  <a:srgbClr val="586675"/>
                </a:solidFill>
                <a:latin typeface="DejaVu Sans"/>
                <a:ea typeface="DejaVu Sans"/>
                <a:cs typeface="DejaVu Sans"/>
              </a:defRPr>
            </a:defPPr>
          </a:lstStyle>
          <a:p>
            <a:pPr algn="l">
              <a:buNone/>
              <a:defRPr sz="1013" b="0">
                <a:solidFill>
                  <a:srgbClr val="586675"/>
                </a:solidFill>
                <a:latin typeface="DejaVu Sans"/>
                <a:ea typeface="DejaVu Sans"/>
                <a:cs typeface="DejaVu Sans"/>
              </a:defRPr>
            </a:pPr>
            <a:r>
              <a:rPr sz="1013" b="0">
                <a:solidFill>
                  <a:srgbClr val="586675"/>
                </a:solidFill>
                <a:latin typeface="DejaVu Sans"/>
                <a:ea typeface="DejaVu Sans"/>
                <a:cs typeface="DejaVu Sans"/>
              </a:rPr>
              <a:t>También puede haber unidades regionales en Administraciones.</a:t>
            </a:r>
          </a:p>
        </p:txBody>
      </p:sp>
      <p:sp>
        <p:nvSpPr>
          <p:cNvPr id="30" name="LGT functional distinction">
            <a:extLst>
              <a:ext uri="{FF2B5EF4-FFF2-40B4-BE49-F238E27FC236}">
                <a16:creationId xmlns:a16="http://schemas.microsoft.com/office/drawing/2014/main" id="{01306AAA-3F8D-4A07-87F7-1465F3C8CCD9}"/>
              </a:ext>
            </a:extLst>
          </p:cNvPr>
          <p:cNvSpPr>
            <a:spLocks noGrp="1"/>
          </p:cNvSpPr>
          <p:nvPr/>
        </p:nvSpPr>
        <p:spPr>
          <a:xfrm>
            <a:off x="609600" y="5619750"/>
            <a:ext cx="10972800" cy="447675"/>
          </a:xfrm>
          <a:prstGeom prst="rect">
            <a:avLst/>
          </a:prstGeom>
          <a:solidFill>
            <a:srgbClr val="F3F0EA"/>
          </a:solidFill>
          <a:ln w="0">
            <a:solidFill>
              <a:srgbClr val="F3F0EA"/>
            </a:solidFill>
            <a:prstDash val="solid"/>
          </a:ln>
        </p:spPr>
        <p:txBody>
          <a:bodyPr/>
          <a:lstStyle/>
          <a:p>
            <a:endParaRPr lang="es-ES"/>
          </a:p>
        </p:txBody>
      </p:sp>
      <p:sp>
        <p:nvSpPr>
          <p:cNvPr id="31" name="LGT functional distinction text">
            <a:extLst>
              <a:ext uri="{FF2B5EF4-FFF2-40B4-BE49-F238E27FC236}">
                <a16:creationId xmlns:a16="http://schemas.microsoft.com/office/drawing/2014/main" id="{55978018-C96A-4186-9A44-DFE2098A333A}"/>
              </a:ext>
            </a:extLst>
          </p:cNvPr>
          <p:cNvSpPr>
            <a:spLocks noGrp="1"/>
          </p:cNvSpPr>
          <p:nvPr/>
        </p:nvSpPr>
        <p:spPr>
          <a:xfrm>
            <a:off x="742950" y="5676900"/>
            <a:ext cx="10706100" cy="342900"/>
          </a:xfrm>
          <a:prstGeom prst="rect">
            <a:avLst/>
          </a:prstGeom>
          <a:noFill/>
          <a:ln w="0">
            <a:noFill/>
            <a:prstDash val="solid"/>
          </a:ln>
        </p:spPr>
        <p:txBody>
          <a:bodyPr wrap="square" lIns="0" tIns="0" rIns="0" bIns="0" anchor="t">
            <a:noAutofit/>
          </a:bodyPr>
          <a:lstStyle>
            <a:defPPr algn="l">
              <a:defRPr sz="1215" b="0">
                <a:solidFill>
                  <a:srgbClr val="172F46"/>
                </a:solidFill>
                <a:latin typeface="DejaVu Sans"/>
                <a:ea typeface="DejaVu Sans"/>
                <a:cs typeface="DejaVu Sans"/>
              </a:defRPr>
            </a:defPPr>
          </a:lstStyle>
          <a:p>
            <a:pPr algn="l">
              <a:buNone/>
              <a:defRPr sz="1215" b="0">
                <a:solidFill>
                  <a:srgbClr val="172F46"/>
                </a:solidFill>
                <a:latin typeface="DejaVu Sans"/>
                <a:ea typeface="DejaVu Sans"/>
                <a:cs typeface="DejaVu Sans"/>
              </a:defRPr>
            </a:pPr>
            <a:r>
              <a:rPr sz="1215" b="0">
                <a:solidFill>
                  <a:srgbClr val="172F46"/>
                </a:solidFill>
                <a:latin typeface="DejaVu Sans"/>
                <a:ea typeface="DejaVu Sans"/>
                <a:cs typeface="DejaVu Sans"/>
              </a:rPr>
              <a:t>LGT art. 83: aplicación = información y asistencia, Gestión, Inspección y Recaudación. Sanción y revisión económico-administrativa se identifican aparte (arts. 208 y 83.2).</a:t>
            </a:r>
          </a:p>
        </p:txBody>
      </p:sp>
      <p:sp>
        <p:nvSpPr>
          <p:cNvPr id="32" name="Intro legal source">
            <a:extLst>
              <a:ext uri="{FF2B5EF4-FFF2-40B4-BE49-F238E27FC236}">
                <a16:creationId xmlns:a16="http://schemas.microsoft.com/office/drawing/2014/main" id="{487B5144-603E-4A3F-8A0A-DF36187E80C4}"/>
              </a:ext>
            </a:extLst>
          </p:cNvPr>
          <p:cNvSpPr>
            <a:spLocks noGrp="1"/>
          </p:cNvSpPr>
          <p:nvPr/>
        </p:nvSpPr>
        <p:spPr>
          <a:xfrm>
            <a:off x="609600" y="6210300"/>
            <a:ext cx="9667875" cy="238125"/>
          </a:xfrm>
          <a:prstGeom prst="rect">
            <a:avLst/>
          </a:prstGeom>
          <a:noFill/>
          <a:ln w="0">
            <a:noFill/>
            <a:prstDash val="solid"/>
          </a:ln>
        </p:spPr>
        <p:txBody>
          <a:bodyPr wrap="square" lIns="0" tIns="0" rIns="0" bIns="0" anchor="t">
            <a:noAutofit/>
          </a:bodyPr>
          <a:lstStyle>
            <a:defPPr algn="l">
              <a:defRPr sz="1088" b="0">
                <a:solidFill>
                  <a:srgbClr val="586675"/>
                </a:solidFill>
                <a:latin typeface="DejaVu Sans"/>
                <a:ea typeface="DejaVu Sans"/>
                <a:cs typeface="DejaVu Sans"/>
              </a:defRPr>
            </a:defPPr>
          </a:lstStyle>
          <a:p>
            <a:pPr algn="l">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Res. AEAT 13-1-2021, apdos. 1, 4, 8, 11, 13 y 15 · LGT arts. 83 y 208</a:t>
            </a:r>
          </a:p>
        </p:txBody>
      </p:sp>
      <p:sp>
        <p:nvSpPr>
          <p:cNvPr id="33" name="Intro page number">
            <a:extLst>
              <a:ext uri="{FF2B5EF4-FFF2-40B4-BE49-F238E27FC236}">
                <a16:creationId xmlns:a16="http://schemas.microsoft.com/office/drawing/2014/main" id="{73010F15-C433-4D6D-8EF8-F808BA165BB4}"/>
              </a:ext>
            </a:extLst>
          </p:cNvPr>
          <p:cNvSpPr>
            <a:spLocks noGrp="1"/>
          </p:cNvSpPr>
          <p:nvPr/>
        </p:nvSpPr>
        <p:spPr>
          <a:xfrm>
            <a:off x="10382250" y="6210300"/>
            <a:ext cx="1200150" cy="247650"/>
          </a:xfrm>
          <a:prstGeom prst="rect">
            <a:avLst/>
          </a:prstGeom>
          <a:noFill/>
          <a:ln w="0">
            <a:noFill/>
            <a:prstDash val="solid"/>
          </a:ln>
        </p:spPr>
        <p:txBody>
          <a:bodyPr wrap="square" lIns="0" tIns="0" rIns="0" bIns="0" anchor="t">
            <a:noAutofit/>
          </a:bodyPr>
          <a:lstStyle>
            <a:defPPr algn="l">
              <a:defRPr sz="1088" b="0">
                <a:solidFill>
                  <a:srgbClr val="586675"/>
                </a:solidFill>
                <a:latin typeface="DejaVu Sans"/>
                <a:ea typeface="DejaVu Sans"/>
                <a:cs typeface="DejaVu Sans"/>
              </a:defRPr>
            </a:defPPr>
          </a:lstStyle>
          <a:p>
            <a:pPr algn="l">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002 / 117</a:t>
            </a:r>
          </a:p>
        </p:txBody>
      </p:sp>
    </p:spTree>
    <p:extLst>
      <p:ext uri="{BB962C8B-B14F-4D97-AF65-F5344CB8AC3E}">
        <p14:creationId xmlns:p14="http://schemas.microsoft.com/office/powerpoint/2010/main" val="1120633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5F2EB"/>
        </a:solidFill>
        <a:effectLst/>
      </p:bgPr>
    </p:bg>
    <p:spTree>
      <p:nvGrpSpPr>
        <p:cNvPr id="1" name=""/>
        <p:cNvGrpSpPr/>
        <p:nvPr/>
      </p:nvGrpSpPr>
      <p:grpSpPr>
        <a:xfrm>
          <a:off x="0" y="0"/>
          <a:ext cx="0" cy="0"/>
          <a:chOff x="0" y="0"/>
          <a:chExt cx="0" cy="0"/>
        </a:xfrm>
      </p:grpSpPr>
      <p:sp>
        <p:nvSpPr>
          <p:cNvPr id="24" name="eyebrow">
            <a:extLst>
              <a:ext uri="{FF2B5EF4-FFF2-40B4-BE49-F238E27FC236}">
                <a16:creationId xmlns:a16="http://schemas.microsoft.com/office/drawing/2014/main" id="{28B4A559-6684-4B33-AC93-E1F3ADA32B83}"/>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11 · SÍNTESIS</a:t>
            </a:r>
          </a:p>
        </p:txBody>
      </p:sp>
      <p:sp>
        <p:nvSpPr>
          <p:cNvPr id="2" name="slide-title">
            <a:extLst>
              <a:ext uri="{FF2B5EF4-FFF2-40B4-BE49-F238E27FC236}">
                <a16:creationId xmlns:a16="http://schemas.microsoft.com/office/drawing/2014/main" id="{CCB8110B-8DF6-4150-BDD5-21FD990EF057}"/>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Cuatro preguntas para leer un expediente</a:t>
            </a:r>
          </a:p>
        </p:txBody>
      </p:sp>
      <p:sp>
        <p:nvSpPr>
          <p:cNvPr id="3" name="slide-intro">
            <a:extLst>
              <a:ext uri="{FF2B5EF4-FFF2-40B4-BE49-F238E27FC236}">
                <a16:creationId xmlns:a16="http://schemas.microsoft.com/office/drawing/2014/main" id="{8AFAC172-77A2-478E-A43A-9FFE698CC21B}"/>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Estas preguntas conectan la norma, el procedimiento y el órgano competente.</a:t>
            </a:r>
          </a:p>
        </p:txBody>
      </p:sp>
      <p:sp>
        <p:nvSpPr>
          <p:cNvPr id="4" name="rule">
            <a:extLst>
              <a:ext uri="{FF2B5EF4-FFF2-40B4-BE49-F238E27FC236}">
                <a16:creationId xmlns:a16="http://schemas.microsoft.com/office/drawing/2014/main" id="{3D0A5C2F-D1B0-400A-90D3-A22A2AC9FC23}"/>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F1149403-480F-4D7A-AEC7-4AC9974D13C9}"/>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78EE881D-1ED7-4328-A22D-6ECC668E39B1}"/>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25</a:t>
            </a:r>
          </a:p>
        </p:txBody>
      </p:sp>
      <p:sp>
        <p:nvSpPr>
          <p:cNvPr id="7" name="question-number">
            <a:extLst>
              <a:ext uri="{FF2B5EF4-FFF2-40B4-BE49-F238E27FC236}">
                <a16:creationId xmlns:a16="http://schemas.microsoft.com/office/drawing/2014/main" id="{E0FC02F2-4731-4874-A570-EC44A3EE3EB0}"/>
              </a:ext>
            </a:extLst>
          </p:cNvPr>
          <p:cNvSpPr>
            <a:spLocks noGrp="1"/>
          </p:cNvSpPr>
          <p:nvPr/>
        </p:nvSpPr>
        <p:spPr>
          <a:xfrm>
            <a:off x="838200" y="2009775"/>
            <a:ext cx="666750" cy="495300"/>
          </a:xfrm>
          <a:prstGeom prst="rect">
            <a:avLst/>
          </a:prstGeom>
          <a:noFill/>
          <a:ln w="0">
            <a:noFill/>
            <a:prstDash val="solid"/>
          </a:ln>
        </p:spPr>
        <p:txBody>
          <a:bodyPr lIns="0" tIns="0" rIns="0" bIns="0" anchor="t">
            <a:normAutofit/>
          </a:bodyPr>
          <a:lstStyle>
            <a:defPPr algn="l">
              <a:defRPr sz="2475" b="1" i="0">
                <a:solidFill>
                  <a:srgbClr val="176B67"/>
                </a:solidFill>
                <a:latin typeface="Georgia"/>
                <a:ea typeface="Georgia"/>
                <a:cs typeface="Georgia"/>
              </a:defRPr>
            </a:defPPr>
          </a:lstStyle>
          <a:p>
            <a:pPr algn="l">
              <a:defRPr sz="2475" b="1" i="0">
                <a:solidFill>
                  <a:srgbClr val="176B67"/>
                </a:solidFill>
                <a:latin typeface="Georgia"/>
                <a:ea typeface="Georgia"/>
                <a:cs typeface="Georgia"/>
              </a:defRPr>
            </a:pPr>
            <a:r>
              <a:rPr sz="2475" b="1" i="0">
                <a:solidFill>
                  <a:srgbClr val="176B67"/>
                </a:solidFill>
                <a:latin typeface="Georgia"/>
                <a:ea typeface="Georgia"/>
                <a:cs typeface="Georgia"/>
              </a:rPr>
              <a:t>01</a:t>
            </a:r>
          </a:p>
        </p:txBody>
      </p:sp>
      <p:sp>
        <p:nvSpPr>
          <p:cNvPr id="8" name="question-title">
            <a:extLst>
              <a:ext uri="{FF2B5EF4-FFF2-40B4-BE49-F238E27FC236}">
                <a16:creationId xmlns:a16="http://schemas.microsoft.com/office/drawing/2014/main" id="{54970BF4-2DD1-4121-A7C8-61E1735CCB52}"/>
              </a:ext>
            </a:extLst>
          </p:cNvPr>
          <p:cNvSpPr>
            <a:spLocks noGrp="1"/>
          </p:cNvSpPr>
          <p:nvPr/>
        </p:nvSpPr>
        <p:spPr>
          <a:xfrm>
            <a:off x="1695450" y="2009775"/>
            <a:ext cx="4495800" cy="3619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¿Cuál es la regla común?</a:t>
            </a:r>
          </a:p>
        </p:txBody>
      </p:sp>
      <p:sp>
        <p:nvSpPr>
          <p:cNvPr id="9" name="question-answer">
            <a:extLst>
              <a:ext uri="{FF2B5EF4-FFF2-40B4-BE49-F238E27FC236}">
                <a16:creationId xmlns:a16="http://schemas.microsoft.com/office/drawing/2014/main" id="{2E35ED57-FBA6-4964-ACA5-C017F2D77A3B}"/>
              </a:ext>
            </a:extLst>
          </p:cNvPr>
          <p:cNvSpPr>
            <a:spLocks noGrp="1"/>
          </p:cNvSpPr>
          <p:nvPr/>
        </p:nvSpPr>
        <p:spPr>
          <a:xfrm>
            <a:off x="6334125" y="2019300"/>
            <a:ext cx="48196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LGT, ley propia del tributo y reglamento aplicable.</a:t>
            </a:r>
          </a:p>
        </p:txBody>
      </p:sp>
      <p:sp>
        <p:nvSpPr>
          <p:cNvPr id="10" name="rule">
            <a:extLst>
              <a:ext uri="{FF2B5EF4-FFF2-40B4-BE49-F238E27FC236}">
                <a16:creationId xmlns:a16="http://schemas.microsoft.com/office/drawing/2014/main" id="{992354C5-EB1A-4810-A705-B1B481FB7E9E}"/>
              </a:ext>
            </a:extLst>
          </p:cNvPr>
          <p:cNvSpPr>
            <a:spLocks noGrp="1"/>
          </p:cNvSpPr>
          <p:nvPr/>
        </p:nvSpPr>
        <p:spPr>
          <a:xfrm>
            <a:off x="1695450" y="2609850"/>
            <a:ext cx="9458325" cy="9525"/>
          </a:xfrm>
          <a:prstGeom prst="rect">
            <a:avLst/>
          </a:prstGeom>
          <a:solidFill>
            <a:srgbClr val="CBD5D2"/>
          </a:solidFill>
          <a:ln w="0">
            <a:noFill/>
            <a:prstDash val="solid"/>
          </a:ln>
        </p:spPr>
        <p:txBody>
          <a:bodyPr/>
          <a:lstStyle/>
          <a:p>
            <a:endParaRPr lang="es-ES"/>
          </a:p>
        </p:txBody>
      </p:sp>
      <p:sp>
        <p:nvSpPr>
          <p:cNvPr id="11" name="question-number">
            <a:extLst>
              <a:ext uri="{FF2B5EF4-FFF2-40B4-BE49-F238E27FC236}">
                <a16:creationId xmlns:a16="http://schemas.microsoft.com/office/drawing/2014/main" id="{E55996EA-C5B4-4B85-A671-8B296EC8D778}"/>
              </a:ext>
            </a:extLst>
          </p:cNvPr>
          <p:cNvSpPr>
            <a:spLocks noGrp="1"/>
          </p:cNvSpPr>
          <p:nvPr/>
        </p:nvSpPr>
        <p:spPr>
          <a:xfrm>
            <a:off x="838200" y="2933700"/>
            <a:ext cx="666750" cy="495300"/>
          </a:xfrm>
          <a:prstGeom prst="rect">
            <a:avLst/>
          </a:prstGeom>
          <a:noFill/>
          <a:ln w="0">
            <a:noFill/>
            <a:prstDash val="solid"/>
          </a:ln>
        </p:spPr>
        <p:txBody>
          <a:bodyPr lIns="0" tIns="0" rIns="0" bIns="0" anchor="t">
            <a:normAutofit/>
          </a:bodyPr>
          <a:lstStyle>
            <a:defPPr algn="l">
              <a:defRPr sz="2475" b="1" i="0">
                <a:solidFill>
                  <a:srgbClr val="176B67"/>
                </a:solidFill>
                <a:latin typeface="Georgia"/>
                <a:ea typeface="Georgia"/>
                <a:cs typeface="Georgia"/>
              </a:defRPr>
            </a:defPPr>
          </a:lstStyle>
          <a:p>
            <a:pPr algn="l">
              <a:defRPr sz="2475" b="1" i="0">
                <a:solidFill>
                  <a:srgbClr val="176B67"/>
                </a:solidFill>
                <a:latin typeface="Georgia"/>
                <a:ea typeface="Georgia"/>
                <a:cs typeface="Georgia"/>
              </a:defRPr>
            </a:pPr>
            <a:r>
              <a:rPr sz="2475" b="1" i="0">
                <a:solidFill>
                  <a:srgbClr val="176B67"/>
                </a:solidFill>
                <a:latin typeface="Georgia"/>
                <a:ea typeface="Georgia"/>
                <a:cs typeface="Georgia"/>
              </a:rPr>
              <a:t>02</a:t>
            </a:r>
          </a:p>
        </p:txBody>
      </p:sp>
      <p:sp>
        <p:nvSpPr>
          <p:cNvPr id="12" name="question-title">
            <a:extLst>
              <a:ext uri="{FF2B5EF4-FFF2-40B4-BE49-F238E27FC236}">
                <a16:creationId xmlns:a16="http://schemas.microsoft.com/office/drawing/2014/main" id="{439591F1-2E1D-4058-A7D2-C507C674A6D1}"/>
              </a:ext>
            </a:extLst>
          </p:cNvPr>
          <p:cNvSpPr>
            <a:spLocks noGrp="1"/>
          </p:cNvSpPr>
          <p:nvPr/>
        </p:nvSpPr>
        <p:spPr>
          <a:xfrm>
            <a:off x="1695450" y="2933700"/>
            <a:ext cx="4495800" cy="3619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¿En qué procedimiento estamos?</a:t>
            </a:r>
          </a:p>
        </p:txBody>
      </p:sp>
      <p:sp>
        <p:nvSpPr>
          <p:cNvPr id="13" name="question-answer">
            <a:extLst>
              <a:ext uri="{FF2B5EF4-FFF2-40B4-BE49-F238E27FC236}">
                <a16:creationId xmlns:a16="http://schemas.microsoft.com/office/drawing/2014/main" id="{D12EED70-EC00-4569-9A44-9BF2BFC6BEDB}"/>
              </a:ext>
            </a:extLst>
          </p:cNvPr>
          <p:cNvSpPr>
            <a:spLocks noGrp="1"/>
          </p:cNvSpPr>
          <p:nvPr/>
        </p:nvSpPr>
        <p:spPr>
          <a:xfrm>
            <a:off x="6334125" y="2943225"/>
            <a:ext cx="48196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Gestión, inspección, recaudación o revisión en vía administrativa.</a:t>
            </a:r>
          </a:p>
        </p:txBody>
      </p:sp>
      <p:sp>
        <p:nvSpPr>
          <p:cNvPr id="14" name="rule">
            <a:extLst>
              <a:ext uri="{FF2B5EF4-FFF2-40B4-BE49-F238E27FC236}">
                <a16:creationId xmlns:a16="http://schemas.microsoft.com/office/drawing/2014/main" id="{869C19EB-EF39-4098-8A95-A4110EB97C4E}"/>
              </a:ext>
            </a:extLst>
          </p:cNvPr>
          <p:cNvSpPr>
            <a:spLocks noGrp="1"/>
          </p:cNvSpPr>
          <p:nvPr/>
        </p:nvSpPr>
        <p:spPr>
          <a:xfrm>
            <a:off x="1695450" y="3533775"/>
            <a:ext cx="9458325" cy="9525"/>
          </a:xfrm>
          <a:prstGeom prst="rect">
            <a:avLst/>
          </a:prstGeom>
          <a:solidFill>
            <a:srgbClr val="CBD5D2"/>
          </a:solidFill>
          <a:ln w="0">
            <a:noFill/>
            <a:prstDash val="solid"/>
          </a:ln>
        </p:spPr>
        <p:txBody>
          <a:bodyPr/>
          <a:lstStyle/>
          <a:p>
            <a:endParaRPr lang="es-ES"/>
          </a:p>
        </p:txBody>
      </p:sp>
      <p:sp>
        <p:nvSpPr>
          <p:cNvPr id="15" name="question-number">
            <a:extLst>
              <a:ext uri="{FF2B5EF4-FFF2-40B4-BE49-F238E27FC236}">
                <a16:creationId xmlns:a16="http://schemas.microsoft.com/office/drawing/2014/main" id="{FD0B4870-D9CA-4900-9AFA-3142A8313F2F}"/>
              </a:ext>
            </a:extLst>
          </p:cNvPr>
          <p:cNvSpPr>
            <a:spLocks noGrp="1"/>
          </p:cNvSpPr>
          <p:nvPr/>
        </p:nvSpPr>
        <p:spPr>
          <a:xfrm>
            <a:off x="838200" y="3857625"/>
            <a:ext cx="666750" cy="495300"/>
          </a:xfrm>
          <a:prstGeom prst="rect">
            <a:avLst/>
          </a:prstGeom>
          <a:noFill/>
          <a:ln w="0">
            <a:noFill/>
            <a:prstDash val="solid"/>
          </a:ln>
        </p:spPr>
        <p:txBody>
          <a:bodyPr lIns="0" tIns="0" rIns="0" bIns="0" anchor="t">
            <a:normAutofit/>
          </a:bodyPr>
          <a:lstStyle>
            <a:defPPr algn="l">
              <a:defRPr sz="2475" b="1" i="0">
                <a:solidFill>
                  <a:srgbClr val="176B67"/>
                </a:solidFill>
                <a:latin typeface="Georgia"/>
                <a:ea typeface="Georgia"/>
                <a:cs typeface="Georgia"/>
              </a:defRPr>
            </a:defPPr>
          </a:lstStyle>
          <a:p>
            <a:pPr algn="l">
              <a:defRPr sz="2475" b="1" i="0">
                <a:solidFill>
                  <a:srgbClr val="176B67"/>
                </a:solidFill>
                <a:latin typeface="Georgia"/>
                <a:ea typeface="Georgia"/>
                <a:cs typeface="Georgia"/>
              </a:defRPr>
            </a:pPr>
            <a:r>
              <a:rPr sz="2475" b="1" i="0">
                <a:solidFill>
                  <a:srgbClr val="176B67"/>
                </a:solidFill>
                <a:latin typeface="Georgia"/>
                <a:ea typeface="Georgia"/>
                <a:cs typeface="Georgia"/>
              </a:rPr>
              <a:t>03</a:t>
            </a:r>
          </a:p>
        </p:txBody>
      </p:sp>
      <p:sp>
        <p:nvSpPr>
          <p:cNvPr id="16" name="question-title">
            <a:extLst>
              <a:ext uri="{FF2B5EF4-FFF2-40B4-BE49-F238E27FC236}">
                <a16:creationId xmlns:a16="http://schemas.microsoft.com/office/drawing/2014/main" id="{B95DCDCC-1FDA-4CAF-BF36-C2A2498F07BB}"/>
              </a:ext>
            </a:extLst>
          </p:cNvPr>
          <p:cNvSpPr>
            <a:spLocks noGrp="1"/>
          </p:cNvSpPr>
          <p:nvPr/>
        </p:nvSpPr>
        <p:spPr>
          <a:xfrm>
            <a:off x="1695450" y="3857625"/>
            <a:ext cx="4495800" cy="3619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¿Qué derechos y plazos rigen?</a:t>
            </a:r>
          </a:p>
        </p:txBody>
      </p:sp>
      <p:sp>
        <p:nvSpPr>
          <p:cNvPr id="17" name="question-answer">
            <a:extLst>
              <a:ext uri="{FF2B5EF4-FFF2-40B4-BE49-F238E27FC236}">
                <a16:creationId xmlns:a16="http://schemas.microsoft.com/office/drawing/2014/main" id="{FF9BFE71-B744-4056-909E-4F65016ED4B1}"/>
              </a:ext>
            </a:extLst>
          </p:cNvPr>
          <p:cNvSpPr>
            <a:spLocks noGrp="1"/>
          </p:cNvSpPr>
          <p:nvPr/>
        </p:nvSpPr>
        <p:spPr>
          <a:xfrm>
            <a:off x="6334125" y="3867150"/>
            <a:ext cx="48196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Alcance, audiencia, prueba, notificación, pago y vías de impugnación.</a:t>
            </a:r>
          </a:p>
        </p:txBody>
      </p:sp>
      <p:sp>
        <p:nvSpPr>
          <p:cNvPr id="18" name="rule">
            <a:extLst>
              <a:ext uri="{FF2B5EF4-FFF2-40B4-BE49-F238E27FC236}">
                <a16:creationId xmlns:a16="http://schemas.microsoft.com/office/drawing/2014/main" id="{8320874B-1AA2-4445-B367-5DE31BD77BA5}"/>
              </a:ext>
            </a:extLst>
          </p:cNvPr>
          <p:cNvSpPr>
            <a:spLocks noGrp="1"/>
          </p:cNvSpPr>
          <p:nvPr/>
        </p:nvSpPr>
        <p:spPr>
          <a:xfrm>
            <a:off x="1695450" y="4457700"/>
            <a:ext cx="9458325" cy="9525"/>
          </a:xfrm>
          <a:prstGeom prst="rect">
            <a:avLst/>
          </a:prstGeom>
          <a:solidFill>
            <a:srgbClr val="CBD5D2"/>
          </a:solidFill>
          <a:ln w="0">
            <a:noFill/>
            <a:prstDash val="solid"/>
          </a:ln>
        </p:spPr>
        <p:txBody>
          <a:bodyPr/>
          <a:lstStyle/>
          <a:p>
            <a:endParaRPr lang="es-ES"/>
          </a:p>
        </p:txBody>
      </p:sp>
      <p:sp>
        <p:nvSpPr>
          <p:cNvPr id="19" name="question-number">
            <a:extLst>
              <a:ext uri="{FF2B5EF4-FFF2-40B4-BE49-F238E27FC236}">
                <a16:creationId xmlns:a16="http://schemas.microsoft.com/office/drawing/2014/main" id="{598E653C-A45E-4E95-9D10-294C45F5A914}"/>
              </a:ext>
            </a:extLst>
          </p:cNvPr>
          <p:cNvSpPr>
            <a:spLocks noGrp="1"/>
          </p:cNvSpPr>
          <p:nvPr/>
        </p:nvSpPr>
        <p:spPr>
          <a:xfrm>
            <a:off x="838200" y="4781550"/>
            <a:ext cx="666750" cy="495300"/>
          </a:xfrm>
          <a:prstGeom prst="rect">
            <a:avLst/>
          </a:prstGeom>
          <a:noFill/>
          <a:ln w="0">
            <a:noFill/>
            <a:prstDash val="solid"/>
          </a:ln>
        </p:spPr>
        <p:txBody>
          <a:bodyPr lIns="0" tIns="0" rIns="0" bIns="0" anchor="t">
            <a:normAutofit/>
          </a:bodyPr>
          <a:lstStyle>
            <a:defPPr algn="l">
              <a:defRPr sz="2475" b="1" i="0">
                <a:solidFill>
                  <a:srgbClr val="B85D3B"/>
                </a:solidFill>
                <a:latin typeface="Georgia"/>
                <a:ea typeface="Georgia"/>
                <a:cs typeface="Georgia"/>
              </a:defRPr>
            </a:defPPr>
          </a:lstStyle>
          <a:p>
            <a:pPr algn="l">
              <a:defRPr sz="2475" b="1" i="0">
                <a:solidFill>
                  <a:srgbClr val="B85D3B"/>
                </a:solidFill>
                <a:latin typeface="Georgia"/>
                <a:ea typeface="Georgia"/>
                <a:cs typeface="Georgia"/>
              </a:defRPr>
            </a:pPr>
            <a:r>
              <a:rPr sz="2475" b="1" i="0">
                <a:solidFill>
                  <a:srgbClr val="B85D3B"/>
                </a:solidFill>
                <a:latin typeface="Georgia"/>
                <a:ea typeface="Georgia"/>
                <a:cs typeface="Georgia"/>
              </a:rPr>
              <a:t>04</a:t>
            </a:r>
          </a:p>
        </p:txBody>
      </p:sp>
      <p:sp>
        <p:nvSpPr>
          <p:cNvPr id="20" name="question-title">
            <a:extLst>
              <a:ext uri="{FF2B5EF4-FFF2-40B4-BE49-F238E27FC236}">
                <a16:creationId xmlns:a16="http://schemas.microsoft.com/office/drawing/2014/main" id="{827C9539-909C-4525-AC58-79224CCC157F}"/>
              </a:ext>
            </a:extLst>
          </p:cNvPr>
          <p:cNvSpPr>
            <a:spLocks noGrp="1"/>
          </p:cNvSpPr>
          <p:nvPr/>
        </p:nvSpPr>
        <p:spPr>
          <a:xfrm>
            <a:off x="1695450" y="4781550"/>
            <a:ext cx="4495800" cy="361950"/>
          </a:xfrm>
          <a:prstGeom prst="rect">
            <a:avLst/>
          </a:prstGeom>
          <a:noFill/>
          <a:ln w="0">
            <a:noFill/>
            <a:prstDash val="solid"/>
          </a:ln>
        </p:spPr>
        <p:txBody>
          <a:bodyPr lIns="0" tIns="0" rIns="0" bIns="0" anchor="t">
            <a:normAutofit/>
          </a:bodyPr>
          <a:lstStyle>
            <a:defPPr algn="l">
              <a:defRPr sz="1800" b="1" i="0">
                <a:solidFill>
                  <a:srgbClr val="122C3C"/>
                </a:solidFill>
                <a:latin typeface="Georgia"/>
                <a:ea typeface="Georgia"/>
                <a:cs typeface="Georgia"/>
              </a:defRPr>
            </a:defPPr>
          </a:lstStyle>
          <a:p>
            <a:pPr algn="l">
              <a:defRPr sz="1800" b="1" i="0">
                <a:solidFill>
                  <a:srgbClr val="122C3C"/>
                </a:solidFill>
                <a:latin typeface="Georgia"/>
                <a:ea typeface="Georgia"/>
                <a:cs typeface="Georgia"/>
              </a:defRPr>
            </a:pPr>
            <a:r>
              <a:rPr sz="1800" b="1" i="0">
                <a:solidFill>
                  <a:srgbClr val="122C3C"/>
                </a:solidFill>
                <a:latin typeface="Georgia"/>
                <a:ea typeface="Georgia"/>
                <a:cs typeface="Georgia"/>
              </a:rPr>
              <a:t>¿Qué órgano tiene competencia?</a:t>
            </a:r>
          </a:p>
        </p:txBody>
      </p:sp>
      <p:sp>
        <p:nvSpPr>
          <p:cNvPr id="21" name="question-answer">
            <a:extLst>
              <a:ext uri="{FF2B5EF4-FFF2-40B4-BE49-F238E27FC236}">
                <a16:creationId xmlns:a16="http://schemas.microsoft.com/office/drawing/2014/main" id="{96AE22A9-8D68-4E17-8330-F2A749F26357}"/>
              </a:ext>
            </a:extLst>
          </p:cNvPr>
          <p:cNvSpPr>
            <a:spLocks noGrp="1"/>
          </p:cNvSpPr>
          <p:nvPr/>
        </p:nvSpPr>
        <p:spPr>
          <a:xfrm>
            <a:off x="6334125" y="4791075"/>
            <a:ext cx="4819650" cy="476250"/>
          </a:xfrm>
          <a:prstGeom prst="rect">
            <a:avLst/>
          </a:prstGeom>
          <a:noFill/>
          <a:ln w="0">
            <a:noFill/>
            <a:prstDash val="solid"/>
          </a:ln>
        </p:spPr>
        <p:txBody>
          <a:bodyPr lIns="0" tIns="0" rIns="0" bIns="0" anchor="ctr">
            <a:normAutofit/>
          </a:bodyPr>
          <a:lstStyle>
            <a:defPPr algn="l">
              <a:defRPr sz="1463" b="0" i="0">
                <a:solidFill>
                  <a:srgbClr val="1A303B"/>
                </a:solidFill>
                <a:latin typeface="Aptos"/>
                <a:ea typeface="Aptos"/>
                <a:cs typeface="Aptos"/>
              </a:defRPr>
            </a:defPPr>
          </a:lstStyle>
          <a:p>
            <a:pPr algn="l">
              <a:defRPr sz="1463" b="0" i="0">
                <a:solidFill>
                  <a:srgbClr val="1A303B"/>
                </a:solidFill>
                <a:latin typeface="Aptos"/>
                <a:ea typeface="Aptos"/>
                <a:cs typeface="Aptos"/>
              </a:defRPr>
            </a:pPr>
            <a:r>
              <a:rPr sz="1463" b="0" i="0">
                <a:solidFill>
                  <a:srgbClr val="1A303B"/>
                </a:solidFill>
                <a:latin typeface="Aptos"/>
                <a:ea typeface="Aptos"/>
                <a:cs typeface="Aptos"/>
              </a:rPr>
              <a:t>Administración tributaria, unidad funcional y demarcación territorial.</a:t>
            </a:r>
          </a:p>
        </p:txBody>
      </p:sp>
      <p:sp>
        <p:nvSpPr>
          <p:cNvPr id="22" name="rule">
            <a:extLst>
              <a:ext uri="{FF2B5EF4-FFF2-40B4-BE49-F238E27FC236}">
                <a16:creationId xmlns:a16="http://schemas.microsoft.com/office/drawing/2014/main" id="{5060C164-5C43-4F5A-BBB8-61E5C9A3E195}"/>
              </a:ext>
            </a:extLst>
          </p:cNvPr>
          <p:cNvSpPr>
            <a:spLocks noGrp="1"/>
          </p:cNvSpPr>
          <p:nvPr/>
        </p:nvSpPr>
        <p:spPr>
          <a:xfrm>
            <a:off x="1695450" y="5381625"/>
            <a:ext cx="9458325" cy="9525"/>
          </a:xfrm>
          <a:prstGeom prst="rect">
            <a:avLst/>
          </a:prstGeom>
          <a:solidFill>
            <a:srgbClr val="CBD5D2"/>
          </a:solidFill>
          <a:ln w="0">
            <a:noFill/>
            <a:prstDash val="solid"/>
          </a:ln>
        </p:spPr>
        <p:txBody>
          <a:bodyPr/>
          <a:lstStyle/>
          <a:p>
            <a:endParaRPr lang="es-ES"/>
          </a:p>
        </p:txBody>
      </p:sp>
      <p:sp>
        <p:nvSpPr>
          <p:cNvPr id="23" name="closing-line">
            <a:extLst>
              <a:ext uri="{FF2B5EF4-FFF2-40B4-BE49-F238E27FC236}">
                <a16:creationId xmlns:a16="http://schemas.microsoft.com/office/drawing/2014/main" id="{73EFAB6B-10D3-46FA-B1E9-CA62286BB880}"/>
              </a:ext>
            </a:extLst>
          </p:cNvPr>
          <p:cNvSpPr>
            <a:spLocks noGrp="1"/>
          </p:cNvSpPr>
          <p:nvPr/>
        </p:nvSpPr>
        <p:spPr>
          <a:xfrm>
            <a:off x="857250" y="5915025"/>
            <a:ext cx="10382250" cy="285750"/>
          </a:xfrm>
          <a:prstGeom prst="rect">
            <a:avLst/>
          </a:prstGeom>
          <a:noFill/>
          <a:ln w="0">
            <a:noFill/>
            <a:prstDash val="solid"/>
          </a:ln>
        </p:spPr>
        <p:txBody>
          <a:bodyPr lIns="0" tIns="0" rIns="0" bIns="0" anchor="ctr">
            <a:normAutofit/>
          </a:bodyPr>
          <a:lstStyle>
            <a:defPPr algn="ctr">
              <a:defRPr sz="1350" b="1" i="0">
                <a:solidFill>
                  <a:srgbClr val="176B67"/>
                </a:solidFill>
                <a:latin typeface="Aptos"/>
                <a:ea typeface="Aptos"/>
                <a:cs typeface="Aptos"/>
              </a:defRPr>
            </a:defPPr>
          </a:lstStyle>
          <a:p>
            <a:pPr algn="ctr">
              <a:defRPr sz="1350" b="1" i="0">
                <a:solidFill>
                  <a:srgbClr val="176B67"/>
                </a:solidFill>
                <a:latin typeface="Aptos"/>
                <a:ea typeface="Aptos"/>
                <a:cs typeface="Aptos"/>
              </a:defRPr>
            </a:pPr>
            <a:r>
              <a:rPr sz="1350" b="1" i="0">
                <a:solidFill>
                  <a:srgbClr val="176B67"/>
                </a:solidFill>
                <a:latin typeface="Aptos"/>
                <a:ea typeface="Aptos"/>
                <a:cs typeface="Aptos"/>
              </a:rPr>
              <a:t>Codificación: el marco.  ·  Título III: el recorrido.  ·  AEAT: el órgano que aplica las competencias estatales atribuidas.</a:t>
            </a:r>
          </a:p>
        </p:txBody>
      </p:sp>
    </p:spTree>
    <p:extLst>
      <p:ext uri="{BB962C8B-B14F-4D97-AF65-F5344CB8AC3E}">
        <p14:creationId xmlns:p14="http://schemas.microsoft.com/office/powerpoint/2010/main" val="2077863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ection breadcrumb">
            <a:extLst>
              <a:ext uri="{FF2B5EF4-FFF2-40B4-BE49-F238E27FC236}">
                <a16:creationId xmlns:a16="http://schemas.microsoft.com/office/drawing/2014/main" id="{CA6D800B-C8A5-4D06-AF00-0E24A28E2A75}"/>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GUÍA PRÁCTICA  /  NOTIFICACIONES Y LIQUIDACIONES</a:t>
            </a:r>
          </a:p>
        </p:txBody>
      </p:sp>
      <p:sp>
        <p:nvSpPr>
          <p:cNvPr id="2" name="Slide title">
            <a:extLst>
              <a:ext uri="{FF2B5EF4-FFF2-40B4-BE49-F238E27FC236}">
                <a16:creationId xmlns:a16="http://schemas.microsoft.com/office/drawing/2014/main" id="{00068396-0375-4528-8E69-3F621D11E544}"/>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Índice: comprobación y regularización</a:t>
            </a:r>
          </a:p>
        </p:txBody>
      </p:sp>
      <p:sp>
        <p:nvSpPr>
          <p:cNvPr id="3" name="Legal reference footer">
            <a:extLst>
              <a:ext uri="{FF2B5EF4-FFF2-40B4-BE49-F238E27FC236}">
                <a16:creationId xmlns:a16="http://schemas.microsoft.com/office/drawing/2014/main" id="{CD2C7493-96CF-457A-B476-A751C62AE717}"/>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Fuentes completas en las notas de las diapositivas</a:t>
            </a:r>
          </a:p>
        </p:txBody>
      </p:sp>
      <p:sp>
        <p:nvSpPr>
          <p:cNvPr id="4" name="Page number">
            <a:extLst>
              <a:ext uri="{FF2B5EF4-FFF2-40B4-BE49-F238E27FC236}">
                <a16:creationId xmlns:a16="http://schemas.microsoft.com/office/drawing/2014/main" id="{F6C788B7-1883-471D-83EC-3AE3FBBEEEEE}"/>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003 / 117</a:t>
            </a:r>
          </a:p>
        </p:txBody>
      </p:sp>
      <p:graphicFrame>
        <p:nvGraphicFramePr>
          <p:cNvPr id="11" name="Tabla 10">
            <a:extLst>
              <a:ext uri="{FF2B5EF4-FFF2-40B4-BE49-F238E27FC236}">
                <a16:creationId xmlns:a16="http://schemas.microsoft.com/office/drawing/2014/main" id="{D775B383-2B9C-4CBB-9E33-CAD10EB636DB}"/>
              </a:ext>
            </a:extLst>
          </p:cNvPr>
          <p:cNvGraphicFramePr/>
          <p:nvPr>
            <p:extLst>
              <p:ext uri="{D42A27DB-BD31-4B8C-83A1-F6EECF244321}">
                <p14:modId xmlns:p14="http://schemas.microsoft.com/office/powerpoint/2010/main" val="3425954838"/>
              </p:ext>
            </p:extLst>
          </p:nvPr>
        </p:nvGraphicFramePr>
        <p:xfrm>
          <a:off x="609600" y="2095500"/>
          <a:ext cx="8877300" cy="3200400"/>
        </p:xfrm>
        <a:graphic>
          <a:graphicData uri="http://schemas.openxmlformats.org/drawingml/2006/table">
            <a:tbl>
              <a:tblPr/>
              <a:tblGrid>
                <a:gridCol w="1524000">
                  <a:extLst>
                    <a:ext uri="{9D8B030D-6E8A-4147-A177-3AD203B41FA5}">
                      <a16:colId xmlns:a16="http://schemas.microsoft.com/office/drawing/2014/main" val="20000"/>
                    </a:ext>
                  </a:extLst>
                </a:gridCol>
                <a:gridCol w="7353300">
                  <a:extLst>
                    <a:ext uri="{9D8B030D-6E8A-4147-A177-3AD203B41FA5}">
                      <a16:colId xmlns:a16="http://schemas.microsoft.com/office/drawing/2014/main" val="20001"/>
                    </a:ext>
                  </a:extLst>
                </a:gridCol>
              </a:tblGrid>
              <a:tr h="457200">
                <a:tc>
                  <a:txBody>
                    <a:bodyPr/>
                    <a:lstStyle/>
                    <a:p>
                      <a:r>
                        <a:rPr sz="1770" b="1">
                          <a:solidFill>
                            <a:srgbClr val="FFFFFF"/>
                          </a:solidFill>
                          <a:latin typeface="DejaVu Sans"/>
                          <a:ea typeface="DejaVu Sans"/>
                          <a:cs typeface="DejaVu Sans"/>
                        </a:rPr>
                        <a:t>Archivo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Materia</a:t>
                      </a:r>
                    </a:p>
                  </a:txBody>
                  <a:tcPr marL="133350" marR="133350" marT="57150" marB="57150" anchor="ctr">
                    <a:solidFill>
                      <a:srgbClr val="172F46"/>
                    </a:solidFill>
                  </a:tcPr>
                </a:tc>
                <a:extLst>
                  <a:ext uri="{0D108BD9-81ED-4DB2-BD59-A6C34878D82A}">
                    <a16:rowId xmlns:a16="http://schemas.microsoft.com/office/drawing/2014/main" val="10000"/>
                  </a:ext>
                </a:extLst>
              </a:tr>
              <a:tr h="457200">
                <a:tc>
                  <a:txBody>
                    <a:bodyPr/>
                    <a:lstStyle/>
                    <a:p>
                      <a:r>
                        <a:rPr sz="1755" b="0">
                          <a:solidFill>
                            <a:srgbClr val="172F46"/>
                          </a:solidFill>
                          <a:latin typeface="DejaVu Sans"/>
                          <a:ea typeface="DejaVu Sans"/>
                          <a:cs typeface="DejaVu Sans"/>
                        </a:rPr>
                        <a:t>01</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Verificación de datos · Gestión Tributaria</a:t>
                      </a:r>
                    </a:p>
                  </a:txBody>
                  <a:tcPr marL="133350" marR="133350" marT="57150" marB="57150" anchor="ctr">
                    <a:solidFill>
                      <a:srgbClr val="FFFFFF"/>
                    </a:solidFill>
                  </a:tcPr>
                </a:tc>
                <a:extLst>
                  <a:ext uri="{0D108BD9-81ED-4DB2-BD59-A6C34878D82A}">
                    <a16:rowId xmlns:a16="http://schemas.microsoft.com/office/drawing/2014/main" val="10001"/>
                  </a:ext>
                </a:extLst>
              </a:tr>
              <a:tr h="457200">
                <a:tc>
                  <a:txBody>
                    <a:bodyPr/>
                    <a:lstStyle/>
                    <a:p>
                      <a:r>
                        <a:rPr sz="1755" b="0">
                          <a:solidFill>
                            <a:srgbClr val="172F46"/>
                          </a:solidFill>
                          <a:latin typeface="DejaVu Sans"/>
                          <a:ea typeface="DejaVu Sans"/>
                          <a:cs typeface="DejaVu Sans"/>
                        </a:rPr>
                        <a:t>02</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Comprobación limitada · Gestión Tributaria</a:t>
                      </a:r>
                    </a:p>
                  </a:txBody>
                  <a:tcPr marL="133350" marR="133350" marT="57150" marB="57150" anchor="ctr">
                    <a:solidFill>
                      <a:srgbClr val="EDF1F3"/>
                    </a:solidFill>
                  </a:tcPr>
                </a:tc>
                <a:extLst>
                  <a:ext uri="{0D108BD9-81ED-4DB2-BD59-A6C34878D82A}">
                    <a16:rowId xmlns:a16="http://schemas.microsoft.com/office/drawing/2014/main" val="10002"/>
                  </a:ext>
                </a:extLst>
              </a:tr>
              <a:tr h="457200">
                <a:tc>
                  <a:txBody>
                    <a:bodyPr/>
                    <a:lstStyle/>
                    <a:p>
                      <a:r>
                        <a:rPr sz="1755" b="0">
                          <a:solidFill>
                            <a:srgbClr val="172F46"/>
                          </a:solidFill>
                          <a:latin typeface="DejaVu Sans"/>
                          <a:ea typeface="DejaVu Sans"/>
                          <a:cs typeface="DejaVu Sans"/>
                        </a:rPr>
                        <a:t>03</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Propuesta de liquidación · Gestión/Inspección según origen</a:t>
                      </a:r>
                    </a:p>
                  </a:txBody>
                  <a:tcPr marL="133350" marR="133350" marT="57150" marB="57150" anchor="ctr">
                    <a:solidFill>
                      <a:srgbClr val="FFFFFF"/>
                    </a:solidFill>
                  </a:tcPr>
                </a:tc>
                <a:extLst>
                  <a:ext uri="{0D108BD9-81ED-4DB2-BD59-A6C34878D82A}">
                    <a16:rowId xmlns:a16="http://schemas.microsoft.com/office/drawing/2014/main" val="10003"/>
                  </a:ext>
                </a:extLst>
              </a:tr>
              <a:tr h="457200">
                <a:tc>
                  <a:txBody>
                    <a:bodyPr/>
                    <a:lstStyle/>
                    <a:p>
                      <a:r>
                        <a:rPr sz="1755" b="0">
                          <a:solidFill>
                            <a:srgbClr val="172F46"/>
                          </a:solidFill>
                          <a:latin typeface="DejaVu Sans"/>
                          <a:ea typeface="DejaVu Sans"/>
                          <a:cs typeface="DejaVu Sans"/>
                        </a:rPr>
                        <a:t>04</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Liquidación provisional · Gestión/Inspección según origen</a:t>
                      </a:r>
                    </a:p>
                  </a:txBody>
                  <a:tcPr marL="133350" marR="133350" marT="57150" marB="57150" anchor="ctr">
                    <a:solidFill>
                      <a:srgbClr val="EDF1F3"/>
                    </a:solidFill>
                  </a:tcPr>
                </a:tc>
                <a:extLst>
                  <a:ext uri="{0D108BD9-81ED-4DB2-BD59-A6C34878D82A}">
                    <a16:rowId xmlns:a16="http://schemas.microsoft.com/office/drawing/2014/main" val="10004"/>
                  </a:ext>
                </a:extLst>
              </a:tr>
              <a:tr h="457200">
                <a:tc>
                  <a:txBody>
                    <a:bodyPr/>
                    <a:lstStyle/>
                    <a:p>
                      <a:r>
                        <a:rPr sz="1755" b="0">
                          <a:solidFill>
                            <a:srgbClr val="172F46"/>
                          </a:solidFill>
                          <a:latin typeface="DejaVu Sans"/>
                          <a:ea typeface="DejaVu Sans"/>
                          <a:cs typeface="DejaVu Sans"/>
                        </a:rPr>
                        <a:t>05</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Propuesta de sanción · área competente*</a:t>
                      </a:r>
                    </a:p>
                  </a:txBody>
                  <a:tcPr marL="133350" marR="133350" marT="57150" marB="57150" anchor="ctr">
                    <a:solidFill>
                      <a:srgbClr val="FFFFFF"/>
                    </a:solidFill>
                  </a:tcPr>
                </a:tc>
                <a:extLst>
                  <a:ext uri="{0D108BD9-81ED-4DB2-BD59-A6C34878D82A}">
                    <a16:rowId xmlns:a16="http://schemas.microsoft.com/office/drawing/2014/main" val="10005"/>
                  </a:ext>
                </a:extLst>
              </a:tr>
              <a:tr h="457200">
                <a:tc>
                  <a:txBody>
                    <a:bodyPr/>
                    <a:lstStyle/>
                    <a:p>
                      <a:r>
                        <a:rPr sz="1755" b="0">
                          <a:solidFill>
                            <a:srgbClr val="172F46"/>
                          </a:solidFill>
                          <a:latin typeface="DejaVu Sans"/>
                          <a:ea typeface="DejaVu Sans"/>
                          <a:cs typeface="DejaVu Sans"/>
                        </a:rPr>
                        <a:t>06</a:t>
                      </a:r>
                    </a:p>
                  </a:txBody>
                  <a:tcPr marL="133350" marR="133350" marT="57150" marB="57150" anchor="ctr">
                    <a:solidFill>
                      <a:srgbClr val="EDF1F3"/>
                    </a:solidFill>
                  </a:tcPr>
                </a:tc>
                <a:tc>
                  <a:txBody>
                    <a:bodyPr/>
                    <a:lstStyle/>
                    <a:p>
                      <a:r>
                        <a:rPr sz="1755" b="0" dirty="0" err="1">
                          <a:solidFill>
                            <a:srgbClr val="172F46"/>
                          </a:solidFill>
                          <a:latin typeface="DejaVu Sans"/>
                          <a:ea typeface="DejaVu Sans"/>
                          <a:cs typeface="DejaVu Sans"/>
                        </a:rPr>
                        <a:t>Comprobación</a:t>
                      </a:r>
                      <a:r>
                        <a:rPr sz="1755" b="0" dirty="0">
                          <a:solidFill>
                            <a:srgbClr val="172F46"/>
                          </a:solidFill>
                          <a:latin typeface="DejaVu Sans"/>
                          <a:ea typeface="DejaVu Sans"/>
                          <a:cs typeface="DejaVu Sans"/>
                        </a:rPr>
                        <a:t> de </a:t>
                      </a:r>
                      <a:r>
                        <a:rPr sz="1755" b="0" dirty="0" err="1">
                          <a:solidFill>
                            <a:srgbClr val="172F46"/>
                          </a:solidFill>
                          <a:latin typeface="DejaVu Sans"/>
                          <a:ea typeface="DejaVu Sans"/>
                          <a:cs typeface="DejaVu Sans"/>
                        </a:rPr>
                        <a:t>valores</a:t>
                      </a:r>
                      <a:r>
                        <a:rPr sz="1755" b="0" dirty="0">
                          <a:solidFill>
                            <a:srgbClr val="172F46"/>
                          </a:solidFill>
                          <a:latin typeface="DejaVu Sans"/>
                          <a:ea typeface="DejaVu Sans"/>
                          <a:cs typeface="DejaVu Sans"/>
                        </a:rPr>
                        <a:t> · </a:t>
                      </a:r>
                      <a:r>
                        <a:rPr sz="1755" b="0" dirty="0" err="1">
                          <a:solidFill>
                            <a:srgbClr val="172F46"/>
                          </a:solidFill>
                          <a:latin typeface="DejaVu Sans"/>
                          <a:ea typeface="DejaVu Sans"/>
                          <a:cs typeface="DejaVu Sans"/>
                        </a:rPr>
                        <a:t>Gestión</a:t>
                      </a:r>
                      <a:r>
                        <a:rPr sz="1755" b="0" dirty="0">
                          <a:solidFill>
                            <a:srgbClr val="172F46"/>
                          </a:solidFill>
                          <a:latin typeface="DejaVu Sans"/>
                          <a:ea typeface="DejaVu Sans"/>
                          <a:cs typeface="DejaVu Sans"/>
                        </a:rPr>
                        <a:t> / </a:t>
                      </a:r>
                      <a:r>
                        <a:rPr sz="1755" b="0" dirty="0" err="1">
                          <a:solidFill>
                            <a:srgbClr val="172F46"/>
                          </a:solidFill>
                          <a:latin typeface="DejaVu Sans"/>
                          <a:ea typeface="DejaVu Sans"/>
                          <a:cs typeface="DejaVu Sans"/>
                        </a:rPr>
                        <a:t>Inspección</a:t>
                      </a:r>
                      <a:r>
                        <a:rPr sz="1755" b="0" dirty="0">
                          <a:solidFill>
                            <a:srgbClr val="172F46"/>
                          </a:solidFill>
                          <a:latin typeface="DejaVu Sans"/>
                          <a:ea typeface="DejaVu Sans"/>
                          <a:cs typeface="DejaVu Sans"/>
                        </a:rPr>
                        <a:t>*</a:t>
                      </a:r>
                    </a:p>
                  </a:txBody>
                  <a:tcPr marL="133350" marR="133350" marT="57150" marB="57150" anchor="ctr">
                    <a:solidFill>
                      <a:srgbClr val="EDF1F3"/>
                    </a:solidFill>
                  </a:tcPr>
                </a:tc>
                <a:extLst>
                  <a:ext uri="{0D108BD9-81ED-4DB2-BD59-A6C34878D82A}">
                    <a16:rowId xmlns:a16="http://schemas.microsoft.com/office/drawing/2014/main" val="10006"/>
                  </a:ext>
                </a:extLst>
              </a:tr>
            </a:tbl>
          </a:graphicData>
        </a:graphic>
      </p:graphicFrame>
      <p:sp>
        <p:nvSpPr>
          <p:cNvPr id="6" name="Table explanation">
            <a:extLst>
              <a:ext uri="{FF2B5EF4-FFF2-40B4-BE49-F238E27FC236}">
                <a16:creationId xmlns:a16="http://schemas.microsoft.com/office/drawing/2014/main" id="{FA2A4BD4-6D3C-4D45-9BCB-65836E2A3F54}"/>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LGT, art. 83: aplicación de tributos (Gestión, Inspección, Recaudación) separada de sanción y revisión.</a:t>
            </a:r>
          </a:p>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*03/04: según origen; 05: área competente; 06: Gestión autónoma o Inspección integrada.</a:t>
            </a:r>
          </a:p>
        </p:txBody>
      </p:sp>
    </p:spTree>
    <p:extLst>
      <p:ext uri="{BB962C8B-B14F-4D97-AF65-F5344CB8AC3E}">
        <p14:creationId xmlns:p14="http://schemas.microsoft.com/office/powerpoint/2010/main" val="664861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ection breadcrumb">
            <a:extLst>
              <a:ext uri="{FF2B5EF4-FFF2-40B4-BE49-F238E27FC236}">
                <a16:creationId xmlns:a16="http://schemas.microsoft.com/office/drawing/2014/main" id="{460B2AE3-AB16-4B84-857B-C6F4AC3FD34E}"/>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GUÍA PRÁCTICA  /  NOTIFICACIONES Y LIQUIDACIONES</a:t>
            </a:r>
          </a:p>
        </p:txBody>
      </p:sp>
      <p:sp>
        <p:nvSpPr>
          <p:cNvPr id="2" name="Slide title">
            <a:extLst>
              <a:ext uri="{FF2B5EF4-FFF2-40B4-BE49-F238E27FC236}">
                <a16:creationId xmlns:a16="http://schemas.microsoft.com/office/drawing/2014/main" id="{DAC79952-EC1E-4F88-90D2-0218513E00A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Índice: recaudación y comunicaciones</a:t>
            </a:r>
          </a:p>
        </p:txBody>
      </p:sp>
      <p:sp>
        <p:nvSpPr>
          <p:cNvPr id="3" name="Legal reference footer">
            <a:extLst>
              <a:ext uri="{FF2B5EF4-FFF2-40B4-BE49-F238E27FC236}">
                <a16:creationId xmlns:a16="http://schemas.microsoft.com/office/drawing/2014/main" id="{6545BEFB-8AD2-4653-B9BF-064C6B40F130}"/>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Fuentes completas en las notas de las diapositivas</a:t>
            </a:r>
          </a:p>
        </p:txBody>
      </p:sp>
      <p:sp>
        <p:nvSpPr>
          <p:cNvPr id="4" name="Page number">
            <a:extLst>
              <a:ext uri="{FF2B5EF4-FFF2-40B4-BE49-F238E27FC236}">
                <a16:creationId xmlns:a16="http://schemas.microsoft.com/office/drawing/2014/main" id="{212659DE-3929-4A88-89A1-85615E9DA3E0}"/>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004 / 117</a:t>
            </a:r>
          </a:p>
        </p:txBody>
      </p:sp>
      <p:graphicFrame>
        <p:nvGraphicFramePr>
          <p:cNvPr id="11" name="Tabla 10">
            <a:extLst>
              <a:ext uri="{FF2B5EF4-FFF2-40B4-BE49-F238E27FC236}">
                <a16:creationId xmlns:a16="http://schemas.microsoft.com/office/drawing/2014/main" id="{5C599412-DBAB-42BA-9BEB-89003603A68D}"/>
              </a:ext>
            </a:extLst>
          </p:cNvPr>
          <p:cNvGraphicFramePr/>
          <p:nvPr>
            <p:extLst>
              <p:ext uri="{D42A27DB-BD31-4B8C-83A1-F6EECF244321}">
                <p14:modId xmlns:p14="http://schemas.microsoft.com/office/powerpoint/2010/main" val="1910093057"/>
              </p:ext>
            </p:extLst>
          </p:nvPr>
        </p:nvGraphicFramePr>
        <p:xfrm>
          <a:off x="1188720" y="2225040"/>
          <a:ext cx="8877300" cy="2670048"/>
        </p:xfrm>
        <a:graphic>
          <a:graphicData uri="http://schemas.openxmlformats.org/drawingml/2006/table">
            <a:tbl>
              <a:tblPr/>
              <a:tblGrid>
                <a:gridCol w="1524000">
                  <a:extLst>
                    <a:ext uri="{9D8B030D-6E8A-4147-A177-3AD203B41FA5}">
                      <a16:colId xmlns:a16="http://schemas.microsoft.com/office/drawing/2014/main" val="20000"/>
                    </a:ext>
                  </a:extLst>
                </a:gridCol>
                <a:gridCol w="7353300">
                  <a:extLst>
                    <a:ext uri="{9D8B030D-6E8A-4147-A177-3AD203B41FA5}">
                      <a16:colId xmlns:a16="http://schemas.microsoft.com/office/drawing/2014/main" val="20001"/>
                    </a:ext>
                  </a:extLst>
                </a:gridCol>
              </a:tblGrid>
              <a:tr h="347980">
                <a:tc>
                  <a:txBody>
                    <a:bodyPr/>
                    <a:lstStyle/>
                    <a:p>
                      <a:r>
                        <a:rPr sz="1770" b="1">
                          <a:solidFill>
                            <a:srgbClr val="FFFFFF"/>
                          </a:solidFill>
                          <a:latin typeface="DejaVu Sans"/>
                          <a:ea typeface="DejaVu Sans"/>
                          <a:cs typeface="DejaVu Sans"/>
                        </a:rPr>
                        <a:t>Archivo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Materia</a:t>
                      </a:r>
                    </a:p>
                  </a:txBody>
                  <a:tcPr marL="133350" marR="133350" marT="57150" marB="57150" anchor="ctr">
                    <a:solidFill>
                      <a:srgbClr val="172F46"/>
                    </a:solidFill>
                  </a:tcPr>
                </a:tc>
                <a:extLst>
                  <a:ext uri="{0D108BD9-81ED-4DB2-BD59-A6C34878D82A}">
                    <a16:rowId xmlns:a16="http://schemas.microsoft.com/office/drawing/2014/main" val="10000"/>
                  </a:ext>
                </a:extLst>
              </a:tr>
              <a:tr h="457200">
                <a:tc>
                  <a:txBody>
                    <a:bodyPr/>
                    <a:lstStyle/>
                    <a:p>
                      <a:r>
                        <a:rPr sz="1755" b="0">
                          <a:solidFill>
                            <a:srgbClr val="172F46"/>
                          </a:solidFill>
                          <a:latin typeface="DejaVu Sans"/>
                          <a:ea typeface="DejaVu Sans"/>
                          <a:cs typeface="DejaVu Sans"/>
                        </a:rPr>
                        <a:t>07</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Providencia de apremio · Recaudación</a:t>
                      </a:r>
                    </a:p>
                  </a:txBody>
                  <a:tcPr marL="133350" marR="133350" marT="57150" marB="57150" anchor="ctr">
                    <a:solidFill>
                      <a:srgbClr val="FFFFFF"/>
                    </a:solidFill>
                  </a:tcPr>
                </a:tc>
                <a:extLst>
                  <a:ext uri="{0D108BD9-81ED-4DB2-BD59-A6C34878D82A}">
                    <a16:rowId xmlns:a16="http://schemas.microsoft.com/office/drawing/2014/main" val="10001"/>
                  </a:ext>
                </a:extLst>
              </a:tr>
              <a:tr h="457200">
                <a:tc>
                  <a:txBody>
                    <a:bodyPr/>
                    <a:lstStyle/>
                    <a:p>
                      <a:r>
                        <a:rPr sz="1755" b="0">
                          <a:solidFill>
                            <a:srgbClr val="172F46"/>
                          </a:solidFill>
                          <a:latin typeface="DejaVu Sans"/>
                          <a:ea typeface="DejaVu Sans"/>
                          <a:cs typeface="DejaVu Sans"/>
                        </a:rPr>
                        <a:t>08</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Información de terceros · área requirente*</a:t>
                      </a:r>
                    </a:p>
                  </a:txBody>
                  <a:tcPr marL="133350" marR="133350" marT="57150" marB="57150" anchor="ctr">
                    <a:solidFill>
                      <a:srgbClr val="EDF1F3"/>
                    </a:solidFill>
                  </a:tcPr>
                </a:tc>
                <a:extLst>
                  <a:ext uri="{0D108BD9-81ED-4DB2-BD59-A6C34878D82A}">
                    <a16:rowId xmlns:a16="http://schemas.microsoft.com/office/drawing/2014/main" val="10002"/>
                  </a:ext>
                </a:extLst>
              </a:tr>
              <a:tr h="457200">
                <a:tc>
                  <a:txBody>
                    <a:bodyPr/>
                    <a:lstStyle/>
                    <a:p>
                      <a:r>
                        <a:rPr sz="1755" b="0">
                          <a:solidFill>
                            <a:srgbClr val="172F46"/>
                          </a:solidFill>
                          <a:latin typeface="DejaVu Sans"/>
                          <a:ea typeface="DejaVu Sans"/>
                          <a:cs typeface="DejaVu Sans"/>
                        </a:rPr>
                        <a:t>09</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Embargo · Recaudación ordena; tercero retiene</a:t>
                      </a:r>
                    </a:p>
                  </a:txBody>
                  <a:tcPr marL="133350" marR="133350" marT="57150" marB="57150" anchor="ctr">
                    <a:solidFill>
                      <a:srgbClr val="FFFFFF"/>
                    </a:solidFill>
                  </a:tcPr>
                </a:tc>
                <a:extLst>
                  <a:ext uri="{0D108BD9-81ED-4DB2-BD59-A6C34878D82A}">
                    <a16:rowId xmlns:a16="http://schemas.microsoft.com/office/drawing/2014/main" val="10003"/>
                  </a:ext>
                </a:extLst>
              </a:tr>
              <a:tr h="457200">
                <a:tc>
                  <a:txBody>
                    <a:bodyPr/>
                    <a:lstStyle/>
                    <a:p>
                      <a:r>
                        <a:rPr sz="1755" b="0">
                          <a:solidFill>
                            <a:srgbClr val="172F46"/>
                          </a:solidFill>
                          <a:latin typeface="DejaVu Sans"/>
                          <a:ea typeface="DejaVu Sans"/>
                          <a:cs typeface="DejaVu Sans"/>
                        </a:rPr>
                        <a:t>10</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Representación · órgano del expediente</a:t>
                      </a:r>
                    </a:p>
                  </a:txBody>
                  <a:tcPr marL="133350" marR="133350" marT="57150" marB="57150" anchor="ctr">
                    <a:solidFill>
                      <a:srgbClr val="EDF1F3"/>
                    </a:solidFill>
                  </a:tcPr>
                </a:tc>
                <a:extLst>
                  <a:ext uri="{0D108BD9-81ED-4DB2-BD59-A6C34878D82A}">
                    <a16:rowId xmlns:a16="http://schemas.microsoft.com/office/drawing/2014/main" val="10004"/>
                  </a:ext>
                </a:extLst>
              </a:tr>
              <a:tr h="457200">
                <a:tc>
                  <a:txBody>
                    <a:bodyPr/>
                    <a:lstStyle/>
                    <a:p>
                      <a:r>
                        <a:rPr sz="1755" b="0">
                          <a:solidFill>
                            <a:srgbClr val="172F46"/>
                          </a:solidFill>
                          <a:latin typeface="DejaVu Sans"/>
                          <a:ea typeface="DejaVu Sans"/>
                          <a:cs typeface="DejaVu Sans"/>
                        </a:rPr>
                        <a:t>11</a:t>
                      </a:r>
                    </a:p>
                  </a:txBody>
                  <a:tcPr marL="133350" marR="133350" marT="57150" marB="57150" anchor="ctr">
                    <a:solidFill>
                      <a:srgbClr val="FFFFFF"/>
                    </a:solidFill>
                  </a:tcPr>
                </a:tc>
                <a:tc>
                  <a:txBody>
                    <a:bodyPr/>
                    <a:lstStyle/>
                    <a:p>
                      <a:r>
                        <a:rPr sz="1755" b="0" dirty="0" err="1">
                          <a:solidFill>
                            <a:srgbClr val="172F46"/>
                          </a:solidFill>
                          <a:latin typeface="DejaVu Sans"/>
                          <a:ea typeface="DejaVu Sans"/>
                          <a:cs typeface="DejaVu Sans"/>
                        </a:rPr>
                        <a:t>Notificación</a:t>
                      </a:r>
                      <a:r>
                        <a:rPr sz="1755" b="0" dirty="0">
                          <a:solidFill>
                            <a:srgbClr val="172F46"/>
                          </a:solidFill>
                          <a:latin typeface="DejaVu Sans"/>
                          <a:ea typeface="DejaVu Sans"/>
                          <a:cs typeface="DejaVu Sans"/>
                        </a:rPr>
                        <a:t> · </a:t>
                      </a:r>
                      <a:r>
                        <a:rPr sz="1755" b="0" dirty="0" err="1">
                          <a:solidFill>
                            <a:srgbClr val="172F46"/>
                          </a:solidFill>
                          <a:latin typeface="DejaVu Sans"/>
                          <a:ea typeface="DejaVu Sans"/>
                          <a:cs typeface="DejaVu Sans"/>
                        </a:rPr>
                        <a:t>órgano</a:t>
                      </a:r>
                      <a:r>
                        <a:rPr sz="1755" b="0" dirty="0">
                          <a:solidFill>
                            <a:srgbClr val="172F46"/>
                          </a:solidFill>
                          <a:latin typeface="DejaVu Sans"/>
                          <a:ea typeface="DejaVu Sans"/>
                          <a:cs typeface="DejaVu Sans"/>
                        </a:rPr>
                        <a:t> </a:t>
                      </a:r>
                      <a:r>
                        <a:rPr sz="1755" b="0" dirty="0" err="1">
                          <a:solidFill>
                            <a:srgbClr val="172F46"/>
                          </a:solidFill>
                          <a:latin typeface="DejaVu Sans"/>
                          <a:ea typeface="DejaVu Sans"/>
                          <a:cs typeface="DejaVu Sans"/>
                        </a:rPr>
                        <a:t>que</a:t>
                      </a:r>
                      <a:r>
                        <a:rPr sz="1755" b="0" dirty="0">
                          <a:solidFill>
                            <a:srgbClr val="172F46"/>
                          </a:solidFill>
                          <a:latin typeface="DejaVu Sans"/>
                          <a:ea typeface="DejaVu Sans"/>
                          <a:cs typeface="DejaVu Sans"/>
                        </a:rPr>
                        <a:t> dicta el </a:t>
                      </a:r>
                      <a:r>
                        <a:rPr sz="1755" b="0" dirty="0" err="1">
                          <a:solidFill>
                            <a:srgbClr val="172F46"/>
                          </a:solidFill>
                          <a:latin typeface="DejaVu Sans"/>
                          <a:ea typeface="DejaVu Sans"/>
                          <a:cs typeface="DejaVu Sans"/>
                        </a:rPr>
                        <a:t>acto</a:t>
                      </a:r>
                      <a:endParaRPr sz="1755" b="0" dirty="0">
                        <a:solidFill>
                          <a:srgbClr val="172F46"/>
                        </a:solidFill>
                        <a:latin typeface="DejaVu Sans"/>
                        <a:ea typeface="DejaVu Sans"/>
                        <a:cs typeface="DejaVu Sans"/>
                      </a:endParaRPr>
                    </a:p>
                  </a:txBody>
                  <a:tcPr marL="133350" marR="133350" marT="57150" marB="57150" anchor="ctr">
                    <a:solidFill>
                      <a:srgbClr val="FFFFFF"/>
                    </a:solidFill>
                  </a:tcPr>
                </a:tc>
                <a:extLst>
                  <a:ext uri="{0D108BD9-81ED-4DB2-BD59-A6C34878D82A}">
                    <a16:rowId xmlns:a16="http://schemas.microsoft.com/office/drawing/2014/main" val="10005"/>
                  </a:ext>
                </a:extLst>
              </a:tr>
            </a:tbl>
          </a:graphicData>
        </a:graphic>
      </p:graphicFrame>
      <p:sp>
        <p:nvSpPr>
          <p:cNvPr id="6" name="Table explanation">
            <a:extLst>
              <a:ext uri="{FF2B5EF4-FFF2-40B4-BE49-F238E27FC236}">
                <a16:creationId xmlns:a16="http://schemas.microsoft.com/office/drawing/2014/main" id="{1952070D-7B91-4541-A35B-910E7290EB9A}"/>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*08: Gestión, Inspección, Recaudación o Aduanas según materia. 10/11: órgano que tramita o dicta el acto.</a:t>
            </a:r>
          </a:p>
        </p:txBody>
      </p:sp>
    </p:spTree>
    <p:extLst>
      <p:ext uri="{BB962C8B-B14F-4D97-AF65-F5344CB8AC3E}">
        <p14:creationId xmlns:p14="http://schemas.microsoft.com/office/powerpoint/2010/main" val="1813735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433F13-75E5-379A-F877-DAB9A3F8BF24}"/>
              </a:ext>
            </a:extLst>
          </p:cNvPr>
          <p:cNvSpPr>
            <a:spLocks noGrp="1"/>
          </p:cNvSpPr>
          <p:nvPr>
            <p:ph type="title"/>
          </p:nvPr>
        </p:nvSpPr>
        <p:spPr/>
        <p:txBody>
          <a:bodyPr/>
          <a:lstStyle/>
          <a:p>
            <a:pPr algn="ctr"/>
            <a:r>
              <a:rPr lang="es-ES" b="1" dirty="0"/>
              <a:t>VERIFICACIÓN DE DATOS</a:t>
            </a:r>
          </a:p>
        </p:txBody>
      </p:sp>
    </p:spTree>
    <p:extLst>
      <p:ext uri="{BB962C8B-B14F-4D97-AF65-F5344CB8AC3E}">
        <p14:creationId xmlns:p14="http://schemas.microsoft.com/office/powerpoint/2010/main" val="3267249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08AF0E79-808E-4EBF-AE6E-5F9AC8EFE745}"/>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01  Verificación de datos  /  1.1 · 1.1.1  (1/2)  ·  DEPARTAMENTO DE GESTIÓN TRIBUTARIA</a:t>
            </a:r>
          </a:p>
        </p:txBody>
      </p:sp>
      <p:sp>
        <p:nvSpPr>
          <p:cNvPr id="2" name="Slide title">
            <a:extLst>
              <a:ext uri="{FF2B5EF4-FFF2-40B4-BE49-F238E27FC236}">
                <a16:creationId xmlns:a16="http://schemas.microsoft.com/office/drawing/2014/main" id="{2DDC24EA-BC4E-482F-88CD-50A8E764F6B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Gestión</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Tributaria</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alcance</a:t>
            </a:r>
            <a:r>
              <a:rPr sz="3300" b="1" dirty="0">
                <a:solidFill>
                  <a:srgbClr val="172F46"/>
                </a:solidFill>
                <a:latin typeface="DejaVu Sans"/>
                <a:ea typeface="DejaVu Sans"/>
                <a:cs typeface="DejaVu Sans"/>
              </a:rPr>
              <a:t> de la </a:t>
            </a:r>
            <a:r>
              <a:rPr sz="3300" b="1" dirty="0" err="1">
                <a:solidFill>
                  <a:srgbClr val="172F46"/>
                </a:solidFill>
                <a:latin typeface="DejaVu Sans"/>
                <a:ea typeface="DejaVu Sans"/>
                <a:cs typeface="DejaVu Sans"/>
              </a:rPr>
              <a:t>verificación</a:t>
            </a:r>
            <a:r>
              <a:rPr sz="3300" b="1" dirty="0">
                <a:solidFill>
                  <a:srgbClr val="172F46"/>
                </a:solidFill>
                <a:latin typeface="DejaVu Sans"/>
                <a:ea typeface="DejaVu Sans"/>
                <a:cs typeface="DejaVu Sans"/>
              </a:rPr>
              <a:t> de </a:t>
            </a:r>
            <a:r>
              <a:rPr sz="3300" b="1" dirty="0" err="1">
                <a:solidFill>
                  <a:srgbClr val="172F46"/>
                </a:solidFill>
                <a:latin typeface="DejaVu Sans"/>
                <a:ea typeface="DejaVu Sans"/>
                <a:cs typeface="DejaVu Sans"/>
              </a:rPr>
              <a:t>datos</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3F0BC710-D659-4121-A619-114F03572494}"/>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66BB345C-0E13-4451-BD78-799AD60A7821}"/>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005 / 117</a:t>
            </a:r>
          </a:p>
        </p:txBody>
      </p:sp>
      <p:sp>
        <p:nvSpPr>
          <p:cNvPr id="5" name="Item 1 title">
            <a:extLst>
              <a:ext uri="{FF2B5EF4-FFF2-40B4-BE49-F238E27FC236}">
                <a16:creationId xmlns:a16="http://schemas.microsoft.com/office/drawing/2014/main" id="{45F97948-B147-427F-B137-7C5FB0855CBD}"/>
              </a:ext>
            </a:extLst>
          </p:cNvPr>
          <p:cNvSpPr>
            <a:spLocks noGrp="1"/>
          </p:cNvSpPr>
          <p:nvPr/>
        </p:nvSpPr>
        <p:spPr>
          <a:xfrm>
            <a:off x="531962" y="19240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Errores sencillos</a:t>
            </a:r>
          </a:p>
        </p:txBody>
      </p:sp>
      <p:sp>
        <p:nvSpPr>
          <p:cNvPr id="6" name="Item 1 explanation">
            <a:extLst>
              <a:ext uri="{FF2B5EF4-FFF2-40B4-BE49-F238E27FC236}">
                <a16:creationId xmlns:a16="http://schemas.microsoft.com/office/drawing/2014/main" id="{276F3E99-B98B-443C-86B8-ACBDF10574A9}"/>
              </a:ext>
            </a:extLst>
          </p:cNvPr>
          <p:cNvSpPr>
            <a:spLocks noGrp="1"/>
          </p:cNvSpPr>
          <p:nvPr/>
        </p:nvSpPr>
        <p:spPr>
          <a:xfrm>
            <a:off x="531962" y="23526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Defectos formales y errores aritméticos en declaraciones o autoliquidaciones.</a:t>
            </a:r>
          </a:p>
        </p:txBody>
      </p:sp>
      <p:sp>
        <p:nvSpPr>
          <p:cNvPr id="7" name="Item 2 title">
            <a:extLst>
              <a:ext uri="{FF2B5EF4-FFF2-40B4-BE49-F238E27FC236}">
                <a16:creationId xmlns:a16="http://schemas.microsoft.com/office/drawing/2014/main" id="{922AABFE-EB38-443E-BC3C-407E280B0E3B}"/>
              </a:ext>
            </a:extLst>
          </p:cNvPr>
          <p:cNvSpPr>
            <a:spLocks noGrp="1"/>
          </p:cNvSpPr>
          <p:nvPr/>
        </p:nvSpPr>
        <p:spPr>
          <a:xfrm>
            <a:off x="531962" y="3028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Datos que no coinciden</a:t>
            </a:r>
          </a:p>
        </p:txBody>
      </p:sp>
      <p:sp>
        <p:nvSpPr>
          <p:cNvPr id="8" name="Item 2 explanation">
            <a:extLst>
              <a:ext uri="{FF2B5EF4-FFF2-40B4-BE49-F238E27FC236}">
                <a16:creationId xmlns:a16="http://schemas.microsoft.com/office/drawing/2014/main" id="{1037662B-926C-4BD5-82F1-942608011B87}"/>
              </a:ext>
            </a:extLst>
          </p:cNvPr>
          <p:cNvSpPr>
            <a:spLocks noGrp="1"/>
          </p:cNvSpPr>
          <p:nvPr/>
        </p:nvSpPr>
        <p:spPr>
          <a:xfrm>
            <a:off x="531962" y="34861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err="1">
                <a:solidFill>
                  <a:srgbClr val="172F46"/>
                </a:solidFill>
                <a:latin typeface="DejaVu Sans"/>
                <a:ea typeface="DejaVu Sans"/>
                <a:cs typeface="DejaVu Sans"/>
              </a:rPr>
              <a:t>Diferencias</a:t>
            </a:r>
            <a:r>
              <a:rPr sz="1988" b="0" dirty="0">
                <a:solidFill>
                  <a:srgbClr val="172F46"/>
                </a:solidFill>
                <a:latin typeface="DejaVu Sans"/>
                <a:ea typeface="DejaVu Sans"/>
                <a:cs typeface="DejaVu Sans"/>
              </a:rPr>
              <a:t> con </a:t>
            </a:r>
            <a:r>
              <a:rPr sz="1988" b="0" dirty="0" err="1">
                <a:solidFill>
                  <a:srgbClr val="172F46"/>
                </a:solidFill>
                <a:latin typeface="DejaVu Sans"/>
                <a:ea typeface="DejaVu Sans"/>
                <a:cs typeface="DejaVu Sans"/>
              </a:rPr>
              <a:t>otras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declaraciones</a:t>
            </a:r>
            <a:r>
              <a:rPr sz="1988" b="0" dirty="0">
                <a:solidFill>
                  <a:srgbClr val="172F46"/>
                </a:solidFill>
                <a:latin typeface="DejaVu Sans"/>
                <a:ea typeface="DejaVu Sans"/>
                <a:cs typeface="DejaVu Sans"/>
              </a:rPr>
              <a:t> o con </a:t>
            </a:r>
            <a:r>
              <a:rPr sz="1988" b="0" dirty="0" err="1">
                <a:solidFill>
                  <a:srgbClr val="172F46"/>
                </a:solidFill>
                <a:latin typeface="DejaVu Sans"/>
                <a:ea typeface="DejaVu Sans"/>
                <a:cs typeface="DejaVu Sans"/>
              </a:rPr>
              <a:t>información</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que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ya</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posee</a:t>
            </a:r>
            <a:r>
              <a:rPr sz="1988" b="0" dirty="0">
                <a:solidFill>
                  <a:srgbClr val="172F46"/>
                </a:solidFill>
                <a:latin typeface="DejaVu Sans"/>
                <a:ea typeface="DejaVu Sans"/>
                <a:cs typeface="DejaVu Sans"/>
              </a:rPr>
              <a:t> la Administración.</a:t>
            </a:r>
          </a:p>
        </p:txBody>
      </p:sp>
      <p:sp>
        <p:nvSpPr>
          <p:cNvPr id="9" name="Item 3 title">
            <a:extLst>
              <a:ext uri="{FF2B5EF4-FFF2-40B4-BE49-F238E27FC236}">
                <a16:creationId xmlns:a16="http://schemas.microsoft.com/office/drawing/2014/main" id="{E89F8881-2B5E-4B70-8615-879DB05D1E0C}"/>
              </a:ext>
            </a:extLst>
          </p:cNvPr>
          <p:cNvSpPr>
            <a:spLocks noGrp="1"/>
          </p:cNvSpPr>
          <p:nvPr/>
        </p:nvSpPr>
        <p:spPr>
          <a:xfrm>
            <a:off x="531962" y="41910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err="1">
                <a:solidFill>
                  <a:srgbClr val="8F3D33"/>
                </a:solidFill>
                <a:latin typeface="DejaVu Sans"/>
                <a:ea typeface="DejaVu Sans"/>
                <a:cs typeface="DejaVu Sans"/>
              </a:rPr>
              <a:t>Aplicación</a:t>
            </a:r>
            <a:r>
              <a:rPr sz="2213" b="1" dirty="0">
                <a:solidFill>
                  <a:srgbClr val="8F3D33"/>
                </a:solidFill>
                <a:latin typeface="DejaVu Sans"/>
                <a:ea typeface="DejaVu Sans"/>
                <a:cs typeface="DejaVu Sans"/>
              </a:rPr>
              <a:t> </a:t>
            </a:r>
            <a:r>
              <a:rPr sz="2213" b="1" dirty="0" err="1">
                <a:solidFill>
                  <a:srgbClr val="8F3D33"/>
                </a:solidFill>
                <a:latin typeface="DejaVu Sans"/>
                <a:ea typeface="DejaVu Sans"/>
                <a:cs typeface="DejaVu Sans"/>
              </a:rPr>
              <a:t>evidente</a:t>
            </a:r>
            <a:r>
              <a:rPr sz="2213" b="1" dirty="0">
                <a:solidFill>
                  <a:srgbClr val="8F3D33"/>
                </a:solidFill>
                <a:latin typeface="DejaVu Sans"/>
                <a:ea typeface="DejaVu Sans"/>
                <a:cs typeface="DejaVu Sans"/>
              </a:rPr>
              <a:t> de la norma</a:t>
            </a:r>
          </a:p>
        </p:txBody>
      </p:sp>
      <p:sp>
        <p:nvSpPr>
          <p:cNvPr id="10" name="Item 3 explanation">
            <a:extLst>
              <a:ext uri="{FF2B5EF4-FFF2-40B4-BE49-F238E27FC236}">
                <a16:creationId xmlns:a16="http://schemas.microsoft.com/office/drawing/2014/main" id="{2CBAED38-58D0-4760-89FA-80FF02A61C9F}"/>
              </a:ext>
            </a:extLst>
          </p:cNvPr>
          <p:cNvSpPr>
            <a:spLocks noGrp="1"/>
          </p:cNvSpPr>
          <p:nvPr/>
        </p:nvSpPr>
        <p:spPr>
          <a:xfrm>
            <a:off x="531962" y="4619625"/>
            <a:ext cx="10972800" cy="40005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err="1">
                <a:solidFill>
                  <a:srgbClr val="172F46"/>
                </a:solidFill>
                <a:latin typeface="DejaVu Sans"/>
                <a:ea typeface="DejaVu Sans"/>
                <a:cs typeface="DejaVu Sans"/>
              </a:rPr>
              <a:t>Incumplimientos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que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resulten</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patentes</a:t>
            </a:r>
            <a:r>
              <a:rPr sz="1988" b="0" dirty="0">
                <a:solidFill>
                  <a:srgbClr val="172F46"/>
                </a:solidFill>
                <a:latin typeface="DejaVu Sans"/>
                <a:ea typeface="DejaVu Sans"/>
                <a:cs typeface="DejaVu Sans"/>
              </a:rPr>
              <a:t> del </a:t>
            </a:r>
            <a:r>
              <a:rPr sz="1988" b="0" dirty="0" err="1">
                <a:solidFill>
                  <a:srgbClr val="172F46"/>
                </a:solidFill>
                <a:latin typeface="DejaVu Sans"/>
                <a:ea typeface="DejaVu Sans"/>
                <a:cs typeface="DejaVu Sans"/>
              </a:rPr>
              <a:t>propio</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documento</a:t>
            </a:r>
            <a:r>
              <a:rPr sz="1988" b="0" dirty="0">
                <a:solidFill>
                  <a:srgbClr val="172F46"/>
                </a:solidFill>
                <a:latin typeface="DejaVu Sans"/>
                <a:ea typeface="DejaVu Sans"/>
                <a:cs typeface="DejaVu Sans"/>
              </a:rPr>
              <a:t> y sus </a:t>
            </a:r>
            <a:r>
              <a:rPr sz="1988" b="0" dirty="0" err="1">
                <a:solidFill>
                  <a:srgbClr val="172F46"/>
                </a:solidFill>
                <a:latin typeface="DejaVu Sans"/>
                <a:ea typeface="DejaVu Sans"/>
                <a:cs typeface="DejaVu Sans"/>
              </a:rPr>
              <a:t>justificantes</a:t>
            </a:r>
            <a:r>
              <a:rPr sz="1988" b="0" dirty="0">
                <a:solidFill>
                  <a:srgbClr val="172F46"/>
                </a:solidFill>
                <a:latin typeface="DejaVu Sans"/>
                <a:ea typeface="DejaVu Sans"/>
                <a:cs typeface="DejaVu Sans"/>
              </a:rPr>
              <a:t>.</a:t>
            </a:r>
          </a:p>
        </p:txBody>
      </p:sp>
      <p:sp>
        <p:nvSpPr>
          <p:cNvPr id="13" name="Item 3 title">
            <a:extLst>
              <a:ext uri="{FF2B5EF4-FFF2-40B4-BE49-F238E27FC236}">
                <a16:creationId xmlns:a16="http://schemas.microsoft.com/office/drawing/2014/main" id="{F1FE1B53-6B1B-E8D5-0210-DCBA2409CBD3}"/>
              </a:ext>
            </a:extLst>
          </p:cNvPr>
          <p:cNvSpPr>
            <a:spLocks noGrp="1"/>
          </p:cNvSpPr>
          <p:nvPr/>
        </p:nvSpPr>
        <p:spPr>
          <a:xfrm>
            <a:off x="531962" y="513397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lang="es-ES" sz="2213" b="1" dirty="0">
                <a:solidFill>
                  <a:srgbClr val="8F3D33"/>
                </a:solidFill>
                <a:latin typeface="DejaVu Sans"/>
                <a:ea typeface="DejaVu Sans"/>
                <a:cs typeface="DejaVu Sans"/>
              </a:rPr>
              <a:t>Aclaración o justificación </a:t>
            </a:r>
            <a:endParaRPr sz="2213" b="1" dirty="0">
              <a:solidFill>
                <a:srgbClr val="8F3D33"/>
              </a:solidFill>
              <a:latin typeface="DejaVu Sans"/>
              <a:ea typeface="DejaVu Sans"/>
              <a:cs typeface="DejaVu Sans"/>
            </a:endParaRPr>
          </a:p>
        </p:txBody>
      </p:sp>
      <p:sp>
        <p:nvSpPr>
          <p:cNvPr id="15" name="Item 3 explanation">
            <a:extLst>
              <a:ext uri="{FF2B5EF4-FFF2-40B4-BE49-F238E27FC236}">
                <a16:creationId xmlns:a16="http://schemas.microsoft.com/office/drawing/2014/main" id="{EE0A8B0C-7023-A411-ABBC-D349A417A825}"/>
              </a:ext>
            </a:extLst>
          </p:cNvPr>
          <p:cNvSpPr>
            <a:spLocks noGrp="1"/>
          </p:cNvSpPr>
          <p:nvPr/>
        </p:nvSpPr>
        <p:spPr>
          <a:xfrm>
            <a:off x="531962" y="5581650"/>
            <a:ext cx="10972800" cy="40005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lang="es-ES" sz="1988" b="0" dirty="0">
                <a:solidFill>
                  <a:srgbClr val="172F46"/>
                </a:solidFill>
                <a:latin typeface="DejaVu Sans"/>
                <a:ea typeface="DejaVu Sans"/>
                <a:cs typeface="DejaVu Sans"/>
              </a:rPr>
              <a:t>Aclaración o justificación de algún dato declarado</a:t>
            </a:r>
            <a:endParaRPr sz="1988" b="0" dirty="0">
              <a:solidFill>
                <a:srgbClr val="172F46"/>
              </a:solidFill>
              <a:latin typeface="DejaVu Sans"/>
              <a:ea typeface="DejaVu Sans"/>
              <a:cs typeface="DejaVu Sans"/>
            </a:endParaRPr>
          </a:p>
        </p:txBody>
      </p:sp>
    </p:spTree>
    <p:extLst>
      <p:ext uri="{BB962C8B-B14F-4D97-AF65-F5344CB8AC3E}">
        <p14:creationId xmlns:p14="http://schemas.microsoft.com/office/powerpoint/2010/main" val="272891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3C58D2F0-0988-43EF-AAEC-D6A395496BAD}"/>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01  Verificación de datos  /  1.1 · 1.1.1  (2/2)  ·  DEPARTAMENTO DE GESTIÓN TRIBUTARIA</a:t>
            </a:r>
          </a:p>
        </p:txBody>
      </p:sp>
      <p:sp>
        <p:nvSpPr>
          <p:cNvPr id="2" name="Slide title">
            <a:extLst>
              <a:ext uri="{FF2B5EF4-FFF2-40B4-BE49-F238E27FC236}">
                <a16:creationId xmlns:a16="http://schemas.microsoft.com/office/drawing/2014/main" id="{08F83DC5-233D-40EB-8112-699565EE6DCC}"/>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Tributaria · El límite de la verificación de datos</a:t>
            </a:r>
          </a:p>
        </p:txBody>
      </p:sp>
      <p:sp>
        <p:nvSpPr>
          <p:cNvPr id="3" name="Legal reference footer">
            <a:extLst>
              <a:ext uri="{FF2B5EF4-FFF2-40B4-BE49-F238E27FC236}">
                <a16:creationId xmlns:a16="http://schemas.microsoft.com/office/drawing/2014/main" id="{14EE7138-08CE-4765-B7CE-A333DED97683}"/>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9D3A705A-BD81-49B7-99A9-3AAD39493982}"/>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006 / 117</a:t>
            </a:r>
          </a:p>
        </p:txBody>
      </p:sp>
      <p:sp>
        <p:nvSpPr>
          <p:cNvPr id="5" name="Item 1 title">
            <a:extLst>
              <a:ext uri="{FF2B5EF4-FFF2-40B4-BE49-F238E27FC236}">
                <a16:creationId xmlns:a16="http://schemas.microsoft.com/office/drawing/2014/main" id="{A2C94141-F010-47B1-8B29-DED25B174FB8}"/>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Aclarar un dato</a:t>
            </a:r>
          </a:p>
        </p:txBody>
      </p:sp>
      <p:sp>
        <p:nvSpPr>
          <p:cNvPr id="6" name="Item 1 explanation">
            <a:extLst>
              <a:ext uri="{FF2B5EF4-FFF2-40B4-BE49-F238E27FC236}">
                <a16:creationId xmlns:a16="http://schemas.microsoft.com/office/drawing/2014/main" id="{6CF4FB8A-D7B8-40BB-AAAC-918269792CB8}"/>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pedir la justificación de un dato declarado en los supuestos del art. 131 LGT.</a:t>
            </a:r>
          </a:p>
        </p:txBody>
      </p:sp>
      <p:sp>
        <p:nvSpPr>
          <p:cNvPr id="7" name="Item 2 title">
            <a:extLst>
              <a:ext uri="{FF2B5EF4-FFF2-40B4-BE49-F238E27FC236}">
                <a16:creationId xmlns:a16="http://schemas.microsoft.com/office/drawing/2014/main" id="{12B14B33-39FB-4208-9C51-6510702904B9}"/>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Actividades económicas</a:t>
            </a:r>
          </a:p>
        </p:txBody>
      </p:sp>
      <p:sp>
        <p:nvSpPr>
          <p:cNvPr id="8" name="Item 2 explanation">
            <a:extLst>
              <a:ext uri="{FF2B5EF4-FFF2-40B4-BE49-F238E27FC236}">
                <a16:creationId xmlns:a16="http://schemas.microsoft.com/office/drawing/2014/main" id="{5389FC84-7431-4B3B-A4DC-0D72BEAEDF82}"/>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vía de aclaración del art. 131.d) excluye el desarrollo de actividades económicas.</a:t>
            </a:r>
          </a:p>
        </p:txBody>
      </p:sp>
      <p:sp>
        <p:nvSpPr>
          <p:cNvPr id="9" name="Item 3 title">
            <a:extLst>
              <a:ext uri="{FF2B5EF4-FFF2-40B4-BE49-F238E27FC236}">
                <a16:creationId xmlns:a16="http://schemas.microsoft.com/office/drawing/2014/main" id="{4C411468-0698-4CA8-8705-773C448FA116}"/>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Cuestiones complejas</a:t>
            </a:r>
          </a:p>
        </p:txBody>
      </p:sp>
      <p:sp>
        <p:nvSpPr>
          <p:cNvPr id="10" name="Item 3 explanation">
            <a:extLst>
              <a:ext uri="{FF2B5EF4-FFF2-40B4-BE49-F238E27FC236}">
                <a16:creationId xmlns:a16="http://schemas.microsoft.com/office/drawing/2014/main" id="{A32449E0-FBA2-4D67-B6DF-F291E02F05AD}"/>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Una regularización que exige investigar o valorar cuestiones complejas necesita el procedimiento adecuado.</a:t>
            </a:r>
          </a:p>
        </p:txBody>
      </p:sp>
    </p:spTree>
    <p:extLst>
      <p:ext uri="{BB962C8B-B14F-4D97-AF65-F5344CB8AC3E}">
        <p14:creationId xmlns:p14="http://schemas.microsoft.com/office/powerpoint/2010/main" val="1174911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E43CA3F-014E-1959-0698-B82E513FB294}"/>
              </a:ext>
            </a:extLst>
          </p:cNvPr>
          <p:cNvPicPr>
            <a:picLocks noChangeAspect="1"/>
          </p:cNvPicPr>
          <p:nvPr/>
        </p:nvPicPr>
        <p:blipFill>
          <a:blip r:embed="rId2"/>
          <a:stretch>
            <a:fillRect/>
          </a:stretch>
        </p:blipFill>
        <p:spPr>
          <a:xfrm>
            <a:off x="2604600" y="690180"/>
            <a:ext cx="6982799" cy="5477639"/>
          </a:xfrm>
          <a:prstGeom prst="rect">
            <a:avLst/>
          </a:prstGeom>
        </p:spPr>
      </p:pic>
    </p:spTree>
    <p:extLst>
      <p:ext uri="{BB962C8B-B14F-4D97-AF65-F5344CB8AC3E}">
        <p14:creationId xmlns:p14="http://schemas.microsoft.com/office/powerpoint/2010/main" val="3113792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F57C9B2-924B-EDEA-732B-992005E7B64D}"/>
              </a:ext>
            </a:extLst>
          </p:cNvPr>
          <p:cNvPicPr>
            <a:picLocks noChangeAspect="1"/>
          </p:cNvPicPr>
          <p:nvPr/>
        </p:nvPicPr>
        <p:blipFill>
          <a:blip r:embed="rId2"/>
          <a:stretch>
            <a:fillRect/>
          </a:stretch>
        </p:blipFill>
        <p:spPr>
          <a:xfrm>
            <a:off x="2780837" y="999786"/>
            <a:ext cx="6630325" cy="4858428"/>
          </a:xfrm>
          <a:prstGeom prst="rect">
            <a:avLst/>
          </a:prstGeom>
        </p:spPr>
      </p:pic>
    </p:spTree>
    <p:extLst>
      <p:ext uri="{BB962C8B-B14F-4D97-AF65-F5344CB8AC3E}">
        <p14:creationId xmlns:p14="http://schemas.microsoft.com/office/powerpoint/2010/main" val="716500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3E7CB06-B6DC-1ECD-1B26-9F3904C4FE80}"/>
              </a:ext>
            </a:extLst>
          </p:cNvPr>
          <p:cNvPicPr>
            <a:picLocks noChangeAspect="1"/>
          </p:cNvPicPr>
          <p:nvPr/>
        </p:nvPicPr>
        <p:blipFill>
          <a:blip r:embed="rId2"/>
          <a:stretch>
            <a:fillRect/>
          </a:stretch>
        </p:blipFill>
        <p:spPr>
          <a:xfrm>
            <a:off x="2752258" y="2695472"/>
            <a:ext cx="6687483" cy="1467055"/>
          </a:xfrm>
          <a:prstGeom prst="rect">
            <a:avLst/>
          </a:prstGeom>
        </p:spPr>
      </p:pic>
    </p:spTree>
    <p:extLst>
      <p:ext uri="{BB962C8B-B14F-4D97-AF65-F5344CB8AC3E}">
        <p14:creationId xmlns:p14="http://schemas.microsoft.com/office/powerpoint/2010/main" val="3001574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F5811E39-7602-42DD-AA4D-4CEB0CCF6451}"/>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01  Verificación de datos  /  1.1.2  (1/2)  ·  DEPARTAMENTO DE GESTIÓN TRIBUTARIA</a:t>
            </a:r>
          </a:p>
        </p:txBody>
      </p:sp>
      <p:sp>
        <p:nvSpPr>
          <p:cNvPr id="2" name="Slide title">
            <a:extLst>
              <a:ext uri="{FF2B5EF4-FFF2-40B4-BE49-F238E27FC236}">
                <a16:creationId xmlns:a16="http://schemas.microsoft.com/office/drawing/2014/main" id="{A1E10332-AF05-47D4-9410-A07A6774B971}"/>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Tributaria · Cómo reconocer el requerimiento</a:t>
            </a:r>
          </a:p>
        </p:txBody>
      </p:sp>
      <p:sp>
        <p:nvSpPr>
          <p:cNvPr id="3" name="Legal reference footer">
            <a:extLst>
              <a:ext uri="{FF2B5EF4-FFF2-40B4-BE49-F238E27FC236}">
                <a16:creationId xmlns:a16="http://schemas.microsoft.com/office/drawing/2014/main" id="{2401D8BF-886C-4CD7-9AA2-91F22584708E}"/>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DE12C3A1-8C3C-49AA-BBAB-87DB200DA025}"/>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007 / 117</a:t>
            </a:r>
          </a:p>
        </p:txBody>
      </p:sp>
      <p:sp>
        <p:nvSpPr>
          <p:cNvPr id="5" name="Item 1 title">
            <a:extLst>
              <a:ext uri="{FF2B5EF4-FFF2-40B4-BE49-F238E27FC236}">
                <a16:creationId xmlns:a16="http://schemas.microsoft.com/office/drawing/2014/main" id="{B1256CEC-AD50-4343-8BBD-898E4D0517A7}"/>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Procedimiento</a:t>
            </a:r>
          </a:p>
        </p:txBody>
      </p:sp>
      <p:sp>
        <p:nvSpPr>
          <p:cNvPr id="6" name="Item 1 explanation">
            <a:extLst>
              <a:ext uri="{FF2B5EF4-FFF2-40B4-BE49-F238E27FC236}">
                <a16:creationId xmlns:a16="http://schemas.microsoft.com/office/drawing/2014/main" id="{544612CE-13CE-4A5E-B371-804A46FA7A4E}"/>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Debe indicar que se inicia una verificación de datos y explicar el motivo.</a:t>
            </a:r>
          </a:p>
        </p:txBody>
      </p:sp>
      <p:sp>
        <p:nvSpPr>
          <p:cNvPr id="7" name="Item 2 title">
            <a:extLst>
              <a:ext uri="{FF2B5EF4-FFF2-40B4-BE49-F238E27FC236}">
                <a16:creationId xmlns:a16="http://schemas.microsoft.com/office/drawing/2014/main" id="{9E7C4A35-C3FC-4383-AD38-A817631A64FD}"/>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Objeto</a:t>
            </a:r>
          </a:p>
        </p:txBody>
      </p:sp>
      <p:sp>
        <p:nvSpPr>
          <p:cNvPr id="8" name="Item 2 explanation">
            <a:extLst>
              <a:ext uri="{FF2B5EF4-FFF2-40B4-BE49-F238E27FC236}">
                <a16:creationId xmlns:a16="http://schemas.microsoft.com/office/drawing/2014/main" id="{143C1AB0-6509-424F-9C25-C1CCD6852ACB}"/>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Identifique tributo, ejercicio, período y dato concreto que se solicita.</a:t>
            </a:r>
          </a:p>
        </p:txBody>
      </p:sp>
      <p:sp>
        <p:nvSpPr>
          <p:cNvPr id="9" name="Item 3 title">
            <a:extLst>
              <a:ext uri="{FF2B5EF4-FFF2-40B4-BE49-F238E27FC236}">
                <a16:creationId xmlns:a16="http://schemas.microsoft.com/office/drawing/2014/main" id="{3E61C9FA-9E64-46F5-8BCC-62D3C671EB01}"/>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Autenticidad</a:t>
            </a:r>
          </a:p>
        </p:txBody>
      </p:sp>
      <p:sp>
        <p:nvSpPr>
          <p:cNvPr id="10" name="Item 3 explanation">
            <a:extLst>
              <a:ext uri="{FF2B5EF4-FFF2-40B4-BE49-F238E27FC236}">
                <a16:creationId xmlns:a16="http://schemas.microsoft.com/office/drawing/2014/main" id="{0D6A08EB-2319-4A8F-B4DF-A9B983C96D24}"/>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Compruebe órgano, número de expediente y código seguro de verificación (CSV).</a:t>
            </a:r>
          </a:p>
        </p:txBody>
      </p:sp>
      <p:sp>
        <p:nvSpPr>
          <p:cNvPr id="11" name="Item 4 title">
            <a:extLst>
              <a:ext uri="{FF2B5EF4-FFF2-40B4-BE49-F238E27FC236}">
                <a16:creationId xmlns:a16="http://schemas.microsoft.com/office/drawing/2014/main" id="{E2992051-C05B-4D5D-B634-2D5C225D0AD8}"/>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Plazo</a:t>
            </a:r>
          </a:p>
        </p:txBody>
      </p:sp>
      <p:sp>
        <p:nvSpPr>
          <p:cNvPr id="12" name="Item 4 explanation">
            <a:extLst>
              <a:ext uri="{FF2B5EF4-FFF2-40B4-BE49-F238E27FC236}">
                <a16:creationId xmlns:a16="http://schemas.microsoft.com/office/drawing/2014/main" id="{327593E5-AD86-4841-9675-95F861424E16}"/>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Anote la fecha efectiva de notificación y el vencimiento para contestar.</a:t>
            </a:r>
          </a:p>
        </p:txBody>
      </p:sp>
    </p:spTree>
    <p:extLst>
      <p:ext uri="{BB962C8B-B14F-4D97-AF65-F5344CB8AC3E}">
        <p14:creationId xmlns:p14="http://schemas.microsoft.com/office/powerpoint/2010/main" val="1326114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8577F87-556E-AE92-595E-AA3544D1B6AD}"/>
              </a:ext>
            </a:extLst>
          </p:cNvPr>
          <p:cNvSpPr txBox="1"/>
          <p:nvPr/>
        </p:nvSpPr>
        <p:spPr>
          <a:xfrm>
            <a:off x="1229360" y="889844"/>
            <a:ext cx="8788400" cy="5355312"/>
          </a:xfrm>
          <a:prstGeom prst="rect">
            <a:avLst/>
          </a:prstGeom>
          <a:noFill/>
        </p:spPr>
        <p:txBody>
          <a:bodyPr wrap="square">
            <a:spAutoFit/>
          </a:bodyPr>
          <a:lstStyle/>
          <a:p>
            <a:r>
              <a:rPr lang="es-ES" dirty="0"/>
              <a:t>Iniciación y tramitación del procedimiento de verificación de datos. </a:t>
            </a:r>
          </a:p>
          <a:p>
            <a:endParaRPr lang="es-ES" dirty="0"/>
          </a:p>
          <a:p>
            <a:pPr marL="342900" indent="-342900">
              <a:buAutoNum type="arabicPeriod"/>
            </a:pPr>
            <a:r>
              <a:rPr lang="es-ES" dirty="0"/>
              <a:t>El procedimiento de verificación de datos se podrá iniciar mediante requerimiento de la Administración para que el obligado tributario aclare o justifique la discrepancia observada o los datos relativos a su declaración o autoliquidación, o mediante la notificación de la propuesta de liquidación cuando la Administración tributaria cuente con datos suficientes para formularla. </a:t>
            </a:r>
          </a:p>
          <a:p>
            <a:pPr marL="342900" indent="-342900">
              <a:buAutoNum type="arabicPeriod"/>
            </a:pPr>
            <a:endParaRPr lang="es-ES" dirty="0"/>
          </a:p>
          <a:p>
            <a:pPr marL="342900" indent="-342900">
              <a:buAutoNum type="arabicPeriod"/>
            </a:pPr>
            <a:r>
              <a:rPr lang="es-ES" dirty="0"/>
              <a:t>Cuando el obligado tributario manifieste su disconformidad con los datos que obren en poder de la Administración, se aplicará lo dispuesto en el apartado 4 del artículo 108 de esta ley. </a:t>
            </a:r>
          </a:p>
          <a:p>
            <a:pPr marL="342900" indent="-342900">
              <a:buAutoNum type="arabicPeriod"/>
            </a:pPr>
            <a:endParaRPr lang="es-ES" dirty="0"/>
          </a:p>
          <a:p>
            <a:pPr marL="342900" indent="-342900">
              <a:buAutoNum type="arabicPeriod"/>
            </a:pPr>
            <a:r>
              <a:rPr lang="es-ES" dirty="0"/>
              <a:t> Con carácter previo a la práctica de la liquidación provisional, la Administración deberá comunicar al obligado tributario la propuesta de liquidación para que alegue lo que convenga a su derecho. </a:t>
            </a:r>
          </a:p>
          <a:p>
            <a:pPr marL="342900" indent="-342900">
              <a:buAutoNum type="arabicPeriod"/>
            </a:pPr>
            <a:endParaRPr lang="es-ES" dirty="0"/>
          </a:p>
          <a:p>
            <a:pPr marL="342900" indent="-342900">
              <a:buAutoNum type="arabicPeriod"/>
            </a:pPr>
            <a:r>
              <a:rPr lang="es-ES" dirty="0"/>
              <a:t>4. La propuesta de liquidación provisional deberá ser en todo caso motivada con una referencia sucinta a los hechos y fundamentos de derecho que hayan sido tenidos en cuenta en la misma</a:t>
            </a:r>
          </a:p>
        </p:txBody>
      </p:sp>
    </p:spTree>
    <p:extLst>
      <p:ext uri="{BB962C8B-B14F-4D97-AF65-F5344CB8AC3E}">
        <p14:creationId xmlns:p14="http://schemas.microsoft.com/office/powerpoint/2010/main" val="1338055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84F6949F-DC23-4C63-912E-3E8A2161FE31}"/>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01  Verificación de datos  /  1.1.2  (2/2)  ·  DEPARTAMENTO DE GESTIÓN TRIBUTARIA</a:t>
            </a:r>
          </a:p>
        </p:txBody>
      </p:sp>
      <p:sp>
        <p:nvSpPr>
          <p:cNvPr id="2" name="Slide title">
            <a:extLst>
              <a:ext uri="{FF2B5EF4-FFF2-40B4-BE49-F238E27FC236}">
                <a16:creationId xmlns:a16="http://schemas.microsoft.com/office/drawing/2014/main" id="{AD9DA8FF-61D7-4B61-B0BA-61198C0CD404}"/>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Tributaria · Contrastar el dato antes de responder</a:t>
            </a:r>
          </a:p>
        </p:txBody>
      </p:sp>
      <p:sp>
        <p:nvSpPr>
          <p:cNvPr id="3" name="Legal reference footer">
            <a:extLst>
              <a:ext uri="{FF2B5EF4-FFF2-40B4-BE49-F238E27FC236}">
                <a16:creationId xmlns:a16="http://schemas.microsoft.com/office/drawing/2014/main" id="{581E7D30-A946-45E8-B1EF-313C1BA7C273}"/>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A5DA6EBF-C7DA-4E88-AD44-F5F87379840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008 / 117</a:t>
            </a:r>
          </a:p>
        </p:txBody>
      </p:sp>
      <p:sp>
        <p:nvSpPr>
          <p:cNvPr id="5" name="Item 1 title">
            <a:extLst>
              <a:ext uri="{FF2B5EF4-FFF2-40B4-BE49-F238E27FC236}">
                <a16:creationId xmlns:a16="http://schemas.microsoft.com/office/drawing/2014/main" id="{FBCBAE14-516C-4411-940F-B760C76085B9}"/>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Donativos</a:t>
            </a:r>
          </a:p>
        </p:txBody>
      </p:sp>
      <p:sp>
        <p:nvSpPr>
          <p:cNvPr id="6" name="Item 1 explanation">
            <a:extLst>
              <a:ext uri="{FF2B5EF4-FFF2-40B4-BE49-F238E27FC236}">
                <a16:creationId xmlns:a16="http://schemas.microsoft.com/office/drawing/2014/main" id="{8B978435-817F-4C08-BEEB-74CB981E5D17}"/>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Aporte certificado y justificante de pago si se cuestiona una deducción declarada.</a:t>
            </a:r>
          </a:p>
        </p:txBody>
      </p:sp>
      <p:sp>
        <p:nvSpPr>
          <p:cNvPr id="7" name="Item 2 title">
            <a:extLst>
              <a:ext uri="{FF2B5EF4-FFF2-40B4-BE49-F238E27FC236}">
                <a16:creationId xmlns:a16="http://schemas.microsoft.com/office/drawing/2014/main" id="{D5296586-5910-49EA-BDCA-8E958AF791B9}"/>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Operaciones con terceros</a:t>
            </a:r>
          </a:p>
        </p:txBody>
      </p:sp>
      <p:sp>
        <p:nvSpPr>
          <p:cNvPr id="8" name="Item 2 explanation">
            <a:extLst>
              <a:ext uri="{FF2B5EF4-FFF2-40B4-BE49-F238E27FC236}">
                <a16:creationId xmlns:a16="http://schemas.microsoft.com/office/drawing/2014/main" id="{FD848A82-248F-40A9-A5DE-7BDEB9F860AE}"/>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Concilie facturas, fechas y registros cuando haya diferencias con el modelo 347.</a:t>
            </a:r>
          </a:p>
        </p:txBody>
      </p:sp>
      <p:sp>
        <p:nvSpPr>
          <p:cNvPr id="9" name="Item 3 title">
            <a:extLst>
              <a:ext uri="{FF2B5EF4-FFF2-40B4-BE49-F238E27FC236}">
                <a16:creationId xmlns:a16="http://schemas.microsoft.com/office/drawing/2014/main" id="{2C7BD94E-7A49-4275-87D7-DB3584D6B019}"/>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Dato ajeno discutido</a:t>
            </a:r>
          </a:p>
        </p:txBody>
      </p:sp>
      <p:sp>
        <p:nvSpPr>
          <p:cNvPr id="10" name="Item 3 explanation">
            <a:extLst>
              <a:ext uri="{FF2B5EF4-FFF2-40B4-BE49-F238E27FC236}">
                <a16:creationId xmlns:a16="http://schemas.microsoft.com/office/drawing/2014/main" id="{46F9C76D-2EAA-4220-B946-D7B7654A390B}"/>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Explique la discrepancia. La información de un tercero debe contrastarse si se alega su inexactitud.</a:t>
            </a:r>
          </a:p>
        </p:txBody>
      </p:sp>
    </p:spTree>
    <p:extLst>
      <p:ext uri="{BB962C8B-B14F-4D97-AF65-F5344CB8AC3E}">
        <p14:creationId xmlns:p14="http://schemas.microsoft.com/office/powerpoint/2010/main" val="12555015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9244913B-6A33-43B4-BD87-733602572108}"/>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01  Verificación de datos  /  1.1.3  (1/2)  ·  DEPARTAMENTO DE GESTIÓN TRIBUTARIA</a:t>
            </a:r>
          </a:p>
        </p:txBody>
      </p:sp>
      <p:sp>
        <p:nvSpPr>
          <p:cNvPr id="2" name="Slide title">
            <a:extLst>
              <a:ext uri="{FF2B5EF4-FFF2-40B4-BE49-F238E27FC236}">
                <a16:creationId xmlns:a16="http://schemas.microsoft.com/office/drawing/2014/main" id="{CFABA3BD-D23D-4C88-ADEA-4B5D250B28BA}"/>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Tributaria · Prescripción y comienzo del expediente</a:t>
            </a:r>
          </a:p>
        </p:txBody>
      </p:sp>
      <p:sp>
        <p:nvSpPr>
          <p:cNvPr id="3" name="Legal reference footer">
            <a:extLst>
              <a:ext uri="{FF2B5EF4-FFF2-40B4-BE49-F238E27FC236}">
                <a16:creationId xmlns:a16="http://schemas.microsoft.com/office/drawing/2014/main" id="{6BD42CB6-284B-409B-B551-D626E25DA47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C3710635-4035-4860-9398-3802A489D6DA}"/>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009 / 117</a:t>
            </a:r>
          </a:p>
        </p:txBody>
      </p:sp>
      <p:sp>
        <p:nvSpPr>
          <p:cNvPr id="5" name="Main value">
            <a:extLst>
              <a:ext uri="{FF2B5EF4-FFF2-40B4-BE49-F238E27FC236}">
                <a16:creationId xmlns:a16="http://schemas.microsoft.com/office/drawing/2014/main" id="{7B34B781-5317-46A0-A73F-93F3464BA258}"/>
              </a:ext>
            </a:extLst>
          </p:cNvPr>
          <p:cNvSpPr>
            <a:spLocks noGrp="1"/>
          </p:cNvSpPr>
          <p:nvPr/>
        </p:nvSpPr>
        <p:spPr>
          <a:xfrm>
            <a:off x="609600" y="2438400"/>
            <a:ext cx="4381500" cy="1247775"/>
          </a:xfrm>
          <a:prstGeom prst="rect">
            <a:avLst/>
          </a:prstGeom>
          <a:noFill/>
          <a:ln w="0">
            <a:noFill/>
          </a:ln>
        </p:spPr>
        <p:txBody>
          <a:bodyPr wrap="square" lIns="0" tIns="0" rIns="0" bIns="0" anchor="t">
            <a:noAutofit/>
          </a:bodyPr>
          <a:lstStyle/>
          <a:p>
            <a:pPr>
              <a:buNone/>
              <a:defRPr sz="8100" b="1">
                <a:solidFill>
                  <a:srgbClr val="8F3D33"/>
                </a:solidFill>
                <a:latin typeface="DejaVu Sans"/>
                <a:ea typeface="DejaVu Sans"/>
                <a:cs typeface="DejaVu Sans"/>
              </a:defRPr>
            </a:pPr>
            <a:r>
              <a:rPr sz="8100" b="1">
                <a:solidFill>
                  <a:srgbClr val="8F3D33"/>
                </a:solidFill>
                <a:latin typeface="DejaVu Sans"/>
                <a:ea typeface="DejaVu Sans"/>
                <a:cs typeface="DejaVu Sans"/>
              </a:rPr>
              <a:t>4 años</a:t>
            </a:r>
          </a:p>
        </p:txBody>
      </p:sp>
      <p:sp>
        <p:nvSpPr>
          <p:cNvPr id="6" name="Value explanation">
            <a:extLst>
              <a:ext uri="{FF2B5EF4-FFF2-40B4-BE49-F238E27FC236}">
                <a16:creationId xmlns:a16="http://schemas.microsoft.com/office/drawing/2014/main" id="{F240BFE3-B8CE-4463-B196-0B5FE432F752}"/>
              </a:ext>
            </a:extLst>
          </p:cNvPr>
          <p:cNvSpPr>
            <a:spLocks noGrp="1"/>
          </p:cNvSpPr>
          <p:nvPr/>
        </p:nvSpPr>
        <p:spPr>
          <a:xfrm>
            <a:off x="609600" y="3876675"/>
            <a:ext cx="4267200" cy="1476375"/>
          </a:xfrm>
          <a:prstGeom prst="rect">
            <a:avLst/>
          </a:prstGeom>
          <a:noFill/>
          <a:ln w="0">
            <a:noFill/>
          </a:ln>
        </p:spPr>
        <p:txBody>
          <a:bodyPr wrap="square" lIns="0" tIns="0" rIns="0" bIns="0" anchor="t">
            <a:noAutofit/>
          </a:bodyPr>
          <a:lstStyle/>
          <a:p>
            <a:pPr>
              <a:buNone/>
              <a:defRPr sz="2250" b="1">
                <a:solidFill>
                  <a:srgbClr val="172F46"/>
                </a:solidFill>
                <a:latin typeface="DejaVu Sans"/>
                <a:ea typeface="DejaVu Sans"/>
                <a:cs typeface="DejaVu Sans"/>
              </a:defRPr>
            </a:pPr>
            <a:r>
              <a:rPr sz="2250" b="1">
                <a:solidFill>
                  <a:srgbClr val="172F46"/>
                </a:solidFill>
                <a:latin typeface="DejaVu Sans"/>
                <a:ea typeface="DejaVu Sans"/>
                <a:cs typeface="DejaVu Sans"/>
              </a:rPr>
              <a:t>Plazo general para liquidar</a:t>
            </a:r>
          </a:p>
        </p:txBody>
      </p:sp>
      <p:sp>
        <p:nvSpPr>
          <p:cNvPr id="7" name="Item 1 title">
            <a:extLst>
              <a:ext uri="{FF2B5EF4-FFF2-40B4-BE49-F238E27FC236}">
                <a16:creationId xmlns:a16="http://schemas.microsoft.com/office/drawing/2014/main" id="{09C8CCC3-A72B-4B8A-9AFE-780A8BF7AD73}"/>
              </a:ext>
            </a:extLst>
          </p:cNvPr>
          <p:cNvSpPr>
            <a:spLocks noGrp="1"/>
          </p:cNvSpPr>
          <p:nvPr/>
        </p:nvSpPr>
        <p:spPr>
          <a:xfrm>
            <a:off x="5619750" y="2438400"/>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Inicio del cómputo</a:t>
            </a:r>
          </a:p>
        </p:txBody>
      </p:sp>
      <p:sp>
        <p:nvSpPr>
          <p:cNvPr id="8" name="Item 1 explanation">
            <a:extLst>
              <a:ext uri="{FF2B5EF4-FFF2-40B4-BE49-F238E27FC236}">
                <a16:creationId xmlns:a16="http://schemas.microsoft.com/office/drawing/2014/main" id="{2BAA005E-A02C-42DB-94A5-A5439A4EC2B5}"/>
              </a:ext>
            </a:extLst>
          </p:cNvPr>
          <p:cNvSpPr>
            <a:spLocks noGrp="1"/>
          </p:cNvSpPr>
          <p:nvPr/>
        </p:nvSpPr>
        <p:spPr>
          <a:xfrm>
            <a:off x="5619750" y="3076575"/>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Como regla general, desde el día siguiente al fin del plazo para presentar la autoliquidación.</a:t>
            </a:r>
          </a:p>
        </p:txBody>
      </p:sp>
      <p:sp>
        <p:nvSpPr>
          <p:cNvPr id="9" name="Item 2 title">
            <a:extLst>
              <a:ext uri="{FF2B5EF4-FFF2-40B4-BE49-F238E27FC236}">
                <a16:creationId xmlns:a16="http://schemas.microsoft.com/office/drawing/2014/main" id="{3D05FD2E-2951-4BC2-A7BB-8BE05BEB4EF7}"/>
              </a:ext>
            </a:extLst>
          </p:cNvPr>
          <p:cNvSpPr>
            <a:spLocks noGrp="1"/>
          </p:cNvSpPr>
          <p:nvPr/>
        </p:nvSpPr>
        <p:spPr>
          <a:xfrm>
            <a:off x="5619750" y="4010025"/>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Interrupción</a:t>
            </a:r>
          </a:p>
        </p:txBody>
      </p:sp>
      <p:sp>
        <p:nvSpPr>
          <p:cNvPr id="10" name="Item 2 explanation">
            <a:extLst>
              <a:ext uri="{FF2B5EF4-FFF2-40B4-BE49-F238E27FC236}">
                <a16:creationId xmlns:a16="http://schemas.microsoft.com/office/drawing/2014/main" id="{BBC02E25-B714-4020-855D-4E40D53DE32B}"/>
              </a:ext>
            </a:extLst>
          </p:cNvPr>
          <p:cNvSpPr>
            <a:spLocks noGrp="1"/>
          </p:cNvSpPr>
          <p:nvPr/>
        </p:nvSpPr>
        <p:spPr>
          <a:xfrm>
            <a:off x="5619750" y="4648200"/>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Las actuaciones válidas conocidas formalmente por el obligado pueden reiniciar el plazo.</a:t>
            </a:r>
          </a:p>
        </p:txBody>
      </p:sp>
    </p:spTree>
    <p:extLst>
      <p:ext uri="{BB962C8B-B14F-4D97-AF65-F5344CB8AC3E}">
        <p14:creationId xmlns:p14="http://schemas.microsoft.com/office/powerpoint/2010/main" val="1116228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82743FB6-AB4A-4160-8170-15A47DAB7DB6}"/>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01  Verificación de datos  /  1.1.3  (2/2)  ·  DEPARTAMENTO DE GESTIÓN TRIBUTARIA</a:t>
            </a:r>
          </a:p>
        </p:txBody>
      </p:sp>
      <p:sp>
        <p:nvSpPr>
          <p:cNvPr id="2" name="Slide title">
            <a:extLst>
              <a:ext uri="{FF2B5EF4-FFF2-40B4-BE49-F238E27FC236}">
                <a16:creationId xmlns:a16="http://schemas.microsoft.com/office/drawing/2014/main" id="{69DDA566-C6D0-4873-81C9-B3D15B8CB360}"/>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Tributaria · La caducidad cambia el cómputo</a:t>
            </a:r>
          </a:p>
        </p:txBody>
      </p:sp>
      <p:sp>
        <p:nvSpPr>
          <p:cNvPr id="3" name="Legal reference footer">
            <a:extLst>
              <a:ext uri="{FF2B5EF4-FFF2-40B4-BE49-F238E27FC236}">
                <a16:creationId xmlns:a16="http://schemas.microsoft.com/office/drawing/2014/main" id="{19C3E146-40DF-4BE0-A5EA-804C0D4A1545}"/>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2E268E38-83BA-49BF-A5EA-56A0E8B0BE3C}"/>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010 / 117</a:t>
            </a:r>
          </a:p>
        </p:txBody>
      </p:sp>
      <p:sp>
        <p:nvSpPr>
          <p:cNvPr id="5" name="Item 1 title">
            <a:extLst>
              <a:ext uri="{FF2B5EF4-FFF2-40B4-BE49-F238E27FC236}">
                <a16:creationId xmlns:a16="http://schemas.microsoft.com/office/drawing/2014/main" id="{48DF9CA6-391F-4F4A-B111-CC193419224B}"/>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Seis meses</a:t>
            </a:r>
          </a:p>
        </p:txBody>
      </p:sp>
      <p:sp>
        <p:nvSpPr>
          <p:cNvPr id="6" name="Item 1 explanation">
            <a:extLst>
              <a:ext uri="{FF2B5EF4-FFF2-40B4-BE49-F238E27FC236}">
                <a16:creationId xmlns:a16="http://schemas.microsoft.com/office/drawing/2014/main" id="{5A4FE289-0BFE-420D-8DC7-4DBA1FB7E6F9}"/>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verificación de datos está sujeta al plazo máximo general de resolución.</a:t>
            </a:r>
          </a:p>
        </p:txBody>
      </p:sp>
      <p:sp>
        <p:nvSpPr>
          <p:cNvPr id="7" name="Item 2 title">
            <a:extLst>
              <a:ext uri="{FF2B5EF4-FFF2-40B4-BE49-F238E27FC236}">
                <a16:creationId xmlns:a16="http://schemas.microsoft.com/office/drawing/2014/main" id="{D668D5DC-F807-4539-A4F3-D99F86308B3D}"/>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Sin efecto interruptivo</a:t>
            </a:r>
          </a:p>
        </p:txBody>
      </p:sp>
      <p:sp>
        <p:nvSpPr>
          <p:cNvPr id="8" name="Item 2 explanation">
            <a:extLst>
              <a:ext uri="{FF2B5EF4-FFF2-40B4-BE49-F238E27FC236}">
                <a16:creationId xmlns:a16="http://schemas.microsoft.com/office/drawing/2014/main" id="{B6FEE407-2E21-4546-B3D1-55826B863431}"/>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Las actuaciones de un procedimiento caducado no interrumpen la prescripción.</a:t>
            </a:r>
          </a:p>
        </p:txBody>
      </p:sp>
      <p:sp>
        <p:nvSpPr>
          <p:cNvPr id="9" name="Item 3 title">
            <a:extLst>
              <a:ext uri="{FF2B5EF4-FFF2-40B4-BE49-F238E27FC236}">
                <a16:creationId xmlns:a16="http://schemas.microsoft.com/office/drawing/2014/main" id="{00298BD8-74E6-454D-90C0-BAD158B3A847}"/>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Nueva actuación</a:t>
            </a:r>
          </a:p>
        </p:txBody>
      </p:sp>
      <p:sp>
        <p:nvSpPr>
          <p:cNvPr id="10" name="Item 3 explanation">
            <a:extLst>
              <a:ext uri="{FF2B5EF4-FFF2-40B4-BE49-F238E27FC236}">
                <a16:creationId xmlns:a16="http://schemas.microsoft.com/office/drawing/2014/main" id="{1CC05E8A-4799-4596-85B9-8766373C97BA}"/>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iniciarse otro procedimiento si el derecho a liquidar no ha prescrito.</a:t>
            </a:r>
          </a:p>
        </p:txBody>
      </p:sp>
    </p:spTree>
    <p:extLst>
      <p:ext uri="{BB962C8B-B14F-4D97-AF65-F5344CB8AC3E}">
        <p14:creationId xmlns:p14="http://schemas.microsoft.com/office/powerpoint/2010/main" val="790082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611AEF8F-8DF5-4967-9B8D-E1DAC405CAB7}"/>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01  Verificación de datos  /  1.2.1  (1/2)  ·  DEPARTAMENTO DE GESTIÓN TRIBUTARIA</a:t>
            </a:r>
          </a:p>
        </p:txBody>
      </p:sp>
      <p:sp>
        <p:nvSpPr>
          <p:cNvPr id="2" name="Slide title">
            <a:extLst>
              <a:ext uri="{FF2B5EF4-FFF2-40B4-BE49-F238E27FC236}">
                <a16:creationId xmlns:a16="http://schemas.microsoft.com/office/drawing/2014/main" id="{15474379-CE5D-445C-9376-AFBCCDE6469B}"/>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Tributaria · Contestar en plazo</a:t>
            </a:r>
          </a:p>
        </p:txBody>
      </p:sp>
      <p:sp>
        <p:nvSpPr>
          <p:cNvPr id="3" name="Legal reference footer">
            <a:extLst>
              <a:ext uri="{FF2B5EF4-FFF2-40B4-BE49-F238E27FC236}">
                <a16:creationId xmlns:a16="http://schemas.microsoft.com/office/drawing/2014/main" id="{6E5EB0DA-000A-4C43-8D43-0BC6EBEAA327}"/>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2606C069-61D2-47CA-B376-13FC829C4044}"/>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011 / 117</a:t>
            </a:r>
          </a:p>
        </p:txBody>
      </p:sp>
      <p:sp>
        <p:nvSpPr>
          <p:cNvPr id="5" name="Item 1 title">
            <a:extLst>
              <a:ext uri="{FF2B5EF4-FFF2-40B4-BE49-F238E27FC236}">
                <a16:creationId xmlns:a16="http://schemas.microsoft.com/office/drawing/2014/main" id="{B347DE44-EFD1-4523-82CD-2BCCD97B46EE}"/>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Leer el plazo concedido</a:t>
            </a:r>
          </a:p>
        </p:txBody>
      </p:sp>
      <p:sp>
        <p:nvSpPr>
          <p:cNvPr id="6" name="Item 1 explanation">
            <a:extLst>
              <a:ext uri="{FF2B5EF4-FFF2-40B4-BE49-F238E27FC236}">
                <a16:creationId xmlns:a16="http://schemas.microsoft.com/office/drawing/2014/main" id="{2EB00971-1CDE-491B-92CF-2AC3E0D438A1}"/>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Los requerimientos suelen conceder diez días hábiles. Confirme el plazo concreto de la comunicación.</a:t>
            </a:r>
          </a:p>
        </p:txBody>
      </p:sp>
      <p:sp>
        <p:nvSpPr>
          <p:cNvPr id="7" name="Item 2 title">
            <a:extLst>
              <a:ext uri="{FF2B5EF4-FFF2-40B4-BE49-F238E27FC236}">
                <a16:creationId xmlns:a16="http://schemas.microsoft.com/office/drawing/2014/main" id="{A0E3314A-59C5-4822-9661-681D640B2204}"/>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Contar correctamente</a:t>
            </a:r>
          </a:p>
        </p:txBody>
      </p:sp>
      <p:sp>
        <p:nvSpPr>
          <p:cNvPr id="8" name="Item 2 explanation">
            <a:extLst>
              <a:ext uri="{FF2B5EF4-FFF2-40B4-BE49-F238E27FC236}">
                <a16:creationId xmlns:a16="http://schemas.microsoft.com/office/drawing/2014/main" id="{B2A16E11-75A2-4C97-B96D-F84332DD0B35}"/>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Empiece al día siguiente de la notificación y excluya sábados, domingos y festivos.</a:t>
            </a:r>
          </a:p>
        </p:txBody>
      </p:sp>
      <p:sp>
        <p:nvSpPr>
          <p:cNvPr id="9" name="Item 3 title">
            <a:extLst>
              <a:ext uri="{FF2B5EF4-FFF2-40B4-BE49-F238E27FC236}">
                <a16:creationId xmlns:a16="http://schemas.microsoft.com/office/drawing/2014/main" id="{39A16191-6B31-4B24-B275-AF8AD9EE62C0}"/>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Guardar el justificante</a:t>
            </a:r>
          </a:p>
        </p:txBody>
      </p:sp>
      <p:sp>
        <p:nvSpPr>
          <p:cNvPr id="10" name="Item 3 explanation">
            <a:extLst>
              <a:ext uri="{FF2B5EF4-FFF2-40B4-BE49-F238E27FC236}">
                <a16:creationId xmlns:a16="http://schemas.microsoft.com/office/drawing/2014/main" id="{1C93B8B2-47A9-4D06-955F-38FA31166AB3}"/>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Presente por el canal admitido y conserve el recibo con fecha, hora y documentos enviados.</a:t>
            </a:r>
          </a:p>
        </p:txBody>
      </p:sp>
    </p:spTree>
    <p:extLst>
      <p:ext uri="{BB962C8B-B14F-4D97-AF65-F5344CB8AC3E}">
        <p14:creationId xmlns:p14="http://schemas.microsoft.com/office/powerpoint/2010/main" val="1300131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CBFA1CDB-2261-4A56-8365-10E893E46C30}"/>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01  Verificación de datos  /  1.2.1  (2/2)  ·  DEPARTAMENTO DE GESTIÓN TRIBUTARIA</a:t>
            </a:r>
          </a:p>
        </p:txBody>
      </p:sp>
      <p:sp>
        <p:nvSpPr>
          <p:cNvPr id="2" name="Slide title">
            <a:extLst>
              <a:ext uri="{FF2B5EF4-FFF2-40B4-BE49-F238E27FC236}">
                <a16:creationId xmlns:a16="http://schemas.microsoft.com/office/drawing/2014/main" id="{A14B8B06-D76F-44D9-9833-62D46B2636F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Tributaria · Pedir ampliación y documentar la respuesta</a:t>
            </a:r>
          </a:p>
        </p:txBody>
      </p:sp>
      <p:sp>
        <p:nvSpPr>
          <p:cNvPr id="3" name="Legal reference footer">
            <a:extLst>
              <a:ext uri="{FF2B5EF4-FFF2-40B4-BE49-F238E27FC236}">
                <a16:creationId xmlns:a16="http://schemas.microsoft.com/office/drawing/2014/main" id="{7F5486F4-8C65-433C-8628-6EA078C708D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4F455B60-DE12-4B78-AB8C-4A08245C08AC}"/>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012 / 117</a:t>
            </a:r>
          </a:p>
        </p:txBody>
      </p:sp>
      <p:sp>
        <p:nvSpPr>
          <p:cNvPr id="5" name="Item 1 title">
            <a:extLst>
              <a:ext uri="{FF2B5EF4-FFF2-40B4-BE49-F238E27FC236}">
                <a16:creationId xmlns:a16="http://schemas.microsoft.com/office/drawing/2014/main" id="{8DF1F063-65D1-4FA2-BBC5-5EA3C6965607}"/>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Solicitar con antelación</a:t>
            </a:r>
          </a:p>
        </p:txBody>
      </p:sp>
      <p:sp>
        <p:nvSpPr>
          <p:cNvPr id="6" name="Item 1 explanation">
            <a:extLst>
              <a:ext uri="{FF2B5EF4-FFF2-40B4-BE49-F238E27FC236}">
                <a16:creationId xmlns:a16="http://schemas.microsoft.com/office/drawing/2014/main" id="{D2E8EAF9-862B-4FC9-95EC-088AB97E7FF7}"/>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ampliación del art. 91 RGAT debe pedirse antes de los tres últimos días del plazo.</a:t>
            </a:r>
          </a:p>
        </p:txBody>
      </p:sp>
      <p:sp>
        <p:nvSpPr>
          <p:cNvPr id="7" name="Item 2 title">
            <a:extLst>
              <a:ext uri="{FF2B5EF4-FFF2-40B4-BE49-F238E27FC236}">
                <a16:creationId xmlns:a16="http://schemas.microsoft.com/office/drawing/2014/main" id="{B6870A68-4B01-4DF4-901B-1C356B05D045}"/>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Explicar el motivo</a:t>
            </a:r>
          </a:p>
        </p:txBody>
      </p:sp>
      <p:sp>
        <p:nvSpPr>
          <p:cNvPr id="8" name="Item 2 explanation">
            <a:extLst>
              <a:ext uri="{FF2B5EF4-FFF2-40B4-BE49-F238E27FC236}">
                <a16:creationId xmlns:a16="http://schemas.microsoft.com/office/drawing/2014/main" id="{2687F3D9-39E4-41B6-A7EC-46FB6BE6F4EF}"/>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alcanzar la mitad del plazo. Debe justificarse y no perjudicar derechos de terceros.</a:t>
            </a:r>
          </a:p>
        </p:txBody>
      </p:sp>
      <p:sp>
        <p:nvSpPr>
          <p:cNvPr id="9" name="Item 3 title">
            <a:extLst>
              <a:ext uri="{FF2B5EF4-FFF2-40B4-BE49-F238E27FC236}">
                <a16:creationId xmlns:a16="http://schemas.microsoft.com/office/drawing/2014/main" id="{0B675695-F428-4A20-8E4D-2E68ABC23C31}"/>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Respuesta ordenada</a:t>
            </a:r>
          </a:p>
        </p:txBody>
      </p:sp>
      <p:sp>
        <p:nvSpPr>
          <p:cNvPr id="10" name="Item 3 explanation">
            <a:extLst>
              <a:ext uri="{FF2B5EF4-FFF2-40B4-BE49-F238E27FC236}">
                <a16:creationId xmlns:a16="http://schemas.microsoft.com/office/drawing/2014/main" id="{D75EC936-E959-41DE-9CDD-8C6E1FEA05AF}"/>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Conteste cada punto y adjunte documentos identificados. Las entidades obligadas presentan electrónicamente.</a:t>
            </a:r>
          </a:p>
        </p:txBody>
      </p:sp>
    </p:spTree>
    <p:extLst>
      <p:ext uri="{BB962C8B-B14F-4D97-AF65-F5344CB8AC3E}">
        <p14:creationId xmlns:p14="http://schemas.microsoft.com/office/powerpoint/2010/main" val="13107332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C9F1CB1E-6F85-44F8-9FB8-19A08383E9A8}"/>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01  Verificación de datos  /  1.2.2  (2/2)  ·  DEPARTAMENTO DE GESTIÓN TRIBUTARIA</a:t>
            </a:r>
          </a:p>
        </p:txBody>
      </p:sp>
      <p:sp>
        <p:nvSpPr>
          <p:cNvPr id="2" name="Slide title">
            <a:extLst>
              <a:ext uri="{FF2B5EF4-FFF2-40B4-BE49-F238E27FC236}">
                <a16:creationId xmlns:a16="http://schemas.microsoft.com/office/drawing/2014/main" id="{62995BD0-F6EF-4DF1-B4C1-073189E4D0BA}"/>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Tributaria · La propuesta no cierra el procedimiento</a:t>
            </a:r>
          </a:p>
        </p:txBody>
      </p:sp>
      <p:sp>
        <p:nvSpPr>
          <p:cNvPr id="3" name="Legal reference footer">
            <a:extLst>
              <a:ext uri="{FF2B5EF4-FFF2-40B4-BE49-F238E27FC236}">
                <a16:creationId xmlns:a16="http://schemas.microsoft.com/office/drawing/2014/main" id="{B8C5C114-089D-4E62-A163-EDF39AAB2943}"/>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E597A14E-9FC8-436F-8D0E-CEE6183FCA1D}"/>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014 / 117</a:t>
            </a:r>
          </a:p>
        </p:txBody>
      </p:sp>
      <p:sp>
        <p:nvSpPr>
          <p:cNvPr id="5" name="Item 1 title">
            <a:extLst>
              <a:ext uri="{FF2B5EF4-FFF2-40B4-BE49-F238E27FC236}">
                <a16:creationId xmlns:a16="http://schemas.microsoft.com/office/drawing/2014/main" id="{09449103-4547-48D6-A944-8CD7F866D445}"/>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Trámite previo</a:t>
            </a:r>
          </a:p>
        </p:txBody>
      </p:sp>
      <p:sp>
        <p:nvSpPr>
          <p:cNvPr id="6" name="Item 1 explanation">
            <a:extLst>
              <a:ext uri="{FF2B5EF4-FFF2-40B4-BE49-F238E27FC236}">
                <a16:creationId xmlns:a16="http://schemas.microsoft.com/office/drawing/2014/main" id="{D9AE356B-F666-45E1-AEBB-5C2C75DCF0F7}"/>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propuesta de liquidación abre la oportunidad de defenderse antes de la decisión.</a:t>
            </a:r>
          </a:p>
        </p:txBody>
      </p:sp>
      <p:sp>
        <p:nvSpPr>
          <p:cNvPr id="7" name="Item 2 title">
            <a:extLst>
              <a:ext uri="{FF2B5EF4-FFF2-40B4-BE49-F238E27FC236}">
                <a16:creationId xmlns:a16="http://schemas.microsoft.com/office/drawing/2014/main" id="{57F942D6-2079-4140-90F7-0D850399C4B1}"/>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Resolución posterior</a:t>
            </a:r>
          </a:p>
        </p:txBody>
      </p:sp>
      <p:sp>
        <p:nvSpPr>
          <p:cNvPr id="8" name="Item 2 explanation">
            <a:extLst>
              <a:ext uri="{FF2B5EF4-FFF2-40B4-BE49-F238E27FC236}">
                <a16:creationId xmlns:a16="http://schemas.microsoft.com/office/drawing/2014/main" id="{7B981444-4C44-41BE-9BE3-F24448E1BCDD}"/>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liquidación notificada es el acto que fija el importe y permite impugnarlo.</a:t>
            </a:r>
          </a:p>
        </p:txBody>
      </p:sp>
      <p:sp>
        <p:nvSpPr>
          <p:cNvPr id="9" name="Item 3 title">
            <a:extLst>
              <a:ext uri="{FF2B5EF4-FFF2-40B4-BE49-F238E27FC236}">
                <a16:creationId xmlns:a16="http://schemas.microsoft.com/office/drawing/2014/main" id="{3D0455D0-8709-4ECE-A0E0-4634ED2019AA}"/>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Comprobación futura</a:t>
            </a:r>
          </a:p>
        </p:txBody>
      </p:sp>
      <p:sp>
        <p:nvSpPr>
          <p:cNvPr id="10" name="Item 3 explanation">
            <a:extLst>
              <a:ext uri="{FF2B5EF4-FFF2-40B4-BE49-F238E27FC236}">
                <a16:creationId xmlns:a16="http://schemas.microsoft.com/office/drawing/2014/main" id="{D105665B-0211-4E1E-A8D6-2A389CDF1B1E}"/>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verificación de datos no impide una posterior comprobación de su objeto.</a:t>
            </a:r>
          </a:p>
        </p:txBody>
      </p:sp>
    </p:spTree>
    <p:extLst>
      <p:ext uri="{BB962C8B-B14F-4D97-AF65-F5344CB8AC3E}">
        <p14:creationId xmlns:p14="http://schemas.microsoft.com/office/powerpoint/2010/main" val="8659058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E4515A8-554A-FF7C-2F44-010C70EA596C}"/>
              </a:ext>
            </a:extLst>
          </p:cNvPr>
          <p:cNvSpPr txBox="1"/>
          <p:nvPr/>
        </p:nvSpPr>
        <p:spPr>
          <a:xfrm>
            <a:off x="1188720" y="287725"/>
            <a:ext cx="7945120" cy="6463308"/>
          </a:xfrm>
          <a:prstGeom prst="rect">
            <a:avLst/>
          </a:prstGeom>
          <a:noFill/>
        </p:spPr>
        <p:txBody>
          <a:bodyPr wrap="square">
            <a:spAutoFit/>
          </a:bodyPr>
          <a:lstStyle/>
          <a:p>
            <a:r>
              <a:rPr lang="es-ES" dirty="0"/>
              <a:t>Artículo 133. Terminación del procedimiento de verificación de datos. </a:t>
            </a:r>
          </a:p>
          <a:p>
            <a:endParaRPr lang="es-ES" dirty="0"/>
          </a:p>
          <a:p>
            <a:pPr marL="342900" indent="-342900">
              <a:buAutoNum type="arabicPeriod"/>
            </a:pPr>
            <a:r>
              <a:rPr lang="es-ES" dirty="0"/>
              <a:t>El procedimiento de verificación de datos terminará de alguna de las siguientes formas: </a:t>
            </a:r>
          </a:p>
          <a:p>
            <a:pPr marL="342900" indent="-342900">
              <a:buAutoNum type="alphaLcParenR"/>
            </a:pPr>
            <a:r>
              <a:rPr lang="es-ES" dirty="0"/>
              <a:t>Por resolución en la que se indique que no procede practicar liquidación provisional o en la que se corrijan los defectos advertidos. </a:t>
            </a:r>
          </a:p>
          <a:p>
            <a:pPr marL="342900" indent="-342900">
              <a:buAutoNum type="alphaLcParenR"/>
            </a:pPr>
            <a:endParaRPr lang="es-ES" dirty="0"/>
          </a:p>
          <a:p>
            <a:pPr marL="342900" indent="-342900">
              <a:buAutoNum type="alphaLcParenR"/>
            </a:pPr>
            <a:r>
              <a:rPr lang="es-ES" dirty="0"/>
              <a:t>Por liquidación provisional, que deberá ser en todo caso motivada con una referencia sucinta a los hechos y fundamentos de derecho que se hayan tenido en cuenta en la misma. </a:t>
            </a:r>
          </a:p>
          <a:p>
            <a:pPr marL="342900" indent="-342900">
              <a:buAutoNum type="alphaLcParenR"/>
            </a:pPr>
            <a:r>
              <a:rPr lang="es-ES" dirty="0"/>
              <a:t>Por la subsanación, aclaración o justificación de la discrepancia o del dato objeto del requerimiento por parte del obligado tributario. </a:t>
            </a:r>
          </a:p>
          <a:p>
            <a:pPr marL="342900" indent="-342900">
              <a:buAutoNum type="alphaLcParenR"/>
            </a:pPr>
            <a:endParaRPr lang="es-ES" dirty="0"/>
          </a:p>
          <a:p>
            <a:pPr marL="342900" indent="-342900">
              <a:buAutoNum type="alphaLcParenR"/>
            </a:pPr>
            <a:endParaRPr lang="es-ES" dirty="0"/>
          </a:p>
          <a:p>
            <a:pPr marL="342900" indent="-342900">
              <a:buAutoNum type="alphaLcParenR"/>
            </a:pPr>
            <a:r>
              <a:rPr lang="es-ES" dirty="0"/>
              <a:t> Por caducidad, una vez transcurrido el plazo regulado en el artículo 104 de esta ley sin haberse notificado liquidación provisional, sin perjuicio de que la Administración también pueda iniciar de nuevo este procedimiento dentro del plazo de prescripción. e) Por el inicio de un procedimiento de comprobación limitada o de inspección que incluya el objeto del procedimiento de verificación de datos. </a:t>
            </a:r>
          </a:p>
          <a:p>
            <a:endParaRPr lang="es-ES" dirty="0"/>
          </a:p>
          <a:p>
            <a:r>
              <a:rPr lang="es-ES" dirty="0"/>
              <a:t>2. La verificación de datos no impedirá la posterior comprobación del objeto de la misma.</a:t>
            </a:r>
          </a:p>
        </p:txBody>
      </p:sp>
    </p:spTree>
    <p:extLst>
      <p:ext uri="{BB962C8B-B14F-4D97-AF65-F5344CB8AC3E}">
        <p14:creationId xmlns:p14="http://schemas.microsoft.com/office/powerpoint/2010/main" val="1342396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1A52F853-48D8-42FC-8EEA-2C154305D20F}"/>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01  Verificación de datos  /  1.2.2  (1/2)  ·  DEPARTAMENTO DE GESTIÓN TRIBUTARIA</a:t>
            </a:r>
          </a:p>
        </p:txBody>
      </p:sp>
      <p:sp>
        <p:nvSpPr>
          <p:cNvPr id="2" name="Slide title">
            <a:extLst>
              <a:ext uri="{FF2B5EF4-FFF2-40B4-BE49-F238E27FC236}">
                <a16:creationId xmlns:a16="http://schemas.microsoft.com/office/drawing/2014/main" id="{A29AB6A9-EFAE-477D-8A76-709266FB84E9}"/>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Tributaria · Cómo termina la verificación</a:t>
            </a:r>
          </a:p>
        </p:txBody>
      </p:sp>
      <p:sp>
        <p:nvSpPr>
          <p:cNvPr id="3" name="Legal reference footer">
            <a:extLst>
              <a:ext uri="{FF2B5EF4-FFF2-40B4-BE49-F238E27FC236}">
                <a16:creationId xmlns:a16="http://schemas.microsoft.com/office/drawing/2014/main" id="{FD3C5AA0-87F8-48E7-81C5-F60C8C7E3396}"/>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703133DF-95C4-4196-9ACB-16611BAE2BA7}"/>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013 / 117</a:t>
            </a:r>
          </a:p>
        </p:txBody>
      </p:sp>
      <p:sp>
        <p:nvSpPr>
          <p:cNvPr id="5" name="Item 1 title">
            <a:extLst>
              <a:ext uri="{FF2B5EF4-FFF2-40B4-BE49-F238E27FC236}">
                <a16:creationId xmlns:a16="http://schemas.microsoft.com/office/drawing/2014/main" id="{8B810E60-50A2-437E-846F-C823C1FA5BC5}"/>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Sin regularización</a:t>
            </a:r>
          </a:p>
        </p:txBody>
      </p:sp>
      <p:sp>
        <p:nvSpPr>
          <p:cNvPr id="6" name="Item 1 explanation">
            <a:extLst>
              <a:ext uri="{FF2B5EF4-FFF2-40B4-BE49-F238E27FC236}">
                <a16:creationId xmlns:a16="http://schemas.microsoft.com/office/drawing/2014/main" id="{93C22242-A1A3-4766-8349-EF1E1864D320}"/>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Resolución que no exige liquidar o subsanación, aclaración o justificación del dato.</a:t>
            </a:r>
          </a:p>
        </p:txBody>
      </p:sp>
      <p:sp>
        <p:nvSpPr>
          <p:cNvPr id="7" name="Item 2 title">
            <a:extLst>
              <a:ext uri="{FF2B5EF4-FFF2-40B4-BE49-F238E27FC236}">
                <a16:creationId xmlns:a16="http://schemas.microsoft.com/office/drawing/2014/main" id="{82052433-1D36-4B91-A30D-D73185BE90BA}"/>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Con liquidación</a:t>
            </a:r>
          </a:p>
        </p:txBody>
      </p:sp>
      <p:sp>
        <p:nvSpPr>
          <p:cNvPr id="8" name="Item 2 explanation">
            <a:extLst>
              <a:ext uri="{FF2B5EF4-FFF2-40B4-BE49-F238E27FC236}">
                <a16:creationId xmlns:a16="http://schemas.microsoft.com/office/drawing/2014/main" id="{CE664B40-C82F-4701-84E4-98391B17D842}"/>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Puede dictarse liquidación provisional, previa propuesta y oportunidad de alegar.</a:t>
            </a:r>
          </a:p>
        </p:txBody>
      </p:sp>
      <p:sp>
        <p:nvSpPr>
          <p:cNvPr id="9" name="Item 3 title">
            <a:extLst>
              <a:ext uri="{FF2B5EF4-FFF2-40B4-BE49-F238E27FC236}">
                <a16:creationId xmlns:a16="http://schemas.microsoft.com/office/drawing/2014/main" id="{5D16887F-E1C9-4CB6-8568-1010FFDD1ECE}"/>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Por caducidad</a:t>
            </a:r>
          </a:p>
        </p:txBody>
      </p:sp>
      <p:sp>
        <p:nvSpPr>
          <p:cNvPr id="10" name="Item 3 explanation">
            <a:extLst>
              <a:ext uri="{FF2B5EF4-FFF2-40B4-BE49-F238E27FC236}">
                <a16:creationId xmlns:a16="http://schemas.microsoft.com/office/drawing/2014/main" id="{997687BA-DAB9-4083-9058-9746F76C42F4}"/>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Transcurso del plazo máximo sin finalización válida, conforme al art. 104 LGT.</a:t>
            </a:r>
          </a:p>
        </p:txBody>
      </p:sp>
      <p:sp>
        <p:nvSpPr>
          <p:cNvPr id="11" name="Item 4 title">
            <a:extLst>
              <a:ext uri="{FF2B5EF4-FFF2-40B4-BE49-F238E27FC236}">
                <a16:creationId xmlns:a16="http://schemas.microsoft.com/office/drawing/2014/main" id="{C81893BD-4A25-4C3C-8609-CF14BDDD9FDE}"/>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Cambio de procedimiento</a:t>
            </a:r>
          </a:p>
        </p:txBody>
      </p:sp>
      <p:sp>
        <p:nvSpPr>
          <p:cNvPr id="12" name="Item 4 explanation">
            <a:extLst>
              <a:ext uri="{FF2B5EF4-FFF2-40B4-BE49-F238E27FC236}">
                <a16:creationId xmlns:a16="http://schemas.microsoft.com/office/drawing/2014/main" id="{56078871-5883-4368-938D-9D4160ADCA69}"/>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Inicio de comprobación limitada o inspección que incluya el objeto verificado.</a:t>
            </a:r>
          </a:p>
        </p:txBody>
      </p:sp>
    </p:spTree>
    <p:extLst>
      <p:ext uri="{BB962C8B-B14F-4D97-AF65-F5344CB8AC3E}">
        <p14:creationId xmlns:p14="http://schemas.microsoft.com/office/powerpoint/2010/main" val="285297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72E4EAD9-CD36-4126-8805-C84E71E22268}"/>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01  Verificación de datos  /  1.3  (1/2)  ·  DEPARTAMENTO DE GESTIÓN TRIBUTARIA</a:t>
            </a:r>
          </a:p>
        </p:txBody>
      </p:sp>
      <p:sp>
        <p:nvSpPr>
          <p:cNvPr id="2" name="Slide title">
            <a:extLst>
              <a:ext uri="{FF2B5EF4-FFF2-40B4-BE49-F238E27FC236}">
                <a16:creationId xmlns:a16="http://schemas.microsoft.com/office/drawing/2014/main" id="{2888E8CD-D152-469D-B815-6A7FC5F2C29E}"/>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Lista de </a:t>
            </a:r>
            <a:r>
              <a:rPr sz="3300" b="1" dirty="0" err="1">
                <a:solidFill>
                  <a:srgbClr val="172F46"/>
                </a:solidFill>
                <a:latin typeface="DejaVu Sans"/>
                <a:ea typeface="DejaVu Sans"/>
                <a:cs typeface="DejaVu Sans"/>
              </a:rPr>
              <a:t>comprobación</a:t>
            </a:r>
            <a:r>
              <a:rPr sz="3300" b="1" dirty="0">
                <a:solidFill>
                  <a:srgbClr val="172F46"/>
                </a:solidFill>
                <a:latin typeface="DejaVu Sans"/>
                <a:ea typeface="DejaVu Sans"/>
                <a:cs typeface="DejaVu Sans"/>
              </a:rPr>
              <a:t> al </a:t>
            </a:r>
            <a:r>
              <a:rPr sz="3300" b="1" dirty="0" err="1">
                <a:solidFill>
                  <a:srgbClr val="172F46"/>
                </a:solidFill>
                <a:latin typeface="DejaVu Sans"/>
                <a:ea typeface="DejaVu Sans"/>
                <a:cs typeface="DejaVu Sans"/>
              </a:rPr>
              <a:t>recibirlo</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C0F05092-02B4-4C8B-99F1-053DDAE46E47}"/>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E5A59675-EABB-4E1B-B677-0CC5524BA4FB}"/>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015 / 117</a:t>
            </a:r>
          </a:p>
        </p:txBody>
      </p:sp>
      <p:sp>
        <p:nvSpPr>
          <p:cNvPr id="5" name="Item 1 title">
            <a:extLst>
              <a:ext uri="{FF2B5EF4-FFF2-40B4-BE49-F238E27FC236}">
                <a16:creationId xmlns:a16="http://schemas.microsoft.com/office/drawing/2014/main" id="{D0CD79BF-D2D1-411C-B3AA-794DF5893AB2}"/>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Identificar</a:t>
            </a:r>
          </a:p>
        </p:txBody>
      </p:sp>
      <p:sp>
        <p:nvSpPr>
          <p:cNvPr id="6" name="Item 1 explanation">
            <a:extLst>
              <a:ext uri="{FF2B5EF4-FFF2-40B4-BE49-F238E27FC236}">
                <a16:creationId xmlns:a16="http://schemas.microsoft.com/office/drawing/2014/main" id="{F6B5806F-0CE2-4C73-82BF-21DFC856F44B}"/>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Tributo, ejercicio, motivo, órgano y autenticidad de la comunicación.</a:t>
            </a:r>
          </a:p>
        </p:txBody>
      </p:sp>
      <p:sp>
        <p:nvSpPr>
          <p:cNvPr id="7" name="Item 2 title">
            <a:extLst>
              <a:ext uri="{FF2B5EF4-FFF2-40B4-BE49-F238E27FC236}">
                <a16:creationId xmlns:a16="http://schemas.microsoft.com/office/drawing/2014/main" id="{CA0DED13-F5E3-4173-B882-1CFC00A0CF18}"/>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Calcular</a:t>
            </a:r>
          </a:p>
        </p:txBody>
      </p:sp>
      <p:sp>
        <p:nvSpPr>
          <p:cNvPr id="8" name="Item 2 explanation">
            <a:extLst>
              <a:ext uri="{FF2B5EF4-FFF2-40B4-BE49-F238E27FC236}">
                <a16:creationId xmlns:a16="http://schemas.microsoft.com/office/drawing/2014/main" id="{555C3899-B221-4CED-975A-4A82D9A60D91}"/>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Fecha de notificación, días hábiles y posible ampliación.</a:t>
            </a:r>
          </a:p>
        </p:txBody>
      </p:sp>
      <p:sp>
        <p:nvSpPr>
          <p:cNvPr id="9" name="Item 3 title">
            <a:extLst>
              <a:ext uri="{FF2B5EF4-FFF2-40B4-BE49-F238E27FC236}">
                <a16:creationId xmlns:a16="http://schemas.microsoft.com/office/drawing/2014/main" id="{E7ED8D21-08AC-4649-8B61-02378C69724A}"/>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Reunir</a:t>
            </a:r>
          </a:p>
        </p:txBody>
      </p:sp>
      <p:sp>
        <p:nvSpPr>
          <p:cNvPr id="10" name="Item 3 explanation">
            <a:extLst>
              <a:ext uri="{FF2B5EF4-FFF2-40B4-BE49-F238E27FC236}">
                <a16:creationId xmlns:a16="http://schemas.microsoft.com/office/drawing/2014/main" id="{15DF1FA6-C856-4D50-9106-0D0BF5072476}"/>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Declaración presentada, certificados y justificantes del dato cuestionado.</a:t>
            </a:r>
          </a:p>
        </p:txBody>
      </p:sp>
      <p:sp>
        <p:nvSpPr>
          <p:cNvPr id="11" name="Item 4 title">
            <a:extLst>
              <a:ext uri="{FF2B5EF4-FFF2-40B4-BE49-F238E27FC236}">
                <a16:creationId xmlns:a16="http://schemas.microsoft.com/office/drawing/2014/main" id="{DD5CDB5E-6392-433E-B0C2-646A090A9AAE}"/>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Valorar</a:t>
            </a:r>
          </a:p>
        </p:txBody>
      </p:sp>
      <p:sp>
        <p:nvSpPr>
          <p:cNvPr id="12" name="Item 4 explanation">
            <a:extLst>
              <a:ext uri="{FF2B5EF4-FFF2-40B4-BE49-F238E27FC236}">
                <a16:creationId xmlns:a16="http://schemas.microsoft.com/office/drawing/2014/main" id="{1C8EABE0-FDA6-4513-9C48-640D98E17357}"/>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Si la cuestión encaja en las facultades de una verificación de datos.</a:t>
            </a:r>
          </a:p>
        </p:txBody>
      </p:sp>
    </p:spTree>
    <p:extLst>
      <p:ext uri="{BB962C8B-B14F-4D97-AF65-F5344CB8AC3E}">
        <p14:creationId xmlns:p14="http://schemas.microsoft.com/office/powerpoint/2010/main" val="3293167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8590E4A5-270A-443C-B110-43DB9C086034}"/>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dirty="0">
                <a:solidFill>
                  <a:srgbClr val="8F3D33"/>
                </a:solidFill>
                <a:latin typeface="DejaVu Sans"/>
                <a:ea typeface="DejaVu Sans"/>
                <a:cs typeface="DejaVu Sans"/>
              </a:rPr>
              <a:t>01  </a:t>
            </a:r>
            <a:r>
              <a:rPr sz="1238" b="1" dirty="0" err="1">
                <a:solidFill>
                  <a:srgbClr val="8F3D33"/>
                </a:solidFill>
                <a:latin typeface="DejaVu Sans"/>
                <a:ea typeface="DejaVu Sans"/>
                <a:cs typeface="DejaVu Sans"/>
              </a:rPr>
              <a:t>Verificación</a:t>
            </a:r>
            <a:r>
              <a:rPr sz="1238" b="1" dirty="0">
                <a:solidFill>
                  <a:srgbClr val="8F3D33"/>
                </a:solidFill>
                <a:latin typeface="DejaVu Sans"/>
                <a:ea typeface="DejaVu Sans"/>
                <a:cs typeface="DejaVu Sans"/>
              </a:rPr>
              <a:t> de </a:t>
            </a:r>
            <a:r>
              <a:rPr sz="1238" b="1" dirty="0" err="1">
                <a:solidFill>
                  <a:srgbClr val="8F3D33"/>
                </a:solidFill>
                <a:latin typeface="DejaVu Sans"/>
                <a:ea typeface="DejaVu Sans"/>
                <a:cs typeface="DejaVu Sans"/>
              </a:rPr>
              <a:t>datos</a:t>
            </a:r>
            <a:r>
              <a:rPr sz="1238" b="1" dirty="0">
                <a:solidFill>
                  <a:srgbClr val="8F3D33"/>
                </a:solidFill>
                <a:latin typeface="DejaVu Sans"/>
                <a:ea typeface="DejaVu Sans"/>
                <a:cs typeface="DejaVu Sans"/>
              </a:rPr>
              <a:t>  /  1.3  (2/2)  ·  DEPARTAMENTO DE GESTIÓN TRIBUTARIA</a:t>
            </a:r>
          </a:p>
        </p:txBody>
      </p:sp>
      <p:sp>
        <p:nvSpPr>
          <p:cNvPr id="2" name="Slide title">
            <a:extLst>
              <a:ext uri="{FF2B5EF4-FFF2-40B4-BE49-F238E27FC236}">
                <a16:creationId xmlns:a16="http://schemas.microsoft.com/office/drawing/2014/main" id="{4CB34757-8A7D-4D98-8600-9A5CD9E3142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Lista de </a:t>
            </a:r>
            <a:r>
              <a:rPr sz="3300" b="1" dirty="0" err="1">
                <a:solidFill>
                  <a:srgbClr val="172F46"/>
                </a:solidFill>
                <a:latin typeface="DejaVu Sans"/>
                <a:ea typeface="DejaVu Sans"/>
                <a:cs typeface="DejaVu Sans"/>
              </a:rPr>
              <a:t>comprobación</a:t>
            </a:r>
            <a:r>
              <a:rPr sz="3300" b="1" dirty="0">
                <a:solidFill>
                  <a:srgbClr val="172F46"/>
                </a:solidFill>
                <a:latin typeface="DejaVu Sans"/>
                <a:ea typeface="DejaVu Sans"/>
                <a:cs typeface="DejaVu Sans"/>
              </a:rPr>
              <a:t> al </a:t>
            </a:r>
            <a:r>
              <a:rPr sz="3300" b="1" dirty="0" err="1">
                <a:solidFill>
                  <a:srgbClr val="172F46"/>
                </a:solidFill>
                <a:latin typeface="DejaVu Sans"/>
                <a:ea typeface="DejaVu Sans"/>
                <a:cs typeface="DejaVu Sans"/>
              </a:rPr>
              <a:t>cerrarlo</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CAAD9CBC-CABF-4A38-8881-D39E262D31C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66–68, 104 y 131–133 · RGAT arts. 91 y 155–156</a:t>
            </a:r>
          </a:p>
        </p:txBody>
      </p:sp>
      <p:sp>
        <p:nvSpPr>
          <p:cNvPr id="4" name="Page number">
            <a:extLst>
              <a:ext uri="{FF2B5EF4-FFF2-40B4-BE49-F238E27FC236}">
                <a16:creationId xmlns:a16="http://schemas.microsoft.com/office/drawing/2014/main" id="{AFB3BAF9-B56A-4AA7-BAC2-EFD44048C6CA}"/>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016 / 117</a:t>
            </a:r>
          </a:p>
        </p:txBody>
      </p:sp>
      <p:sp>
        <p:nvSpPr>
          <p:cNvPr id="5" name="Item 1 title">
            <a:extLst>
              <a:ext uri="{FF2B5EF4-FFF2-40B4-BE49-F238E27FC236}">
                <a16:creationId xmlns:a16="http://schemas.microsoft.com/office/drawing/2014/main" id="{927AAC44-10CD-468A-90CF-F48E4830C615}"/>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Presentación</a:t>
            </a:r>
          </a:p>
        </p:txBody>
      </p:sp>
      <p:sp>
        <p:nvSpPr>
          <p:cNvPr id="6" name="Item 1 explanation">
            <a:extLst>
              <a:ext uri="{FF2B5EF4-FFF2-40B4-BE49-F238E27FC236}">
                <a16:creationId xmlns:a16="http://schemas.microsoft.com/office/drawing/2014/main" id="{BC4BED24-08EF-4EC0-8030-C315E0ABA671}"/>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Respuesta completa y justificante de registro conservado.</a:t>
            </a:r>
          </a:p>
        </p:txBody>
      </p:sp>
      <p:sp>
        <p:nvSpPr>
          <p:cNvPr id="7" name="Item 2 title">
            <a:extLst>
              <a:ext uri="{FF2B5EF4-FFF2-40B4-BE49-F238E27FC236}">
                <a16:creationId xmlns:a16="http://schemas.microsoft.com/office/drawing/2014/main" id="{C1B0B05B-6089-454A-97A4-9976BE7D8A70}"/>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Audiencia</a:t>
            </a:r>
          </a:p>
        </p:txBody>
      </p:sp>
      <p:sp>
        <p:nvSpPr>
          <p:cNvPr id="8" name="Item 2 explanation">
            <a:extLst>
              <a:ext uri="{FF2B5EF4-FFF2-40B4-BE49-F238E27FC236}">
                <a16:creationId xmlns:a16="http://schemas.microsoft.com/office/drawing/2014/main" id="{D67F7E67-8C6C-4085-A825-8484D16BBFB4}"/>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Propuesta examinada y alegaciones presentadas cuando proceda.</a:t>
            </a:r>
          </a:p>
        </p:txBody>
      </p:sp>
      <p:sp>
        <p:nvSpPr>
          <p:cNvPr id="9" name="Item 3 title">
            <a:extLst>
              <a:ext uri="{FF2B5EF4-FFF2-40B4-BE49-F238E27FC236}">
                <a16:creationId xmlns:a16="http://schemas.microsoft.com/office/drawing/2014/main" id="{5323294A-54E0-48CC-BE7B-3B8DB6583551}"/>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Duración</a:t>
            </a:r>
          </a:p>
        </p:txBody>
      </p:sp>
      <p:sp>
        <p:nvSpPr>
          <p:cNvPr id="10" name="Item 3 explanation">
            <a:extLst>
              <a:ext uri="{FF2B5EF4-FFF2-40B4-BE49-F238E27FC236}">
                <a16:creationId xmlns:a16="http://schemas.microsoft.com/office/drawing/2014/main" id="{A78732D8-E581-417C-8396-1511C2FB1546}"/>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Fechas de inicio y terminación contrastadas con el plazo máximo.</a:t>
            </a:r>
          </a:p>
        </p:txBody>
      </p:sp>
      <p:sp>
        <p:nvSpPr>
          <p:cNvPr id="11" name="Item 4 title">
            <a:extLst>
              <a:ext uri="{FF2B5EF4-FFF2-40B4-BE49-F238E27FC236}">
                <a16:creationId xmlns:a16="http://schemas.microsoft.com/office/drawing/2014/main" id="{06B9E974-B433-426A-AADF-39A751BE0122}"/>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Resolución</a:t>
            </a:r>
          </a:p>
        </p:txBody>
      </p:sp>
      <p:sp>
        <p:nvSpPr>
          <p:cNvPr id="12" name="Item 4 explanation">
            <a:extLst>
              <a:ext uri="{FF2B5EF4-FFF2-40B4-BE49-F238E27FC236}">
                <a16:creationId xmlns:a16="http://schemas.microsoft.com/office/drawing/2014/main" id="{B268A779-ED01-419E-AF9E-A8F1B5BF1098}"/>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Decisión archivada y nuevos plazos de pago o recurso anotados.</a:t>
            </a:r>
          </a:p>
        </p:txBody>
      </p:sp>
    </p:spTree>
    <p:extLst>
      <p:ext uri="{BB962C8B-B14F-4D97-AF65-F5344CB8AC3E}">
        <p14:creationId xmlns:p14="http://schemas.microsoft.com/office/powerpoint/2010/main" val="1666197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86EB13-35F5-6D76-F8DB-CB38B088E694}"/>
              </a:ext>
            </a:extLst>
          </p:cNvPr>
          <p:cNvSpPr>
            <a:spLocks noGrp="1"/>
          </p:cNvSpPr>
          <p:nvPr>
            <p:ph type="title"/>
          </p:nvPr>
        </p:nvSpPr>
        <p:spPr/>
        <p:txBody>
          <a:bodyPr/>
          <a:lstStyle/>
          <a:p>
            <a:pPr algn="ctr"/>
            <a:r>
              <a:rPr lang="es-ES" dirty="0"/>
              <a:t>COMPROBACIÓN DE VALORES</a:t>
            </a:r>
          </a:p>
        </p:txBody>
      </p:sp>
    </p:spTree>
    <p:extLst>
      <p:ext uri="{BB962C8B-B14F-4D97-AF65-F5344CB8AC3E}">
        <p14:creationId xmlns:p14="http://schemas.microsoft.com/office/powerpoint/2010/main" val="39066808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A1A3616B-1485-4E95-90A2-654FAD67C496}"/>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06  Comprobación de valores  /  6.1  (1/2)  ·  GESTIÓN SI ES ACTUACIÓN AUTÓNOMA; INSPECCIÓN SI ESTÁ INTEGRADA</a:t>
            </a:r>
          </a:p>
        </p:txBody>
      </p:sp>
      <p:sp>
        <p:nvSpPr>
          <p:cNvPr id="2" name="Slide title">
            <a:extLst>
              <a:ext uri="{FF2B5EF4-FFF2-40B4-BE49-F238E27FC236}">
                <a16:creationId xmlns:a16="http://schemas.microsoft.com/office/drawing/2014/main" id="{8518B17B-DE29-47BD-9CF2-6FC921F04938}"/>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Comprobación</a:t>
            </a:r>
            <a:r>
              <a:rPr sz="3300" b="1" dirty="0">
                <a:solidFill>
                  <a:srgbClr val="172F46"/>
                </a:solidFill>
                <a:latin typeface="DejaVu Sans"/>
                <a:ea typeface="DejaVu Sans"/>
                <a:cs typeface="DejaVu Sans"/>
              </a:rPr>
              <a:t> de </a:t>
            </a:r>
            <a:r>
              <a:rPr sz="3300" b="1" dirty="0" err="1">
                <a:solidFill>
                  <a:srgbClr val="172F46"/>
                </a:solidFill>
                <a:latin typeface="DejaVu Sans"/>
                <a:ea typeface="DejaVu Sans"/>
                <a:cs typeface="DejaVu Sans"/>
              </a:rPr>
              <a:t>valores</a:t>
            </a:r>
            <a:endParaRPr lang="es-ES" sz="3300" b="1" dirty="0">
              <a:solidFill>
                <a:srgbClr val="172F46"/>
              </a:solidFill>
              <a:latin typeface="DejaVu Sans"/>
              <a:ea typeface="DejaVu Sans"/>
              <a:cs typeface="DejaVu Sans"/>
            </a:endParaRPr>
          </a:p>
          <a:p>
            <a:pPr>
              <a:buNone/>
              <a:defRPr sz="3300" b="1">
                <a:solidFill>
                  <a:srgbClr val="172F46"/>
                </a:solidFill>
                <a:latin typeface="DejaVu Sans"/>
                <a:ea typeface="DejaVu Sans"/>
                <a:cs typeface="DejaVu Sans"/>
              </a:defRPr>
            </a:pP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8532FE04-3AA9-43B7-9AB9-AB160AAB917E}"/>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57 y 134–135 · ITPAJD art. 10 · RGAT arts. 160–162</a:t>
            </a:r>
          </a:p>
        </p:txBody>
      </p:sp>
      <p:sp>
        <p:nvSpPr>
          <p:cNvPr id="4" name="Page number">
            <a:extLst>
              <a:ext uri="{FF2B5EF4-FFF2-40B4-BE49-F238E27FC236}">
                <a16:creationId xmlns:a16="http://schemas.microsoft.com/office/drawing/2014/main" id="{595151A9-F216-4517-8B46-83F6241992E2}"/>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077 / 117</a:t>
            </a:r>
          </a:p>
        </p:txBody>
      </p:sp>
      <p:sp>
        <p:nvSpPr>
          <p:cNvPr id="5" name="Item 1 title">
            <a:extLst>
              <a:ext uri="{FF2B5EF4-FFF2-40B4-BE49-F238E27FC236}">
                <a16:creationId xmlns:a16="http://schemas.microsoft.com/office/drawing/2014/main" id="{96B722DD-A378-47E3-9C66-79D69E0C5BDB}"/>
              </a:ext>
            </a:extLst>
          </p:cNvPr>
          <p:cNvSpPr>
            <a:spLocks noGrp="1"/>
          </p:cNvSpPr>
          <p:nvPr/>
        </p:nvSpPr>
        <p:spPr>
          <a:xfrm>
            <a:off x="609600" y="1814513"/>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a:solidFill>
                  <a:srgbClr val="8F3D33"/>
                </a:solidFill>
                <a:latin typeface="DejaVu Sans"/>
                <a:ea typeface="DejaVu Sans"/>
                <a:cs typeface="DejaVu Sans"/>
              </a:rPr>
              <a:t>Un valor fiscal </a:t>
            </a:r>
            <a:r>
              <a:rPr sz="2213" b="1" dirty="0" err="1">
                <a:solidFill>
                  <a:srgbClr val="8F3D33"/>
                </a:solidFill>
                <a:latin typeface="DejaVu Sans"/>
                <a:ea typeface="DejaVu Sans"/>
                <a:cs typeface="DejaVu Sans"/>
              </a:rPr>
              <a:t>revisado</a:t>
            </a:r>
            <a:endParaRPr sz="2213" b="1" dirty="0">
              <a:solidFill>
                <a:srgbClr val="8F3D33"/>
              </a:solidFill>
              <a:latin typeface="DejaVu Sans"/>
              <a:ea typeface="DejaVu Sans"/>
              <a:cs typeface="DejaVu Sans"/>
            </a:endParaRPr>
          </a:p>
        </p:txBody>
      </p:sp>
      <p:sp>
        <p:nvSpPr>
          <p:cNvPr id="6" name="Item 1 explanation">
            <a:extLst>
              <a:ext uri="{FF2B5EF4-FFF2-40B4-BE49-F238E27FC236}">
                <a16:creationId xmlns:a16="http://schemas.microsoft.com/office/drawing/2014/main" id="{202B4EEF-BA56-4E5C-8828-6B0DA0E2F75A}"/>
              </a:ext>
            </a:extLst>
          </p:cNvPr>
          <p:cNvSpPr>
            <a:spLocks noGrp="1"/>
          </p:cNvSpPr>
          <p:nvPr/>
        </p:nvSpPr>
        <p:spPr>
          <a:xfrm>
            <a:off x="609600" y="2433638"/>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La Administración </a:t>
            </a:r>
            <a:r>
              <a:rPr sz="1988" b="0" dirty="0" err="1">
                <a:solidFill>
                  <a:srgbClr val="172F46"/>
                </a:solidFill>
                <a:latin typeface="DejaVu Sans"/>
                <a:ea typeface="DejaVu Sans"/>
                <a:cs typeface="DejaVu Sans"/>
              </a:rPr>
              <a:t>utiliza</a:t>
            </a:r>
            <a:r>
              <a:rPr sz="1988" b="0" dirty="0">
                <a:solidFill>
                  <a:srgbClr val="172F46"/>
                </a:solidFill>
                <a:latin typeface="DejaVu Sans"/>
                <a:ea typeface="DejaVu Sans"/>
                <a:cs typeface="DejaVu Sans"/>
              </a:rPr>
              <a:t> un medio legal del art. 57 LGT para </a:t>
            </a:r>
            <a:r>
              <a:rPr sz="1988" b="0" dirty="0" err="1">
                <a:solidFill>
                  <a:srgbClr val="172F46"/>
                </a:solidFill>
                <a:latin typeface="DejaVu Sans"/>
                <a:ea typeface="DejaVu Sans"/>
                <a:cs typeface="DejaVu Sans"/>
              </a:rPr>
              <a:t>valorar</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bienes</a:t>
            </a:r>
            <a:r>
              <a:rPr sz="1988" b="0" dirty="0">
                <a:solidFill>
                  <a:srgbClr val="172F46"/>
                </a:solidFill>
                <a:latin typeface="DejaVu Sans"/>
                <a:ea typeface="DejaVu Sans"/>
                <a:cs typeface="DejaVu Sans"/>
              </a:rPr>
              <a:t> o derechos.</a:t>
            </a:r>
          </a:p>
        </p:txBody>
      </p:sp>
      <p:sp>
        <p:nvSpPr>
          <p:cNvPr id="7" name="Item 2 title">
            <a:extLst>
              <a:ext uri="{FF2B5EF4-FFF2-40B4-BE49-F238E27FC236}">
                <a16:creationId xmlns:a16="http://schemas.microsoft.com/office/drawing/2014/main" id="{14C37B4B-B018-4DBA-812B-BBCBCC5C35E2}"/>
              </a:ext>
            </a:extLst>
          </p:cNvPr>
          <p:cNvSpPr>
            <a:spLocks noGrp="1"/>
          </p:cNvSpPr>
          <p:nvPr/>
        </p:nvSpPr>
        <p:spPr>
          <a:xfrm>
            <a:off x="609600" y="3338513"/>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err="1">
                <a:solidFill>
                  <a:srgbClr val="8F3D33"/>
                </a:solidFill>
                <a:latin typeface="DejaVu Sans"/>
                <a:ea typeface="DejaVu Sans"/>
                <a:cs typeface="DejaVu Sans"/>
              </a:rPr>
              <a:t>Propuesta</a:t>
            </a:r>
            <a:r>
              <a:rPr sz="2213" b="1" dirty="0">
                <a:solidFill>
                  <a:srgbClr val="8F3D33"/>
                </a:solidFill>
                <a:latin typeface="DejaVu Sans"/>
                <a:ea typeface="DejaVu Sans"/>
                <a:cs typeface="DejaVu Sans"/>
              </a:rPr>
              <a:t> </a:t>
            </a:r>
            <a:r>
              <a:rPr sz="2213" b="1" dirty="0" err="1">
                <a:solidFill>
                  <a:srgbClr val="8F3D33"/>
                </a:solidFill>
                <a:latin typeface="DejaVu Sans"/>
                <a:ea typeface="DejaVu Sans"/>
                <a:cs typeface="DejaVu Sans"/>
              </a:rPr>
              <a:t>motivada</a:t>
            </a:r>
            <a:endParaRPr sz="2213" b="1" dirty="0">
              <a:solidFill>
                <a:srgbClr val="8F3D33"/>
              </a:solidFill>
              <a:latin typeface="DejaVu Sans"/>
              <a:ea typeface="DejaVu Sans"/>
              <a:cs typeface="DejaVu Sans"/>
            </a:endParaRPr>
          </a:p>
        </p:txBody>
      </p:sp>
      <p:sp>
        <p:nvSpPr>
          <p:cNvPr id="8" name="Item 2 explanation">
            <a:extLst>
              <a:ext uri="{FF2B5EF4-FFF2-40B4-BE49-F238E27FC236}">
                <a16:creationId xmlns:a16="http://schemas.microsoft.com/office/drawing/2014/main" id="{AF391BD9-F181-43D3-BDDC-3B7918201E66}"/>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Debe comunicar el valor, criterios y posible liquidación para permitir alegaciones.</a:t>
            </a:r>
          </a:p>
        </p:txBody>
      </p:sp>
      <p:sp>
        <p:nvSpPr>
          <p:cNvPr id="9" name="Item 3 title">
            <a:extLst>
              <a:ext uri="{FF2B5EF4-FFF2-40B4-BE49-F238E27FC236}">
                <a16:creationId xmlns:a16="http://schemas.microsoft.com/office/drawing/2014/main" id="{18182888-5521-47C8-A6FB-DB06C6BB640E}"/>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Plazo de resolución</a:t>
            </a:r>
          </a:p>
        </p:txBody>
      </p:sp>
      <p:sp>
        <p:nvSpPr>
          <p:cNvPr id="10" name="Item 3 explanation">
            <a:extLst>
              <a:ext uri="{FF2B5EF4-FFF2-40B4-BE49-F238E27FC236}">
                <a16:creationId xmlns:a16="http://schemas.microsoft.com/office/drawing/2014/main" id="{3A352ADC-139D-4CF8-9B04-0B57A9DED485}"/>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Como regla general, seis meses para terminar válidamente el procedimiento.</a:t>
            </a:r>
          </a:p>
        </p:txBody>
      </p:sp>
    </p:spTree>
    <p:extLst>
      <p:ext uri="{BB962C8B-B14F-4D97-AF65-F5344CB8AC3E}">
        <p14:creationId xmlns:p14="http://schemas.microsoft.com/office/powerpoint/2010/main" val="13365038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ection breadcrumb">
            <a:extLst>
              <a:ext uri="{FF2B5EF4-FFF2-40B4-BE49-F238E27FC236}">
                <a16:creationId xmlns:a16="http://schemas.microsoft.com/office/drawing/2014/main" id="{58814449-773A-4159-A6AB-9794F666D4CB}"/>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06  Comprobación de valores  /  6.1  (2/2)  ·  GESTIÓN SI ES ACTUACIÓN AUTÓNOMA; INSPECCIÓN SI ESTÁ INTEGRADA</a:t>
            </a:r>
          </a:p>
        </p:txBody>
      </p:sp>
      <p:sp>
        <p:nvSpPr>
          <p:cNvPr id="2" name="Slide title">
            <a:extLst>
              <a:ext uri="{FF2B5EF4-FFF2-40B4-BE49-F238E27FC236}">
                <a16:creationId xmlns:a16="http://schemas.microsoft.com/office/drawing/2014/main" id="{B4510280-7979-44F4-B960-62608BFAA8C0}"/>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Gestión</a:t>
            </a:r>
            <a:r>
              <a:rPr sz="3300" b="1" dirty="0">
                <a:solidFill>
                  <a:srgbClr val="172F46"/>
                </a:solidFill>
                <a:latin typeface="DejaVu Sans"/>
                <a:ea typeface="DejaVu Sans"/>
                <a:cs typeface="DejaVu Sans"/>
              </a:rPr>
              <a:t> o </a:t>
            </a:r>
            <a:r>
              <a:rPr sz="3300" b="1" dirty="0" err="1">
                <a:solidFill>
                  <a:srgbClr val="172F46"/>
                </a:solidFill>
                <a:latin typeface="DejaVu Sans"/>
                <a:ea typeface="DejaVu Sans"/>
                <a:cs typeface="DejaVu Sans"/>
              </a:rPr>
              <a:t>Inspección</a:t>
            </a:r>
            <a:r>
              <a:rPr sz="3300" b="1" dirty="0">
                <a:solidFill>
                  <a:srgbClr val="172F46"/>
                </a:solidFill>
                <a:latin typeface="DejaVu Sans"/>
                <a:ea typeface="DejaVu Sans"/>
                <a:cs typeface="DejaVu Sans"/>
              </a:rPr>
              <a:t> · Primero: </a:t>
            </a:r>
            <a:r>
              <a:rPr sz="3300" b="1" dirty="0" err="1">
                <a:solidFill>
                  <a:srgbClr val="172F46"/>
                </a:solidFill>
                <a:latin typeface="DejaVu Sans"/>
                <a:ea typeface="DejaVu Sans"/>
                <a:cs typeface="DejaVu Sans"/>
              </a:rPr>
              <a:t>comprobar</a:t>
            </a:r>
            <a:r>
              <a:rPr sz="3300" b="1" dirty="0">
                <a:solidFill>
                  <a:srgbClr val="172F46"/>
                </a:solidFill>
                <a:latin typeface="DejaVu Sans"/>
                <a:ea typeface="DejaVu Sans"/>
                <a:cs typeface="DejaVu Sans"/>
              </a:rPr>
              <a:t> el valor de </a:t>
            </a:r>
            <a:r>
              <a:rPr sz="3300" b="1" dirty="0" err="1">
                <a:solidFill>
                  <a:srgbClr val="172F46"/>
                </a:solidFill>
                <a:latin typeface="DejaVu Sans"/>
                <a:ea typeface="DejaVu Sans"/>
                <a:cs typeface="DejaVu Sans"/>
              </a:rPr>
              <a:t>referencia</a:t>
            </a:r>
            <a:endParaRPr sz="3300" b="1" dirty="0">
              <a:solidFill>
                <a:srgbClr val="172F46"/>
              </a:solidFill>
              <a:latin typeface="DejaVu Sans"/>
              <a:ea typeface="DejaVu Sans"/>
              <a:cs typeface="DejaVu Sans"/>
            </a:endParaRPr>
          </a:p>
        </p:txBody>
      </p:sp>
      <p:sp>
        <p:nvSpPr>
          <p:cNvPr id="3" name="Slide subtitle">
            <a:extLst>
              <a:ext uri="{FF2B5EF4-FFF2-40B4-BE49-F238E27FC236}">
                <a16:creationId xmlns:a16="http://schemas.microsoft.com/office/drawing/2014/main" id="{76938646-6BC8-413E-9C2A-B9785F183EBE}"/>
              </a:ext>
            </a:extLst>
          </p:cNvPr>
          <p:cNvSpPr>
            <a:spLocks noGrp="1"/>
          </p:cNvSpPr>
          <p:nvPr/>
        </p:nvSpPr>
        <p:spPr>
          <a:xfrm>
            <a:off x="609600" y="1971675"/>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dirty="0">
                <a:solidFill>
                  <a:srgbClr val="586675"/>
                </a:solidFill>
                <a:latin typeface="DejaVu Sans"/>
                <a:ea typeface="DejaVu Sans"/>
                <a:cs typeface="DejaVu Sans"/>
              </a:rPr>
              <a:t>El valor de </a:t>
            </a:r>
            <a:r>
              <a:rPr sz="1763" b="0" dirty="0" err="1">
                <a:solidFill>
                  <a:srgbClr val="586675"/>
                </a:solidFill>
                <a:latin typeface="DejaVu Sans"/>
                <a:ea typeface="DejaVu Sans"/>
                <a:cs typeface="DejaVu Sans"/>
              </a:rPr>
              <a:t>referencia</a:t>
            </a:r>
            <a:r>
              <a:rPr sz="1763" b="0" dirty="0">
                <a:solidFill>
                  <a:srgbClr val="586675"/>
                </a:solidFill>
                <a:latin typeface="DejaVu Sans"/>
                <a:ea typeface="DejaVu Sans"/>
                <a:cs typeface="DejaVu Sans"/>
              </a:rPr>
              <a:t> </a:t>
            </a:r>
            <a:r>
              <a:rPr sz="1763" b="0" dirty="0" err="1">
                <a:solidFill>
                  <a:srgbClr val="586675"/>
                </a:solidFill>
                <a:latin typeface="DejaVu Sans"/>
                <a:ea typeface="DejaVu Sans"/>
                <a:cs typeface="DejaVu Sans"/>
              </a:rPr>
              <a:t>exige</a:t>
            </a:r>
            <a:r>
              <a:rPr sz="1763" b="0" dirty="0">
                <a:solidFill>
                  <a:srgbClr val="586675"/>
                </a:solidFill>
                <a:latin typeface="DejaVu Sans"/>
                <a:ea typeface="DejaVu Sans"/>
                <a:cs typeface="DejaVu Sans"/>
              </a:rPr>
              <a:t> </a:t>
            </a:r>
            <a:r>
              <a:rPr sz="1763" b="0" dirty="0" err="1">
                <a:solidFill>
                  <a:srgbClr val="586675"/>
                </a:solidFill>
                <a:latin typeface="DejaVu Sans"/>
                <a:ea typeface="DejaVu Sans"/>
                <a:cs typeface="DejaVu Sans"/>
              </a:rPr>
              <a:t>una</a:t>
            </a:r>
            <a:r>
              <a:rPr sz="1763" b="0" dirty="0">
                <a:solidFill>
                  <a:srgbClr val="586675"/>
                </a:solidFill>
                <a:latin typeface="DejaVu Sans"/>
                <a:ea typeface="DejaVu Sans"/>
                <a:cs typeface="DejaVu Sans"/>
              </a:rPr>
              <a:t> defensa </a:t>
            </a:r>
            <a:r>
              <a:rPr sz="1763" b="0" dirty="0" err="1">
                <a:solidFill>
                  <a:srgbClr val="586675"/>
                </a:solidFill>
                <a:latin typeface="DejaVu Sans"/>
                <a:ea typeface="DejaVu Sans"/>
                <a:cs typeface="DejaVu Sans"/>
              </a:rPr>
              <a:t>distinta</a:t>
            </a:r>
            <a:r>
              <a:rPr sz="1763" b="0" dirty="0">
                <a:solidFill>
                  <a:srgbClr val="586675"/>
                </a:solidFill>
                <a:latin typeface="DejaVu Sans"/>
                <a:ea typeface="DejaVu Sans"/>
                <a:cs typeface="DejaVu Sans"/>
              </a:rPr>
              <a:t> de la </a:t>
            </a:r>
            <a:r>
              <a:rPr sz="1763" b="0" dirty="0" err="1">
                <a:solidFill>
                  <a:srgbClr val="586675"/>
                </a:solidFill>
                <a:latin typeface="DejaVu Sans"/>
                <a:ea typeface="DejaVu Sans"/>
                <a:cs typeface="DejaVu Sans"/>
              </a:rPr>
              <a:t>tasación</a:t>
            </a:r>
            <a:r>
              <a:rPr sz="1763" b="0" dirty="0">
                <a:solidFill>
                  <a:srgbClr val="586675"/>
                </a:solidFill>
                <a:latin typeface="DejaVu Sans"/>
                <a:ea typeface="DejaVu Sans"/>
                <a:cs typeface="DejaVu Sans"/>
              </a:rPr>
              <a:t> </a:t>
            </a:r>
            <a:r>
              <a:rPr sz="1763" b="0" dirty="0" err="1">
                <a:solidFill>
                  <a:srgbClr val="586675"/>
                </a:solidFill>
                <a:latin typeface="DejaVu Sans"/>
                <a:ea typeface="DejaVu Sans"/>
                <a:cs typeface="DejaVu Sans"/>
              </a:rPr>
              <a:t>pericial</a:t>
            </a:r>
            <a:r>
              <a:rPr sz="1763" b="0" dirty="0">
                <a:solidFill>
                  <a:srgbClr val="586675"/>
                </a:solidFill>
                <a:latin typeface="DejaVu Sans"/>
                <a:ea typeface="DejaVu Sans"/>
                <a:cs typeface="DejaVu Sans"/>
              </a:rPr>
              <a:t> </a:t>
            </a:r>
            <a:r>
              <a:rPr sz="1763" b="0" dirty="0" err="1">
                <a:solidFill>
                  <a:srgbClr val="586675"/>
                </a:solidFill>
                <a:latin typeface="DejaVu Sans"/>
                <a:ea typeface="DejaVu Sans"/>
                <a:cs typeface="DejaVu Sans"/>
              </a:rPr>
              <a:t>contradictoria</a:t>
            </a:r>
            <a:endParaRPr sz="1763" b="0" dirty="0">
              <a:solidFill>
                <a:srgbClr val="586675"/>
              </a:solidFill>
              <a:latin typeface="DejaVu Sans"/>
              <a:ea typeface="DejaVu Sans"/>
              <a:cs typeface="DejaVu Sans"/>
            </a:endParaRPr>
          </a:p>
        </p:txBody>
      </p:sp>
      <p:sp>
        <p:nvSpPr>
          <p:cNvPr id="4" name="Legal reference footer">
            <a:extLst>
              <a:ext uri="{FF2B5EF4-FFF2-40B4-BE49-F238E27FC236}">
                <a16:creationId xmlns:a16="http://schemas.microsoft.com/office/drawing/2014/main" id="{381D2136-6A6F-453C-B1C7-EAF0A60CE49F}"/>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57 y 134–135 · ITPAJD art. 10 · RGAT arts. 160–162</a:t>
            </a:r>
          </a:p>
        </p:txBody>
      </p:sp>
      <p:sp>
        <p:nvSpPr>
          <p:cNvPr id="5" name="Page number">
            <a:extLst>
              <a:ext uri="{FF2B5EF4-FFF2-40B4-BE49-F238E27FC236}">
                <a16:creationId xmlns:a16="http://schemas.microsoft.com/office/drawing/2014/main" id="{F064988D-3E41-43F5-A9E7-3CA3823D5C47}"/>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078 / 117</a:t>
            </a:r>
          </a:p>
        </p:txBody>
      </p:sp>
      <p:sp>
        <p:nvSpPr>
          <p:cNvPr id="6" name="Item 1 title">
            <a:extLst>
              <a:ext uri="{FF2B5EF4-FFF2-40B4-BE49-F238E27FC236}">
                <a16:creationId xmlns:a16="http://schemas.microsoft.com/office/drawing/2014/main" id="{08DE065A-E447-424E-81D7-9DA501ACDDC6}"/>
              </a:ext>
            </a:extLst>
          </p:cNvPr>
          <p:cNvSpPr>
            <a:spLocks noGrp="1"/>
          </p:cNvSpPr>
          <p:nvPr/>
        </p:nvSpPr>
        <p:spPr>
          <a:xfrm>
            <a:off x="609600" y="25908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Inmuebles en ITP y sucesiones</a:t>
            </a:r>
          </a:p>
        </p:txBody>
      </p:sp>
      <p:sp>
        <p:nvSpPr>
          <p:cNvPr id="7" name="Item 1 explanation">
            <a:extLst>
              <a:ext uri="{FF2B5EF4-FFF2-40B4-BE49-F238E27FC236}">
                <a16:creationId xmlns:a16="http://schemas.microsoft.com/office/drawing/2014/main" id="{198A8098-3D72-4374-96CF-0296ABFA1B7A}"/>
              </a:ext>
            </a:extLst>
          </p:cNvPr>
          <p:cNvSpPr>
            <a:spLocks noGrp="1"/>
          </p:cNvSpPr>
          <p:nvPr/>
        </p:nvSpPr>
        <p:spPr>
          <a:xfrm>
            <a:off x="609600" y="30194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El valor de referencia puede determinar la base según las reglas del impuesto.</a:t>
            </a:r>
          </a:p>
        </p:txBody>
      </p:sp>
      <p:sp>
        <p:nvSpPr>
          <p:cNvPr id="8" name="Item 2 title">
            <a:extLst>
              <a:ext uri="{FF2B5EF4-FFF2-40B4-BE49-F238E27FC236}">
                <a16:creationId xmlns:a16="http://schemas.microsoft.com/office/drawing/2014/main" id="{921B526C-8C9A-46E6-BC0D-9EB70C1E43AD}"/>
              </a:ext>
            </a:extLst>
          </p:cNvPr>
          <p:cNvSpPr>
            <a:spLocks noGrp="1"/>
          </p:cNvSpPr>
          <p:nvPr/>
        </p:nvSpPr>
        <p:spPr>
          <a:xfrm>
            <a:off x="609600" y="36576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Si existe y es certificable</a:t>
            </a:r>
          </a:p>
        </p:txBody>
      </p:sp>
      <p:sp>
        <p:nvSpPr>
          <p:cNvPr id="9" name="Item 2 explanation">
            <a:extLst>
              <a:ext uri="{FF2B5EF4-FFF2-40B4-BE49-F238E27FC236}">
                <a16:creationId xmlns:a16="http://schemas.microsoft.com/office/drawing/2014/main" id="{26A8E44A-B9BB-4FCE-BD72-7DA9E0BFFCD0}"/>
              </a:ext>
            </a:extLst>
          </p:cNvPr>
          <p:cNvSpPr>
            <a:spLocks noGrp="1"/>
          </p:cNvSpPr>
          <p:nvPr/>
        </p:nvSpPr>
        <p:spPr>
          <a:xfrm>
            <a:off x="609600" y="40862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impugnación sigue la vía de rectificación de autoliquidación o recurso contra liquidación.</a:t>
            </a:r>
          </a:p>
        </p:txBody>
      </p:sp>
      <p:sp>
        <p:nvSpPr>
          <p:cNvPr id="10" name="Item 3 title">
            <a:extLst>
              <a:ext uri="{FF2B5EF4-FFF2-40B4-BE49-F238E27FC236}">
                <a16:creationId xmlns:a16="http://schemas.microsoft.com/office/drawing/2014/main" id="{AC23D620-2B99-4FCB-B866-68E5DEE77C92}"/>
              </a:ext>
            </a:extLst>
          </p:cNvPr>
          <p:cNvSpPr>
            <a:spLocks noGrp="1"/>
          </p:cNvSpPr>
          <p:nvPr/>
        </p:nvSpPr>
        <p:spPr>
          <a:xfrm>
            <a:off x="609600" y="47244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Si no existe</a:t>
            </a:r>
          </a:p>
        </p:txBody>
      </p:sp>
      <p:sp>
        <p:nvSpPr>
          <p:cNvPr id="11" name="Item 3 explanation">
            <a:extLst>
              <a:ext uri="{FF2B5EF4-FFF2-40B4-BE49-F238E27FC236}">
                <a16:creationId xmlns:a16="http://schemas.microsoft.com/office/drawing/2014/main" id="{C2DE9017-D12A-47A4-B431-9A455509FBA9}"/>
              </a:ext>
            </a:extLst>
          </p:cNvPr>
          <p:cNvSpPr>
            <a:spLocks noGrp="1"/>
          </p:cNvSpPr>
          <p:nvPr/>
        </p:nvSpPr>
        <p:spPr>
          <a:xfrm>
            <a:off x="609600" y="51530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proceder comprobar el valor de mercado mediante las reglas y medios legales.</a:t>
            </a:r>
          </a:p>
        </p:txBody>
      </p:sp>
    </p:spTree>
    <p:extLst>
      <p:ext uri="{BB962C8B-B14F-4D97-AF65-F5344CB8AC3E}">
        <p14:creationId xmlns:p14="http://schemas.microsoft.com/office/powerpoint/2010/main" val="1794108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83969593-98B2-431D-85D6-AC7CADB276EE}"/>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06  Comprobación de valores  /  6.2.1  (1/2)  ·  GESTIÓN SI ES ACTUACIÓN AUTÓNOMA; INSPECCIÓN SI ESTÁ INTEGRADA</a:t>
            </a:r>
          </a:p>
        </p:txBody>
      </p:sp>
      <p:sp>
        <p:nvSpPr>
          <p:cNvPr id="2" name="Slide title">
            <a:extLst>
              <a:ext uri="{FF2B5EF4-FFF2-40B4-BE49-F238E27FC236}">
                <a16:creationId xmlns:a16="http://schemas.microsoft.com/office/drawing/2014/main" id="{D1D35BF3-070C-43E5-8F15-B095FAF36A24}"/>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o Inspección · Qué comprobar en la valoración</a:t>
            </a:r>
          </a:p>
        </p:txBody>
      </p:sp>
      <p:sp>
        <p:nvSpPr>
          <p:cNvPr id="3" name="Legal reference footer">
            <a:extLst>
              <a:ext uri="{FF2B5EF4-FFF2-40B4-BE49-F238E27FC236}">
                <a16:creationId xmlns:a16="http://schemas.microsoft.com/office/drawing/2014/main" id="{949EB81B-6ADE-4CBA-AD10-C215A56417E6}"/>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57 y 134–135 · ITPAJD art. 10 · RGAT arts. 160–162</a:t>
            </a:r>
          </a:p>
        </p:txBody>
      </p:sp>
      <p:sp>
        <p:nvSpPr>
          <p:cNvPr id="4" name="Page number">
            <a:extLst>
              <a:ext uri="{FF2B5EF4-FFF2-40B4-BE49-F238E27FC236}">
                <a16:creationId xmlns:a16="http://schemas.microsoft.com/office/drawing/2014/main" id="{0655F268-510C-4887-BF7D-1582BC555E9E}"/>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079 / 117</a:t>
            </a:r>
          </a:p>
        </p:txBody>
      </p:sp>
      <p:sp>
        <p:nvSpPr>
          <p:cNvPr id="5" name="Item 1 title">
            <a:extLst>
              <a:ext uri="{FF2B5EF4-FFF2-40B4-BE49-F238E27FC236}">
                <a16:creationId xmlns:a16="http://schemas.microsoft.com/office/drawing/2014/main" id="{821A1E72-5150-4992-B426-C48486919EDE}"/>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Medio legal</a:t>
            </a:r>
          </a:p>
        </p:txBody>
      </p:sp>
      <p:sp>
        <p:nvSpPr>
          <p:cNvPr id="6" name="Item 1 explanation">
            <a:extLst>
              <a:ext uri="{FF2B5EF4-FFF2-40B4-BE49-F238E27FC236}">
                <a16:creationId xmlns:a16="http://schemas.microsoft.com/office/drawing/2014/main" id="{377FE557-4D7C-4BCC-9235-7877A3DD804C}"/>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Método utilizado y adecuación al impuesto y al bien.</a:t>
            </a:r>
          </a:p>
        </p:txBody>
      </p:sp>
      <p:sp>
        <p:nvSpPr>
          <p:cNvPr id="7" name="Item 2 title">
            <a:extLst>
              <a:ext uri="{FF2B5EF4-FFF2-40B4-BE49-F238E27FC236}">
                <a16:creationId xmlns:a16="http://schemas.microsoft.com/office/drawing/2014/main" id="{C3DB7DA6-7210-488B-8C19-4DB4CEF2139B}"/>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Datos individuales</a:t>
            </a:r>
          </a:p>
        </p:txBody>
      </p:sp>
      <p:sp>
        <p:nvSpPr>
          <p:cNvPr id="8" name="Item 2 explanation">
            <a:extLst>
              <a:ext uri="{FF2B5EF4-FFF2-40B4-BE49-F238E27FC236}">
                <a16:creationId xmlns:a16="http://schemas.microsoft.com/office/drawing/2014/main" id="{2B546F63-7BC6-4EF5-BCA8-EF516B16F0C4}"/>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Superficie, antigüedad, estado, cargas y circunstancias relevantes.</a:t>
            </a:r>
          </a:p>
        </p:txBody>
      </p:sp>
      <p:sp>
        <p:nvSpPr>
          <p:cNvPr id="9" name="Item 3 title">
            <a:extLst>
              <a:ext uri="{FF2B5EF4-FFF2-40B4-BE49-F238E27FC236}">
                <a16:creationId xmlns:a16="http://schemas.microsoft.com/office/drawing/2014/main" id="{34F4D178-3253-41C3-AAAA-5BE85B247685}"/>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Comparables</a:t>
            </a:r>
          </a:p>
        </p:txBody>
      </p:sp>
      <p:sp>
        <p:nvSpPr>
          <p:cNvPr id="10" name="Item 3 explanation">
            <a:extLst>
              <a:ext uri="{FF2B5EF4-FFF2-40B4-BE49-F238E27FC236}">
                <a16:creationId xmlns:a16="http://schemas.microsoft.com/office/drawing/2014/main" id="{009768AB-9BC1-41A9-833A-7AB1131CEA98}"/>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Identificación de muestras, fuentes y ajustes aplicados.</a:t>
            </a:r>
          </a:p>
        </p:txBody>
      </p:sp>
      <p:sp>
        <p:nvSpPr>
          <p:cNvPr id="11" name="Item 4 title">
            <a:extLst>
              <a:ext uri="{FF2B5EF4-FFF2-40B4-BE49-F238E27FC236}">
                <a16:creationId xmlns:a16="http://schemas.microsoft.com/office/drawing/2014/main" id="{AA3831DC-CF17-41C2-A59B-9262E67790F2}"/>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Motivación</a:t>
            </a:r>
          </a:p>
        </p:txBody>
      </p:sp>
      <p:sp>
        <p:nvSpPr>
          <p:cNvPr id="12" name="Item 4 explanation">
            <a:extLst>
              <a:ext uri="{FF2B5EF4-FFF2-40B4-BE49-F238E27FC236}">
                <a16:creationId xmlns:a16="http://schemas.microsoft.com/office/drawing/2014/main" id="{D5B30FD4-166F-4B9D-9BC6-54D1BB225544}"/>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Explicación que permita reproducir y discutir el valor asignado.</a:t>
            </a:r>
          </a:p>
        </p:txBody>
      </p:sp>
    </p:spTree>
    <p:extLst>
      <p:ext uri="{BB962C8B-B14F-4D97-AF65-F5344CB8AC3E}">
        <p14:creationId xmlns:p14="http://schemas.microsoft.com/office/powerpoint/2010/main" val="1265012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ED0A02CD-ED60-4E6E-A562-EDDC2ABAFA1B}"/>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06  Comprobación de valores  /  6.2.1  (2/2)  ·  GESTIÓN SI ES ACTUACIÓN AUTÓNOMA; INSPECCIÓN SI ESTÁ INTEGRADA</a:t>
            </a:r>
          </a:p>
        </p:txBody>
      </p:sp>
      <p:sp>
        <p:nvSpPr>
          <p:cNvPr id="2" name="Slide title">
            <a:extLst>
              <a:ext uri="{FF2B5EF4-FFF2-40B4-BE49-F238E27FC236}">
                <a16:creationId xmlns:a16="http://schemas.microsoft.com/office/drawing/2014/main" id="{3FAE8598-35CC-4037-87BA-8C87005A2773}"/>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o Inspección · Visita del perito y prueba del interesado</a:t>
            </a:r>
          </a:p>
        </p:txBody>
      </p:sp>
      <p:sp>
        <p:nvSpPr>
          <p:cNvPr id="3" name="Legal reference footer">
            <a:extLst>
              <a:ext uri="{FF2B5EF4-FFF2-40B4-BE49-F238E27FC236}">
                <a16:creationId xmlns:a16="http://schemas.microsoft.com/office/drawing/2014/main" id="{91F9D6DE-C6AB-4FF0-91B7-38198DA28014}"/>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57 y 134–135 · ITPAJD art. 10 · RGAT arts. 160–162</a:t>
            </a:r>
          </a:p>
        </p:txBody>
      </p:sp>
      <p:sp>
        <p:nvSpPr>
          <p:cNvPr id="4" name="Page number">
            <a:extLst>
              <a:ext uri="{FF2B5EF4-FFF2-40B4-BE49-F238E27FC236}">
                <a16:creationId xmlns:a16="http://schemas.microsoft.com/office/drawing/2014/main" id="{4549AEA6-3D92-450F-AD2C-849018CD9C59}"/>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080 / 117</a:t>
            </a:r>
          </a:p>
        </p:txBody>
      </p:sp>
      <p:sp>
        <p:nvSpPr>
          <p:cNvPr id="5" name="Item 1 title">
            <a:extLst>
              <a:ext uri="{FF2B5EF4-FFF2-40B4-BE49-F238E27FC236}">
                <a16:creationId xmlns:a16="http://schemas.microsoft.com/office/drawing/2014/main" id="{4F475BD9-74D6-4265-A196-00619FCA3D38}"/>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Regla general de visita</a:t>
            </a:r>
          </a:p>
        </p:txBody>
      </p:sp>
      <p:sp>
        <p:nvSpPr>
          <p:cNvPr id="6" name="Item 1 explanation">
            <a:extLst>
              <a:ext uri="{FF2B5EF4-FFF2-40B4-BE49-F238E27FC236}">
                <a16:creationId xmlns:a16="http://schemas.microsoft.com/office/drawing/2014/main" id="{0226C1CA-C265-4F13-A246-D05707F52F1E}"/>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El dictamen pericial requiere reconocimiento personal del exterior e interior del inmueble.</a:t>
            </a:r>
          </a:p>
        </p:txBody>
      </p:sp>
      <p:sp>
        <p:nvSpPr>
          <p:cNvPr id="7" name="Item 2 title">
            <a:extLst>
              <a:ext uri="{FF2B5EF4-FFF2-40B4-BE49-F238E27FC236}">
                <a16:creationId xmlns:a16="http://schemas.microsoft.com/office/drawing/2014/main" id="{1858FB75-DBC7-42C3-8338-3F8D89760D75}"/>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Excepción justificada</a:t>
            </a:r>
          </a:p>
        </p:txBody>
      </p:sp>
      <p:sp>
        <p:nvSpPr>
          <p:cNvPr id="8" name="Item 2 explanation">
            <a:extLst>
              <a:ext uri="{FF2B5EF4-FFF2-40B4-BE49-F238E27FC236}">
                <a16:creationId xmlns:a16="http://schemas.microsoft.com/office/drawing/2014/main" id="{FFB39A94-4301-42AE-8BB1-DA7A23A3BFF7}"/>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omisión exige una explicación individual y suficiente en el informe.</a:t>
            </a:r>
          </a:p>
        </p:txBody>
      </p:sp>
      <p:sp>
        <p:nvSpPr>
          <p:cNvPr id="9" name="Item 3 title">
            <a:extLst>
              <a:ext uri="{FF2B5EF4-FFF2-40B4-BE49-F238E27FC236}">
                <a16:creationId xmlns:a16="http://schemas.microsoft.com/office/drawing/2014/main" id="{1A9AC1BD-2400-4772-A3DB-04A00133BB52}"/>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Acreditar circunstancias</a:t>
            </a:r>
          </a:p>
        </p:txBody>
      </p:sp>
      <p:sp>
        <p:nvSpPr>
          <p:cNvPr id="10" name="Item 3 explanation">
            <a:extLst>
              <a:ext uri="{FF2B5EF4-FFF2-40B4-BE49-F238E27FC236}">
                <a16:creationId xmlns:a16="http://schemas.microsoft.com/office/drawing/2014/main" id="{8085D09B-9243-422A-B7A4-82DC5B3DFCAA}"/>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Aporte fotografías, informe técnico y documentos. La entrada en domicilio protegido exige título legal.</a:t>
            </a:r>
          </a:p>
        </p:txBody>
      </p:sp>
    </p:spTree>
    <p:extLst>
      <p:ext uri="{BB962C8B-B14F-4D97-AF65-F5344CB8AC3E}">
        <p14:creationId xmlns:p14="http://schemas.microsoft.com/office/powerpoint/2010/main" val="1867014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6A3137B3-2EB5-4422-979E-6F42252C980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06  Comprobación de valores  /  6.2.2 · Tasación pericial contradictoria  (1/2)  ·  GESTIÓN SI ES ACTUACIÓN AUTÓNOMA; INSPECCIÓN SI ESTÁ INTEGRADA</a:t>
            </a:r>
          </a:p>
        </p:txBody>
      </p:sp>
      <p:sp>
        <p:nvSpPr>
          <p:cNvPr id="2" name="Slide title">
            <a:extLst>
              <a:ext uri="{FF2B5EF4-FFF2-40B4-BE49-F238E27FC236}">
                <a16:creationId xmlns:a16="http://schemas.microsoft.com/office/drawing/2014/main" id="{818E6F97-E9CB-4094-ADCA-F8E7CC0B8F1E}"/>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o Inspección · Promover la tasación pericial contradictoria</a:t>
            </a:r>
          </a:p>
        </p:txBody>
      </p:sp>
      <p:sp>
        <p:nvSpPr>
          <p:cNvPr id="3" name="Legal reference footer">
            <a:extLst>
              <a:ext uri="{FF2B5EF4-FFF2-40B4-BE49-F238E27FC236}">
                <a16:creationId xmlns:a16="http://schemas.microsoft.com/office/drawing/2014/main" id="{EBFD1254-3A9D-469B-99F7-A1CB11DD3736}"/>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57 y 134–135 · ITPAJD art. 10 · RGAT arts. 160–162</a:t>
            </a:r>
          </a:p>
        </p:txBody>
      </p:sp>
      <p:sp>
        <p:nvSpPr>
          <p:cNvPr id="4" name="Page number">
            <a:extLst>
              <a:ext uri="{FF2B5EF4-FFF2-40B4-BE49-F238E27FC236}">
                <a16:creationId xmlns:a16="http://schemas.microsoft.com/office/drawing/2014/main" id="{308980E2-AD93-48BD-AB5A-D7B5F639B18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081 / 117</a:t>
            </a:r>
          </a:p>
        </p:txBody>
      </p:sp>
      <p:sp>
        <p:nvSpPr>
          <p:cNvPr id="5" name="Item 1 title">
            <a:extLst>
              <a:ext uri="{FF2B5EF4-FFF2-40B4-BE49-F238E27FC236}">
                <a16:creationId xmlns:a16="http://schemas.microsoft.com/office/drawing/2014/main" id="{113A0E33-7300-443C-94C2-2D8DE99DB769}"/>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Cuándo</a:t>
            </a:r>
          </a:p>
        </p:txBody>
      </p:sp>
      <p:sp>
        <p:nvSpPr>
          <p:cNvPr id="6" name="Item 1 explanation">
            <a:extLst>
              <a:ext uri="{FF2B5EF4-FFF2-40B4-BE49-F238E27FC236}">
                <a16:creationId xmlns:a16="http://schemas.microsoft.com/office/drawing/2014/main" id="{D17B030B-A38B-4522-B59E-50C8CDC45E7E}"/>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Dentro del plazo del primer recurso o reclamación contra la liquidación basada en valores comprobados.</a:t>
            </a:r>
          </a:p>
        </p:txBody>
      </p:sp>
      <p:sp>
        <p:nvSpPr>
          <p:cNvPr id="7" name="Item 2 title">
            <a:extLst>
              <a:ext uri="{FF2B5EF4-FFF2-40B4-BE49-F238E27FC236}">
                <a16:creationId xmlns:a16="http://schemas.microsoft.com/office/drawing/2014/main" id="{7D8FA7E2-5D8F-426E-9AD6-9168053B299A}"/>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Efecto</a:t>
            </a:r>
          </a:p>
        </p:txBody>
      </p:sp>
      <p:sp>
        <p:nvSpPr>
          <p:cNvPr id="8" name="Item 2 explanation">
            <a:extLst>
              <a:ext uri="{FF2B5EF4-FFF2-40B4-BE49-F238E27FC236}">
                <a16:creationId xmlns:a16="http://schemas.microsoft.com/office/drawing/2014/main" id="{CAB2FAC7-06AC-4A98-B992-DFA20FEF0C21}"/>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Suspende la ejecución de la liquidación y el plazo para impugnarla, en los términos legales.</a:t>
            </a:r>
          </a:p>
        </p:txBody>
      </p:sp>
      <p:sp>
        <p:nvSpPr>
          <p:cNvPr id="9" name="Item 3 title">
            <a:extLst>
              <a:ext uri="{FF2B5EF4-FFF2-40B4-BE49-F238E27FC236}">
                <a16:creationId xmlns:a16="http://schemas.microsoft.com/office/drawing/2014/main" id="{133587B8-7DF2-497D-A4BD-E0311FEEBF4A}"/>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Perito del interesado</a:t>
            </a:r>
          </a:p>
        </p:txBody>
      </p:sp>
      <p:sp>
        <p:nvSpPr>
          <p:cNvPr id="10" name="Item 3 explanation">
            <a:extLst>
              <a:ext uri="{FF2B5EF4-FFF2-40B4-BE49-F238E27FC236}">
                <a16:creationId xmlns:a16="http://schemas.microsoft.com/office/drawing/2014/main" id="{819E4506-D221-49F1-B324-4A2ECE299838}"/>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Debe designarse y aportar una tasación técnicamente fundamentada.</a:t>
            </a:r>
          </a:p>
        </p:txBody>
      </p:sp>
    </p:spTree>
    <p:extLst>
      <p:ext uri="{BB962C8B-B14F-4D97-AF65-F5344CB8AC3E}">
        <p14:creationId xmlns:p14="http://schemas.microsoft.com/office/powerpoint/2010/main" val="18214853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7AFA3F8B-90BB-45F0-ABD8-B64EEE135587}"/>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06  Comprobación de valores  /  6.2.2 · Tasación pericial contradictoria  (2/2)  ·  GESTIÓN SI ES ACTUACIÓN AUTÓNOMA; INSPECCIÓN SI ESTÁ INTEGRADA</a:t>
            </a:r>
          </a:p>
        </p:txBody>
      </p:sp>
      <p:sp>
        <p:nvSpPr>
          <p:cNvPr id="2" name="Slide title">
            <a:extLst>
              <a:ext uri="{FF2B5EF4-FFF2-40B4-BE49-F238E27FC236}">
                <a16:creationId xmlns:a16="http://schemas.microsoft.com/office/drawing/2014/main" id="{66D3EAFD-31CB-439A-AA3A-F0807888836E}"/>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o Inspección · Cuándo basta la tasación del interesado</a:t>
            </a:r>
          </a:p>
        </p:txBody>
      </p:sp>
      <p:sp>
        <p:nvSpPr>
          <p:cNvPr id="3" name="Slide subtitle">
            <a:extLst>
              <a:ext uri="{FF2B5EF4-FFF2-40B4-BE49-F238E27FC236}">
                <a16:creationId xmlns:a16="http://schemas.microsoft.com/office/drawing/2014/main" id="{CCB00153-D0B0-4A49-9856-7DD2AF6B61F4}"/>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Deben cumplirse simultáneamente los dos límites</a:t>
            </a:r>
          </a:p>
        </p:txBody>
      </p:sp>
      <p:sp>
        <p:nvSpPr>
          <p:cNvPr id="4" name="Legal reference footer">
            <a:extLst>
              <a:ext uri="{FF2B5EF4-FFF2-40B4-BE49-F238E27FC236}">
                <a16:creationId xmlns:a16="http://schemas.microsoft.com/office/drawing/2014/main" id="{C8774A4F-33BE-43C8-9C4A-2D587B0C4C90}"/>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57 y 134–135 · ITPAJD art. 10 · RGAT arts. 160–162</a:t>
            </a:r>
          </a:p>
        </p:txBody>
      </p:sp>
      <p:sp>
        <p:nvSpPr>
          <p:cNvPr id="5" name="Page number">
            <a:extLst>
              <a:ext uri="{FF2B5EF4-FFF2-40B4-BE49-F238E27FC236}">
                <a16:creationId xmlns:a16="http://schemas.microsoft.com/office/drawing/2014/main" id="{127B628E-8908-4382-ACAC-8D70D0DFE19E}"/>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082 / 117</a:t>
            </a:r>
          </a:p>
        </p:txBody>
      </p:sp>
      <p:graphicFrame>
        <p:nvGraphicFramePr>
          <p:cNvPr id="13" name="Tabla 12">
            <a:extLst>
              <a:ext uri="{FF2B5EF4-FFF2-40B4-BE49-F238E27FC236}">
                <a16:creationId xmlns:a16="http://schemas.microsoft.com/office/drawing/2014/main" id="{AA78E70C-7FDF-43D5-A3A7-2808D83AC54F}"/>
              </a:ext>
            </a:extLst>
          </p:cNvPr>
          <p:cNvGraphicFramePr/>
          <p:nvPr/>
        </p:nvGraphicFramePr>
        <p:xfrm>
          <a:off x="609600" y="2362200"/>
          <a:ext cx="10972800" cy="2195017"/>
        </p:xfrm>
        <a:graphic>
          <a:graphicData uri="http://schemas.openxmlformats.org/drawingml/2006/table">
            <a:tbl>
              <a:tblPr/>
              <a:tblGrid>
                <a:gridCol w="6667500">
                  <a:extLst>
                    <a:ext uri="{9D8B030D-6E8A-4147-A177-3AD203B41FA5}">
                      <a16:colId xmlns:a16="http://schemas.microsoft.com/office/drawing/2014/main" val="20000"/>
                    </a:ext>
                  </a:extLst>
                </a:gridCol>
                <a:gridCol w="4305300">
                  <a:extLst>
                    <a:ext uri="{9D8B030D-6E8A-4147-A177-3AD203B41FA5}">
                      <a16:colId xmlns:a16="http://schemas.microsoft.com/office/drawing/2014/main" val="20001"/>
                    </a:ext>
                  </a:extLst>
                </a:gridCol>
              </a:tblGrid>
              <a:tr h="457200">
                <a:tc>
                  <a:txBody>
                    <a:bodyPr/>
                    <a:lstStyle/>
                    <a:p>
                      <a:r>
                        <a:rPr sz="1770" b="1">
                          <a:solidFill>
                            <a:srgbClr val="FFFFFF"/>
                          </a:solidFill>
                          <a:latin typeface="DejaVu Sans"/>
                          <a:ea typeface="DejaVu Sans"/>
                          <a:cs typeface="DejaVu Sans"/>
                        </a:rPr>
                        <a:t>Condición</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Ejemplo</a:t>
                      </a:r>
                    </a:p>
                  </a:txBody>
                  <a:tcPr marL="133350" marR="133350" marT="57150" marB="57150" anchor="ctr">
                    <a:solidFill>
                      <a:srgbClr val="172F46"/>
                    </a:solidFill>
                  </a:tcPr>
                </a:tc>
                <a:extLst>
                  <a:ext uri="{0D108BD9-81ED-4DB2-BD59-A6C34878D82A}">
                    <a16:rowId xmlns:a16="http://schemas.microsoft.com/office/drawing/2014/main" val="10000"/>
                  </a:ext>
                </a:extLst>
              </a:tr>
              <a:tr h="457200">
                <a:tc>
                  <a:txBody>
                    <a:bodyPr/>
                    <a:lstStyle/>
                    <a:p>
                      <a:r>
                        <a:rPr sz="1755" b="0">
                          <a:solidFill>
                            <a:srgbClr val="172F46"/>
                          </a:solidFill>
                          <a:latin typeface="DejaVu Sans"/>
                          <a:ea typeface="DejaVu Sans"/>
                          <a:cs typeface="DejaVu Sans"/>
                        </a:rPr>
                        <a:t>Diferencia no superior a 120.000 €</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280.000 − 260.000 = 20.000 €</a:t>
                      </a:r>
                    </a:p>
                  </a:txBody>
                  <a:tcPr marL="133350" marR="133350" marT="57150" marB="57150" anchor="ctr">
                    <a:solidFill>
                      <a:srgbClr val="FFFFFF"/>
                    </a:solidFill>
                  </a:tcPr>
                </a:tc>
                <a:extLst>
                  <a:ext uri="{0D108BD9-81ED-4DB2-BD59-A6C34878D82A}">
                    <a16:rowId xmlns:a16="http://schemas.microsoft.com/office/drawing/2014/main" val="10001"/>
                  </a:ext>
                </a:extLst>
              </a:tr>
              <a:tr h="631393">
                <a:tc>
                  <a:txBody>
                    <a:bodyPr/>
                    <a:lstStyle/>
                    <a:p>
                      <a:r>
                        <a:rPr sz="1755" b="0">
                          <a:solidFill>
                            <a:srgbClr val="172F46"/>
                          </a:solidFill>
                          <a:latin typeface="DejaVu Sans"/>
                          <a:ea typeface="DejaVu Sans"/>
                          <a:cs typeface="DejaVu Sans"/>
                        </a:rPr>
                        <a:t>Diferencia no superior al 10 % de la tasación propia</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20.000 / 260.000 = 7,69 %</a:t>
                      </a:r>
                    </a:p>
                  </a:txBody>
                  <a:tcPr marL="133350" marR="133350" marT="57150" marB="57150" anchor="ctr">
                    <a:solidFill>
                      <a:srgbClr val="EDF1F3"/>
                    </a:solidFill>
                  </a:tcPr>
                </a:tc>
                <a:extLst>
                  <a:ext uri="{0D108BD9-81ED-4DB2-BD59-A6C34878D82A}">
                    <a16:rowId xmlns:a16="http://schemas.microsoft.com/office/drawing/2014/main" val="10002"/>
                  </a:ext>
                </a:extLst>
              </a:tr>
              <a:tr h="631393">
                <a:tc>
                  <a:txBody>
                    <a:bodyPr/>
                    <a:lstStyle/>
                    <a:p>
                      <a:r>
                        <a:rPr sz="1755" b="0">
                          <a:solidFill>
                            <a:srgbClr val="172F46"/>
                          </a:solidFill>
                          <a:latin typeface="DejaVu Sans"/>
                          <a:ea typeface="DejaVu Sans"/>
                          <a:cs typeface="DejaVu Sans"/>
                        </a:rPr>
                        <a:t>Ambas condiciones se cumplen</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Se toma la tasación del interesado: 260.000 €</a:t>
                      </a:r>
                    </a:p>
                  </a:txBody>
                  <a:tcPr marL="133350" marR="133350" marT="57150" marB="57150" anchor="ctr">
                    <a:solidFill>
                      <a:srgbClr val="FFFFFF"/>
                    </a:solidFill>
                  </a:tcPr>
                </a:tc>
                <a:extLst>
                  <a:ext uri="{0D108BD9-81ED-4DB2-BD59-A6C34878D82A}">
                    <a16:rowId xmlns:a16="http://schemas.microsoft.com/office/drawing/2014/main" val="10003"/>
                  </a:ext>
                </a:extLst>
              </a:tr>
            </a:tbl>
          </a:graphicData>
        </a:graphic>
      </p:graphicFrame>
      <p:sp>
        <p:nvSpPr>
          <p:cNvPr id="7" name="Table explanation">
            <a:extLst>
              <a:ext uri="{FF2B5EF4-FFF2-40B4-BE49-F238E27FC236}">
                <a16:creationId xmlns:a16="http://schemas.microsoft.com/office/drawing/2014/main" id="{D7D6E40C-46CD-472A-9E2D-0C3BDF5E2DFE}"/>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Ejemplo ilustrativo. La incidencia en la cuota depende del impuesto y del tipo aplicable.</a:t>
            </a:r>
          </a:p>
        </p:txBody>
      </p:sp>
    </p:spTree>
    <p:extLst>
      <p:ext uri="{BB962C8B-B14F-4D97-AF65-F5344CB8AC3E}">
        <p14:creationId xmlns:p14="http://schemas.microsoft.com/office/powerpoint/2010/main" val="40222899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25A4D148-5640-44C2-9B84-9B47F4EBF72D}"/>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06  Comprobación de valores  /  6.2.2 · Recurso y perito tercero  (1/2)  ·  GESTIÓN SI ES ACTUACIÓN AUTÓNOMA; INSPECCIÓN SI ESTÁ INTEGRADA</a:t>
            </a:r>
          </a:p>
        </p:txBody>
      </p:sp>
      <p:sp>
        <p:nvSpPr>
          <p:cNvPr id="2" name="Slide title">
            <a:extLst>
              <a:ext uri="{FF2B5EF4-FFF2-40B4-BE49-F238E27FC236}">
                <a16:creationId xmlns:a16="http://schemas.microsoft.com/office/drawing/2014/main" id="{0FEFA7B9-9D61-41F7-8429-3AB16AD0E864}"/>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o Inspección · Recurrir la liquidación y reservar la TPC</a:t>
            </a:r>
          </a:p>
        </p:txBody>
      </p:sp>
      <p:sp>
        <p:nvSpPr>
          <p:cNvPr id="3" name="Legal reference footer">
            <a:extLst>
              <a:ext uri="{FF2B5EF4-FFF2-40B4-BE49-F238E27FC236}">
                <a16:creationId xmlns:a16="http://schemas.microsoft.com/office/drawing/2014/main" id="{BB2F029A-2D0A-4424-A42F-7244C327D95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57 y 134–135 · ITPAJD art. 10 · RGAT arts. 160–162</a:t>
            </a:r>
          </a:p>
        </p:txBody>
      </p:sp>
      <p:sp>
        <p:nvSpPr>
          <p:cNvPr id="4" name="Page number">
            <a:extLst>
              <a:ext uri="{FF2B5EF4-FFF2-40B4-BE49-F238E27FC236}">
                <a16:creationId xmlns:a16="http://schemas.microsoft.com/office/drawing/2014/main" id="{7FD114DC-6A0A-4494-A056-0863B19B0CE4}"/>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083 / 117</a:t>
            </a:r>
          </a:p>
        </p:txBody>
      </p:sp>
      <p:sp>
        <p:nvSpPr>
          <p:cNvPr id="5" name="Item 1 title">
            <a:extLst>
              <a:ext uri="{FF2B5EF4-FFF2-40B4-BE49-F238E27FC236}">
                <a16:creationId xmlns:a16="http://schemas.microsoft.com/office/drawing/2014/main" id="{3B345C04-FA69-42CE-86DD-4E44411703F3}"/>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Cuestionar la valoración</a:t>
            </a:r>
          </a:p>
        </p:txBody>
      </p:sp>
      <p:sp>
        <p:nvSpPr>
          <p:cNvPr id="6" name="Item 1 explanation">
            <a:extLst>
              <a:ext uri="{FF2B5EF4-FFF2-40B4-BE49-F238E27FC236}">
                <a16:creationId xmlns:a16="http://schemas.microsoft.com/office/drawing/2014/main" id="{BE278FFE-FD15-4D54-8AE4-799FBD625378}"/>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Alegue errores jurídicos, falta de motivación o datos incorrectos al impugnar la liquidación.</a:t>
            </a:r>
          </a:p>
        </p:txBody>
      </p:sp>
      <p:sp>
        <p:nvSpPr>
          <p:cNvPr id="7" name="Item 2 title">
            <a:extLst>
              <a:ext uri="{FF2B5EF4-FFF2-40B4-BE49-F238E27FC236}">
                <a16:creationId xmlns:a16="http://schemas.microsoft.com/office/drawing/2014/main" id="{1A01C35B-AB9A-4E5D-B4A9-A147861B41C1}"/>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Reserva condicionada</a:t>
            </a:r>
          </a:p>
        </p:txBody>
      </p:sp>
      <p:sp>
        <p:nvSpPr>
          <p:cNvPr id="8" name="Item 2 explanation">
            <a:extLst>
              <a:ext uri="{FF2B5EF4-FFF2-40B4-BE49-F238E27FC236}">
                <a16:creationId xmlns:a16="http://schemas.microsoft.com/office/drawing/2014/main" id="{717391A2-FC62-48BD-89F6-91C9BEE6E03D}"/>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reserva de TPC solo opera cuando lo prevé la norma del impuesto y se cumplen sus requisitos.</a:t>
            </a:r>
          </a:p>
        </p:txBody>
      </p:sp>
      <p:sp>
        <p:nvSpPr>
          <p:cNvPr id="9" name="Item 3 title">
            <a:extLst>
              <a:ext uri="{FF2B5EF4-FFF2-40B4-BE49-F238E27FC236}">
                <a16:creationId xmlns:a16="http://schemas.microsoft.com/office/drawing/2014/main" id="{EB600206-DED4-422C-86FD-0AAD0428FCDF}"/>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Suspensión</a:t>
            </a:r>
          </a:p>
        </p:txBody>
      </p:sp>
      <p:sp>
        <p:nvSpPr>
          <p:cNvPr id="10" name="Item 3 explanation">
            <a:extLst>
              <a:ext uri="{FF2B5EF4-FFF2-40B4-BE49-F238E27FC236}">
                <a16:creationId xmlns:a16="http://schemas.microsoft.com/office/drawing/2014/main" id="{4DB50269-F6B9-4A66-BD67-6F50C290D69A}"/>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El recurso ordinario no suspende por sí solo. La TPC o su reserva válida tienen su régimen específico.</a:t>
            </a:r>
          </a:p>
        </p:txBody>
      </p:sp>
    </p:spTree>
    <p:extLst>
      <p:ext uri="{BB962C8B-B14F-4D97-AF65-F5344CB8AC3E}">
        <p14:creationId xmlns:p14="http://schemas.microsoft.com/office/powerpoint/2010/main" val="3653684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AB576453-2811-49BB-B6BC-4546C60486EE}"/>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06  Comprobación de valores  /  6.2.2 · Recurso y perito tercero  (2/2)  ·  GESTIÓN SI ES ACTUACIÓN AUTÓNOMA; INSPECCIÓN SI ESTÁ INTEGRADA</a:t>
            </a:r>
          </a:p>
        </p:txBody>
      </p:sp>
      <p:sp>
        <p:nvSpPr>
          <p:cNvPr id="2" name="Slide title">
            <a:extLst>
              <a:ext uri="{FF2B5EF4-FFF2-40B4-BE49-F238E27FC236}">
                <a16:creationId xmlns:a16="http://schemas.microsoft.com/office/drawing/2014/main" id="{C1F9A452-EFEC-4951-A2E9-8CD605A7229F}"/>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o Inspección · Perito tercero y límites del valor final</a:t>
            </a:r>
          </a:p>
        </p:txBody>
      </p:sp>
      <p:sp>
        <p:nvSpPr>
          <p:cNvPr id="3" name="Slide subtitle">
            <a:extLst>
              <a:ext uri="{FF2B5EF4-FFF2-40B4-BE49-F238E27FC236}">
                <a16:creationId xmlns:a16="http://schemas.microsoft.com/office/drawing/2014/main" id="{A3B865AA-07F5-4E92-84DA-F74231FE3805}"/>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Ejemplo: declarado 200.000 €, Administración 360.000 €, perito propio 230.000 €</a:t>
            </a:r>
          </a:p>
        </p:txBody>
      </p:sp>
      <p:sp>
        <p:nvSpPr>
          <p:cNvPr id="4" name="Legal reference footer">
            <a:extLst>
              <a:ext uri="{FF2B5EF4-FFF2-40B4-BE49-F238E27FC236}">
                <a16:creationId xmlns:a16="http://schemas.microsoft.com/office/drawing/2014/main" id="{B60208D3-43CF-4DEC-8600-1C783854CF97}"/>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57 y 134–135 · ITPAJD art. 10 · RGAT arts. 160–162</a:t>
            </a:r>
          </a:p>
        </p:txBody>
      </p:sp>
      <p:sp>
        <p:nvSpPr>
          <p:cNvPr id="5" name="Page number">
            <a:extLst>
              <a:ext uri="{FF2B5EF4-FFF2-40B4-BE49-F238E27FC236}">
                <a16:creationId xmlns:a16="http://schemas.microsoft.com/office/drawing/2014/main" id="{75625AC5-4865-4E1B-AC6C-B5E307FCD66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084 / 117</a:t>
            </a:r>
          </a:p>
        </p:txBody>
      </p:sp>
      <p:graphicFrame>
        <p:nvGraphicFramePr>
          <p:cNvPr id="13" name="Tabla 12">
            <a:extLst>
              <a:ext uri="{FF2B5EF4-FFF2-40B4-BE49-F238E27FC236}">
                <a16:creationId xmlns:a16="http://schemas.microsoft.com/office/drawing/2014/main" id="{ED41E2E6-A309-497E-B5D9-36362615E738}"/>
              </a:ext>
            </a:extLst>
          </p:cNvPr>
          <p:cNvGraphicFramePr/>
          <p:nvPr/>
        </p:nvGraphicFramePr>
        <p:xfrm>
          <a:off x="609600" y="2362200"/>
          <a:ext cx="10972800" cy="2002993"/>
        </p:xfrm>
        <a:graphic>
          <a:graphicData uri="http://schemas.openxmlformats.org/drawingml/2006/table">
            <a:tbl>
              <a:tblPr/>
              <a:tblGrid>
                <a:gridCol w="57150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457200">
                <a:tc>
                  <a:txBody>
                    <a:bodyPr/>
                    <a:lstStyle/>
                    <a:p>
                      <a:r>
                        <a:rPr sz="1770" b="1">
                          <a:solidFill>
                            <a:srgbClr val="FFFFFF"/>
                          </a:solidFill>
                          <a:latin typeface="DejaVu Sans"/>
                          <a:ea typeface="DejaVu Sans"/>
                          <a:cs typeface="DejaVu Sans"/>
                        </a:rPr>
                        <a:t>Tasación del tercero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Base resultante en el ejemplo</a:t>
                      </a:r>
                    </a:p>
                  </a:txBody>
                  <a:tcPr marL="133350" marR="133350" marT="57150" marB="57150" anchor="ctr">
                    <a:solidFill>
                      <a:srgbClr val="172F46"/>
                    </a:solidFill>
                  </a:tcPr>
                </a:tc>
                <a:extLst>
                  <a:ext uri="{0D108BD9-81ED-4DB2-BD59-A6C34878D82A}">
                    <a16:rowId xmlns:a16="http://schemas.microsoft.com/office/drawing/2014/main" val="10000"/>
                  </a:ext>
                </a:extLst>
              </a:tr>
              <a:tr h="631393">
                <a:tc>
                  <a:txBody>
                    <a:bodyPr/>
                    <a:lstStyle/>
                    <a:p>
                      <a:r>
                        <a:rPr sz="1755" b="0">
                          <a:solidFill>
                            <a:srgbClr val="172F46"/>
                          </a:solidFill>
                          <a:latin typeface="DejaVu Sans"/>
                          <a:ea typeface="DejaVu Sans"/>
                          <a:cs typeface="DejaVu Sans"/>
                        </a:rPr>
                        <a:t>375.000 €</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360.000 €: límite del valor administrativo</a:t>
                      </a:r>
                    </a:p>
                  </a:txBody>
                  <a:tcPr marL="133350" marR="133350" marT="57150" marB="57150" anchor="ctr">
                    <a:solidFill>
                      <a:srgbClr val="FFFFFF"/>
                    </a:solidFill>
                  </a:tcPr>
                </a:tc>
                <a:extLst>
                  <a:ext uri="{0D108BD9-81ED-4DB2-BD59-A6C34878D82A}">
                    <a16:rowId xmlns:a16="http://schemas.microsoft.com/office/drawing/2014/main" val="10001"/>
                  </a:ext>
                </a:extLst>
              </a:tr>
              <a:tr h="457200">
                <a:tc>
                  <a:txBody>
                    <a:bodyPr/>
                    <a:lstStyle/>
                    <a:p>
                      <a:r>
                        <a:rPr sz="1755" b="0">
                          <a:solidFill>
                            <a:srgbClr val="172F46"/>
                          </a:solidFill>
                          <a:latin typeface="DejaVu Sans"/>
                          <a:ea typeface="DejaVu Sans"/>
                          <a:cs typeface="DejaVu Sans"/>
                        </a:rPr>
                        <a:t>300.000 €</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300.000 €: dentro de los límites</a:t>
                      </a:r>
                    </a:p>
                  </a:txBody>
                  <a:tcPr marL="133350" marR="133350" marT="57150" marB="57150" anchor="ctr">
                    <a:solidFill>
                      <a:srgbClr val="EDF1F3"/>
                    </a:solidFill>
                  </a:tcPr>
                </a:tc>
                <a:extLst>
                  <a:ext uri="{0D108BD9-81ED-4DB2-BD59-A6C34878D82A}">
                    <a16:rowId xmlns:a16="http://schemas.microsoft.com/office/drawing/2014/main" val="10002"/>
                  </a:ext>
                </a:extLst>
              </a:tr>
              <a:tr h="457200">
                <a:tc>
                  <a:txBody>
                    <a:bodyPr/>
                    <a:lstStyle/>
                    <a:p>
                      <a:r>
                        <a:rPr sz="1755" b="0">
                          <a:solidFill>
                            <a:srgbClr val="172F46"/>
                          </a:solidFill>
                          <a:latin typeface="DejaVu Sans"/>
                          <a:ea typeface="DejaVu Sans"/>
                          <a:cs typeface="DejaVu Sans"/>
                        </a:rPr>
                        <a:t>190.000 €</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200.000 €: límite del valor declarado</a:t>
                      </a:r>
                    </a:p>
                  </a:txBody>
                  <a:tcPr marL="133350" marR="133350" marT="57150" marB="57150" anchor="ctr">
                    <a:solidFill>
                      <a:srgbClr val="FFFFFF"/>
                    </a:solidFill>
                  </a:tcPr>
                </a:tc>
                <a:extLst>
                  <a:ext uri="{0D108BD9-81ED-4DB2-BD59-A6C34878D82A}">
                    <a16:rowId xmlns:a16="http://schemas.microsoft.com/office/drawing/2014/main" val="10003"/>
                  </a:ext>
                </a:extLst>
              </a:tr>
            </a:tbl>
          </a:graphicData>
        </a:graphic>
      </p:graphicFrame>
      <p:sp>
        <p:nvSpPr>
          <p:cNvPr id="7" name="Table explanation">
            <a:extLst>
              <a:ext uri="{FF2B5EF4-FFF2-40B4-BE49-F238E27FC236}">
                <a16:creationId xmlns:a16="http://schemas.microsoft.com/office/drawing/2014/main" id="{98207FEF-43E3-4615-AF37-588DFFB42C3E}"/>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Cada parte paga su perito. El coste del tercero se asigna por la regla del 20 % del art. 135.3.</a:t>
            </a:r>
          </a:p>
        </p:txBody>
      </p:sp>
    </p:spTree>
    <p:extLst>
      <p:ext uri="{BB962C8B-B14F-4D97-AF65-F5344CB8AC3E}">
        <p14:creationId xmlns:p14="http://schemas.microsoft.com/office/powerpoint/2010/main" val="178813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9E7BE8CF-9640-4F28-8E3D-ED99422FAEC4}"/>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06  Comprobación de valores  /  6.3  (1/2)  ·  GESTIÓN SI ES ACTUACIÓN AUTÓNOMA; INSPECCIÓN SI ESTÁ INTEGRADA</a:t>
            </a:r>
          </a:p>
        </p:txBody>
      </p:sp>
      <p:sp>
        <p:nvSpPr>
          <p:cNvPr id="2" name="Slide title">
            <a:extLst>
              <a:ext uri="{FF2B5EF4-FFF2-40B4-BE49-F238E27FC236}">
                <a16:creationId xmlns:a16="http://schemas.microsoft.com/office/drawing/2014/main" id="{054ABDC0-65F1-4D19-A623-73FEADAF60CC}"/>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o Inspección · Lista de comprobación del valor</a:t>
            </a:r>
          </a:p>
        </p:txBody>
      </p:sp>
      <p:sp>
        <p:nvSpPr>
          <p:cNvPr id="3" name="Legal reference footer">
            <a:extLst>
              <a:ext uri="{FF2B5EF4-FFF2-40B4-BE49-F238E27FC236}">
                <a16:creationId xmlns:a16="http://schemas.microsoft.com/office/drawing/2014/main" id="{D85A4504-F7D3-4710-A6E1-5DF52E89C08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57 y 134–135 · ITPAJD art. 10 · RGAT arts. 160–162</a:t>
            </a:r>
          </a:p>
        </p:txBody>
      </p:sp>
      <p:sp>
        <p:nvSpPr>
          <p:cNvPr id="4" name="Page number">
            <a:extLst>
              <a:ext uri="{FF2B5EF4-FFF2-40B4-BE49-F238E27FC236}">
                <a16:creationId xmlns:a16="http://schemas.microsoft.com/office/drawing/2014/main" id="{C7682E01-33BF-44AA-9C1A-AA727CD883A4}"/>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085 / 117</a:t>
            </a:r>
          </a:p>
        </p:txBody>
      </p:sp>
      <p:sp>
        <p:nvSpPr>
          <p:cNvPr id="5" name="Item 1 title">
            <a:extLst>
              <a:ext uri="{FF2B5EF4-FFF2-40B4-BE49-F238E27FC236}">
                <a16:creationId xmlns:a16="http://schemas.microsoft.com/office/drawing/2014/main" id="{6FF6B141-DEB1-4161-8155-8A1EA6352759}"/>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Régimen</a:t>
            </a:r>
          </a:p>
        </p:txBody>
      </p:sp>
      <p:sp>
        <p:nvSpPr>
          <p:cNvPr id="6" name="Item 1 explanation">
            <a:extLst>
              <a:ext uri="{FF2B5EF4-FFF2-40B4-BE49-F238E27FC236}">
                <a16:creationId xmlns:a16="http://schemas.microsoft.com/office/drawing/2014/main" id="{7215EF33-B444-4E2E-A7A4-B8609140F89A}"/>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Valor de referencia o comprobación administrativa ordinaria.</a:t>
            </a:r>
          </a:p>
        </p:txBody>
      </p:sp>
      <p:sp>
        <p:nvSpPr>
          <p:cNvPr id="7" name="Item 2 title">
            <a:extLst>
              <a:ext uri="{FF2B5EF4-FFF2-40B4-BE49-F238E27FC236}">
                <a16:creationId xmlns:a16="http://schemas.microsoft.com/office/drawing/2014/main" id="{654AD019-CFDD-45AE-91ED-E63E19FD9209}"/>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Información</a:t>
            </a:r>
          </a:p>
        </p:txBody>
      </p:sp>
      <p:sp>
        <p:nvSpPr>
          <p:cNvPr id="8" name="Item 2 explanation">
            <a:extLst>
              <a:ext uri="{FF2B5EF4-FFF2-40B4-BE49-F238E27FC236}">
                <a16:creationId xmlns:a16="http://schemas.microsoft.com/office/drawing/2014/main" id="{688376D9-F344-497C-BB8D-819406666902}"/>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Método, características del bien, comparables y coeficientes.</a:t>
            </a:r>
          </a:p>
        </p:txBody>
      </p:sp>
      <p:sp>
        <p:nvSpPr>
          <p:cNvPr id="9" name="Item 3 title">
            <a:extLst>
              <a:ext uri="{FF2B5EF4-FFF2-40B4-BE49-F238E27FC236}">
                <a16:creationId xmlns:a16="http://schemas.microsoft.com/office/drawing/2014/main" id="{73E84146-0BA9-4B25-A557-38EAFA87C307}"/>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Prueba</a:t>
            </a:r>
          </a:p>
        </p:txBody>
      </p:sp>
      <p:sp>
        <p:nvSpPr>
          <p:cNvPr id="10" name="Item 3 explanation">
            <a:extLst>
              <a:ext uri="{FF2B5EF4-FFF2-40B4-BE49-F238E27FC236}">
                <a16:creationId xmlns:a16="http://schemas.microsoft.com/office/drawing/2014/main" id="{1B769873-6F41-43FF-8E58-E30AD6E3DECA}"/>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Documentación e informe que acrediten el valor defendido.</a:t>
            </a:r>
          </a:p>
        </p:txBody>
      </p:sp>
      <p:sp>
        <p:nvSpPr>
          <p:cNvPr id="11" name="Item 4 title">
            <a:extLst>
              <a:ext uri="{FF2B5EF4-FFF2-40B4-BE49-F238E27FC236}">
                <a16:creationId xmlns:a16="http://schemas.microsoft.com/office/drawing/2014/main" id="{392406A9-0BB1-45F4-A7D7-44DBD9205FA0}"/>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Tiempo</a:t>
            </a:r>
          </a:p>
        </p:txBody>
      </p:sp>
      <p:sp>
        <p:nvSpPr>
          <p:cNvPr id="12" name="Item 4 explanation">
            <a:extLst>
              <a:ext uri="{FF2B5EF4-FFF2-40B4-BE49-F238E27FC236}">
                <a16:creationId xmlns:a16="http://schemas.microsoft.com/office/drawing/2014/main" id="{6231970C-DC83-4C87-977E-F7C10CE92C3A}"/>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Plazo de alegaciones y duración del procedimiento.</a:t>
            </a:r>
          </a:p>
        </p:txBody>
      </p:sp>
    </p:spTree>
    <p:extLst>
      <p:ext uri="{BB962C8B-B14F-4D97-AF65-F5344CB8AC3E}">
        <p14:creationId xmlns:p14="http://schemas.microsoft.com/office/powerpoint/2010/main" val="20576202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53767460-17F9-487E-8FE8-17FC9FFD30ED}"/>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06  Comprobación de valores  /  6.3  (2/2)  ·  GESTIÓN SI ES ACTUACIÓN AUTÓNOMA; INSPECCIÓN SI ESTÁ INTEGRADA</a:t>
            </a:r>
          </a:p>
        </p:txBody>
      </p:sp>
      <p:sp>
        <p:nvSpPr>
          <p:cNvPr id="2" name="Slide title">
            <a:extLst>
              <a:ext uri="{FF2B5EF4-FFF2-40B4-BE49-F238E27FC236}">
                <a16:creationId xmlns:a16="http://schemas.microsoft.com/office/drawing/2014/main" id="{05ED5811-C357-40CE-BE35-9CC7DE050153}"/>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o Inspección · Lista de comprobación de la defensa</a:t>
            </a:r>
          </a:p>
        </p:txBody>
      </p:sp>
      <p:sp>
        <p:nvSpPr>
          <p:cNvPr id="3" name="Legal reference footer">
            <a:extLst>
              <a:ext uri="{FF2B5EF4-FFF2-40B4-BE49-F238E27FC236}">
                <a16:creationId xmlns:a16="http://schemas.microsoft.com/office/drawing/2014/main" id="{55EF530F-05B0-4B60-8F7C-5B0BE8A15C4C}"/>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57 y 134–135 · ITPAJD art. 10 · RGAT arts. 160–162</a:t>
            </a:r>
          </a:p>
        </p:txBody>
      </p:sp>
      <p:sp>
        <p:nvSpPr>
          <p:cNvPr id="4" name="Page number">
            <a:extLst>
              <a:ext uri="{FF2B5EF4-FFF2-40B4-BE49-F238E27FC236}">
                <a16:creationId xmlns:a16="http://schemas.microsoft.com/office/drawing/2014/main" id="{C8D90DD8-7116-4031-B83B-9E32E7FBD56B}"/>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086 / 117</a:t>
            </a:r>
          </a:p>
        </p:txBody>
      </p:sp>
      <p:sp>
        <p:nvSpPr>
          <p:cNvPr id="5" name="Item 1 title">
            <a:extLst>
              <a:ext uri="{FF2B5EF4-FFF2-40B4-BE49-F238E27FC236}">
                <a16:creationId xmlns:a16="http://schemas.microsoft.com/office/drawing/2014/main" id="{5803648A-F824-43D6-A855-15F0A6CC3572}"/>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Vía</a:t>
            </a:r>
          </a:p>
        </p:txBody>
      </p:sp>
      <p:sp>
        <p:nvSpPr>
          <p:cNvPr id="6" name="Item 1 explanation">
            <a:extLst>
              <a:ext uri="{FF2B5EF4-FFF2-40B4-BE49-F238E27FC236}">
                <a16:creationId xmlns:a16="http://schemas.microsoft.com/office/drawing/2014/main" id="{0DA4C7D0-B299-4D87-BE42-92CBF96AF297}"/>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Alegaciones, recurso o TPC elegidos según el régimen.</a:t>
            </a:r>
          </a:p>
        </p:txBody>
      </p:sp>
      <p:sp>
        <p:nvSpPr>
          <p:cNvPr id="7" name="Item 2 title">
            <a:extLst>
              <a:ext uri="{FF2B5EF4-FFF2-40B4-BE49-F238E27FC236}">
                <a16:creationId xmlns:a16="http://schemas.microsoft.com/office/drawing/2014/main" id="{7F5754EC-333C-45BD-8700-93CE016EF946}"/>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Suspensión</a:t>
            </a:r>
          </a:p>
        </p:txBody>
      </p:sp>
      <p:sp>
        <p:nvSpPr>
          <p:cNvPr id="8" name="Item 2 explanation">
            <a:extLst>
              <a:ext uri="{FF2B5EF4-FFF2-40B4-BE49-F238E27FC236}">
                <a16:creationId xmlns:a16="http://schemas.microsoft.com/office/drawing/2014/main" id="{A1B392FA-CF09-4001-A0C0-75A712C8D022}"/>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Efectos comprobados y reserva formulada solo si está legalmente admitida.</a:t>
            </a:r>
          </a:p>
        </p:txBody>
      </p:sp>
      <p:sp>
        <p:nvSpPr>
          <p:cNvPr id="9" name="Item 3 title">
            <a:extLst>
              <a:ext uri="{FF2B5EF4-FFF2-40B4-BE49-F238E27FC236}">
                <a16:creationId xmlns:a16="http://schemas.microsoft.com/office/drawing/2014/main" id="{EDBBCC0A-7A4C-4BB4-9CED-87BB22F4AF58}"/>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Costes</a:t>
            </a:r>
          </a:p>
        </p:txBody>
      </p:sp>
      <p:sp>
        <p:nvSpPr>
          <p:cNvPr id="10" name="Item 3 explanation">
            <a:extLst>
              <a:ext uri="{FF2B5EF4-FFF2-40B4-BE49-F238E27FC236}">
                <a16:creationId xmlns:a16="http://schemas.microsoft.com/office/drawing/2014/main" id="{4FA92D72-31D9-4D6A-9DB9-100ED5A6D2A2}"/>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Peritos, depósitos y regla del 20 % valorados.</a:t>
            </a:r>
          </a:p>
        </p:txBody>
      </p:sp>
      <p:sp>
        <p:nvSpPr>
          <p:cNvPr id="11" name="Item 4 title">
            <a:extLst>
              <a:ext uri="{FF2B5EF4-FFF2-40B4-BE49-F238E27FC236}">
                <a16:creationId xmlns:a16="http://schemas.microsoft.com/office/drawing/2014/main" id="{E188F3B1-5D2C-43A6-A4C0-B37229DD73B3}"/>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Resultado</a:t>
            </a:r>
          </a:p>
        </p:txBody>
      </p:sp>
      <p:sp>
        <p:nvSpPr>
          <p:cNvPr id="12" name="Item 4 explanation">
            <a:extLst>
              <a:ext uri="{FF2B5EF4-FFF2-40B4-BE49-F238E27FC236}">
                <a16:creationId xmlns:a16="http://schemas.microsoft.com/office/drawing/2014/main" id="{7AB31447-B8C9-4803-8059-0D1C317B8E85}"/>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Límites de la valoración final y nueva liquidación revisados.</a:t>
            </a:r>
          </a:p>
        </p:txBody>
      </p:sp>
    </p:spTree>
    <p:extLst>
      <p:ext uri="{BB962C8B-B14F-4D97-AF65-F5344CB8AC3E}">
        <p14:creationId xmlns:p14="http://schemas.microsoft.com/office/powerpoint/2010/main" val="39293380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B75679-9256-A237-C829-E4C5F6A56E84}"/>
              </a:ext>
            </a:extLst>
          </p:cNvPr>
          <p:cNvSpPr>
            <a:spLocks noGrp="1"/>
          </p:cNvSpPr>
          <p:nvPr>
            <p:ph type="title"/>
          </p:nvPr>
        </p:nvSpPr>
        <p:spPr/>
        <p:txBody>
          <a:bodyPr/>
          <a:lstStyle/>
          <a:p>
            <a:pPr algn="ctr"/>
            <a:r>
              <a:rPr lang="es-ES" dirty="0"/>
              <a:t>Comprobación Limitada</a:t>
            </a:r>
          </a:p>
        </p:txBody>
      </p:sp>
    </p:spTree>
    <p:extLst>
      <p:ext uri="{BB962C8B-B14F-4D97-AF65-F5344CB8AC3E}">
        <p14:creationId xmlns:p14="http://schemas.microsoft.com/office/powerpoint/2010/main" val="40913791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558A7B-2B16-2D9A-F7C8-F9242139CFFA}"/>
              </a:ext>
            </a:extLst>
          </p:cNvPr>
          <p:cNvSpPr>
            <a:spLocks noGrp="1"/>
          </p:cNvSpPr>
          <p:nvPr>
            <p:ph type="title"/>
          </p:nvPr>
        </p:nvSpPr>
        <p:spPr/>
        <p:txBody>
          <a:bodyPr>
            <a:normAutofit fontScale="90000"/>
          </a:bodyPr>
          <a:lstStyle/>
          <a:p>
            <a:r>
              <a:rPr lang="es-ES" dirty="0"/>
              <a:t>1. En el procedimiento de comprobación limitada la Administración tributaria podrá comprobar los hechos, actos, elementos, actividades, explotaciones y demás circunstancias determinantes de la obligación tributaria.</a:t>
            </a:r>
            <a:br>
              <a:rPr lang="es-ES" dirty="0"/>
            </a:br>
            <a:endParaRPr lang="es-ES" dirty="0"/>
          </a:p>
        </p:txBody>
      </p:sp>
    </p:spTree>
    <p:extLst>
      <p:ext uri="{BB962C8B-B14F-4D97-AF65-F5344CB8AC3E}">
        <p14:creationId xmlns:p14="http://schemas.microsoft.com/office/powerpoint/2010/main" val="20760006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E30B1CF-F8E2-CFA0-34B3-C2C2B38441D0}"/>
              </a:ext>
            </a:extLst>
          </p:cNvPr>
          <p:cNvSpPr txBox="1"/>
          <p:nvPr/>
        </p:nvSpPr>
        <p:spPr>
          <a:xfrm>
            <a:off x="924560" y="-115531"/>
            <a:ext cx="10342880" cy="6740307"/>
          </a:xfrm>
          <a:prstGeom prst="rect">
            <a:avLst/>
          </a:prstGeom>
          <a:noFill/>
        </p:spPr>
        <p:txBody>
          <a:bodyPr wrap="square">
            <a:spAutoFit/>
          </a:bodyPr>
          <a:lstStyle/>
          <a:p>
            <a:r>
              <a:rPr lang="es-ES" sz="3200" dirty="0">
                <a:solidFill>
                  <a:srgbClr val="FF0000"/>
                </a:solidFill>
              </a:rPr>
              <a:t>únicamente</a:t>
            </a:r>
            <a:r>
              <a:rPr lang="es-ES" dirty="0"/>
              <a:t> las siguientes actuaciones: </a:t>
            </a:r>
          </a:p>
          <a:p>
            <a:endParaRPr lang="es-ES" dirty="0"/>
          </a:p>
          <a:p>
            <a:pPr marL="342900" indent="-342900">
              <a:buAutoNum type="alphaLcParenR"/>
            </a:pPr>
            <a:r>
              <a:rPr lang="es-ES" dirty="0"/>
              <a:t>Examen de los datos consignados por los obligados tributarios en sus declaraciones y de los justificantes presentados o que se requieran al efecto. </a:t>
            </a:r>
          </a:p>
          <a:p>
            <a:pPr marL="342900" indent="-342900">
              <a:buAutoNum type="alphaLcParenR"/>
            </a:pPr>
            <a:endParaRPr lang="es-ES" dirty="0"/>
          </a:p>
          <a:p>
            <a:pPr marL="342900" indent="-342900">
              <a:buAutoNum type="alphaLcParenR"/>
            </a:pPr>
            <a:r>
              <a:rPr lang="es-ES" dirty="0"/>
              <a:t>Examen de los datos y antecedentes en poder de la Administración tributaria que pongan de manifiesto la realización del hecho imponible o del presupuesto de una obligación tributaria, o la existencia de elementos determinantes de la misma </a:t>
            </a:r>
            <a:r>
              <a:rPr lang="es-ES" sz="2400" dirty="0">
                <a:solidFill>
                  <a:srgbClr val="FF0000"/>
                </a:solidFill>
              </a:rPr>
              <a:t>no declarados o distintos a los declarados por </a:t>
            </a:r>
            <a:r>
              <a:rPr lang="es-ES" dirty="0"/>
              <a:t>el obligado tributario. </a:t>
            </a:r>
          </a:p>
          <a:p>
            <a:pPr marL="342900" indent="-342900">
              <a:buAutoNum type="alphaLcParenR"/>
            </a:pPr>
            <a:endParaRPr lang="es-ES" dirty="0"/>
          </a:p>
          <a:p>
            <a:pPr marL="342900" indent="-342900">
              <a:buAutoNum type="alphaLcParenR"/>
            </a:pPr>
            <a:r>
              <a:rPr lang="es-ES" dirty="0"/>
              <a:t>Examen de los registros y demás documentos exigidos por la normativa tributaria y de cualquier otro libro, registro o documento de carácter oficial, así como el examen de las facturas o documentos que sirvan de justificante de las operaciones incluidas en dichos libros, registros o documentos. El examen de la </a:t>
            </a:r>
            <a:r>
              <a:rPr lang="es-ES" sz="2800" dirty="0">
                <a:solidFill>
                  <a:srgbClr val="FF0000"/>
                </a:solidFill>
              </a:rPr>
              <a:t>contabilidad</a:t>
            </a:r>
            <a:r>
              <a:rPr lang="es-ES" dirty="0"/>
              <a:t> se limitará a constatar la coincidencia entre lo que figure en la misma y la información que obre en poder de la Administración tributaria, incluida la obtenida en el procedimiento. </a:t>
            </a:r>
          </a:p>
          <a:p>
            <a:r>
              <a:rPr lang="es-ES" dirty="0"/>
              <a:t>        El examen de la contabilidad no impedirá ni limitará la ulterior comprobación de las operaciones a    </a:t>
            </a:r>
          </a:p>
          <a:p>
            <a:r>
              <a:rPr lang="es-ES" dirty="0"/>
              <a:t>         que la misma se refiere en un procedimiento de inspección. </a:t>
            </a:r>
          </a:p>
          <a:p>
            <a:pPr marL="342900" indent="-342900">
              <a:buAutoNum type="alphaLcParenR"/>
            </a:pPr>
            <a:endParaRPr lang="es-ES" dirty="0"/>
          </a:p>
          <a:p>
            <a:pPr marL="342900" indent="-342900">
              <a:buAutoNum type="alphaLcParenR"/>
            </a:pPr>
            <a:r>
              <a:rPr lang="es-ES" dirty="0"/>
              <a:t>Requerimientos a terceros para que aporten información y documentación justificativa con el objeto de comprobar la veracidad de la información que obre en poder de la Administración tributaria, incluida la obtenida en el procedimiento. </a:t>
            </a:r>
          </a:p>
        </p:txBody>
      </p:sp>
    </p:spTree>
    <p:extLst>
      <p:ext uri="{BB962C8B-B14F-4D97-AF65-F5344CB8AC3E}">
        <p14:creationId xmlns:p14="http://schemas.microsoft.com/office/powerpoint/2010/main" val="32209755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3C86DB72-12A6-4F29-B231-74F90D1D92CF}"/>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2.1 · 2.1.1  (1/2)  ·  DEPARTAMENTO DE GESTIÓN TRIBUTARIA</a:t>
            </a:r>
          </a:p>
        </p:txBody>
      </p:sp>
      <p:sp>
        <p:nvSpPr>
          <p:cNvPr id="2" name="Slide title">
            <a:extLst>
              <a:ext uri="{FF2B5EF4-FFF2-40B4-BE49-F238E27FC236}">
                <a16:creationId xmlns:a16="http://schemas.microsoft.com/office/drawing/2014/main" id="{ADF77C79-6B4E-4E89-A854-070B0709010F}"/>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lang="es-ES" sz="3300" b="1" dirty="0">
                <a:solidFill>
                  <a:srgbClr val="172F46"/>
                </a:solidFill>
                <a:latin typeface="DejaVu Sans"/>
                <a:ea typeface="DejaVu Sans"/>
                <a:cs typeface="DejaVu Sans"/>
              </a:rPr>
              <a:t>Alcance </a:t>
            </a:r>
            <a:r>
              <a:rPr sz="3300" b="1" dirty="0">
                <a:solidFill>
                  <a:srgbClr val="172F46"/>
                </a:solidFill>
                <a:latin typeface="DejaVu Sans"/>
                <a:ea typeface="DejaVu Sans"/>
                <a:cs typeface="DejaVu Sans"/>
              </a:rPr>
              <a:t>de la </a:t>
            </a:r>
            <a:r>
              <a:rPr sz="3300" b="1" dirty="0" err="1">
                <a:solidFill>
                  <a:srgbClr val="172F46"/>
                </a:solidFill>
                <a:latin typeface="DejaVu Sans"/>
                <a:ea typeface="DejaVu Sans"/>
                <a:cs typeface="DejaVu Sans"/>
              </a:rPr>
              <a:t>comprobación</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limitada</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216632F1-A087-4753-8F49-024561FAEA3E}"/>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8D66013D-AA85-4E58-8929-076EF215124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017 / 117</a:t>
            </a:r>
          </a:p>
        </p:txBody>
      </p:sp>
      <p:sp>
        <p:nvSpPr>
          <p:cNvPr id="5" name="Item 1 title">
            <a:extLst>
              <a:ext uri="{FF2B5EF4-FFF2-40B4-BE49-F238E27FC236}">
                <a16:creationId xmlns:a16="http://schemas.microsoft.com/office/drawing/2014/main" id="{C9C445F5-B57D-4150-AC75-917E189AE70D}"/>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Revisión de obligaciones</a:t>
            </a:r>
          </a:p>
        </p:txBody>
      </p:sp>
      <p:sp>
        <p:nvSpPr>
          <p:cNvPr id="6" name="Item 1 explanation">
            <a:extLst>
              <a:ext uri="{FF2B5EF4-FFF2-40B4-BE49-F238E27FC236}">
                <a16:creationId xmlns:a16="http://schemas.microsoft.com/office/drawing/2014/main" id="{13988045-D44E-439E-90F6-DF0F89CDDF3B}"/>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Permite comprobar hechos, actos y elementos que determinan la obligación tributaria.</a:t>
            </a:r>
          </a:p>
        </p:txBody>
      </p:sp>
      <p:sp>
        <p:nvSpPr>
          <p:cNvPr id="7" name="Item 2 title">
            <a:extLst>
              <a:ext uri="{FF2B5EF4-FFF2-40B4-BE49-F238E27FC236}">
                <a16:creationId xmlns:a16="http://schemas.microsoft.com/office/drawing/2014/main" id="{65EE19BE-FD9D-4034-8B81-4FDB0B118895}"/>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Mayor alcance documental</a:t>
            </a:r>
          </a:p>
        </p:txBody>
      </p:sp>
      <p:sp>
        <p:nvSpPr>
          <p:cNvPr id="8" name="Item 2 explanation">
            <a:extLst>
              <a:ext uri="{FF2B5EF4-FFF2-40B4-BE49-F238E27FC236}">
                <a16:creationId xmlns:a16="http://schemas.microsoft.com/office/drawing/2014/main" id="{5E9A26DD-8E29-41CA-8C8C-0434922A35F4}"/>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revisar declaraciones, registros, facturas y datos obtenidos de terceros.</a:t>
            </a:r>
          </a:p>
        </p:txBody>
      </p:sp>
      <p:sp>
        <p:nvSpPr>
          <p:cNvPr id="9" name="Item 3 title">
            <a:extLst>
              <a:ext uri="{FF2B5EF4-FFF2-40B4-BE49-F238E27FC236}">
                <a16:creationId xmlns:a16="http://schemas.microsoft.com/office/drawing/2014/main" id="{BC49CB6A-DD85-4664-BEED-4FAAF9CB06D3}"/>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También actividades económicas</a:t>
            </a:r>
          </a:p>
        </p:txBody>
      </p:sp>
      <p:sp>
        <p:nvSpPr>
          <p:cNvPr id="10" name="Item 3 explanation">
            <a:extLst>
              <a:ext uri="{FF2B5EF4-FFF2-40B4-BE49-F238E27FC236}">
                <a16:creationId xmlns:a16="http://schemas.microsoft.com/office/drawing/2014/main" id="{0DC3A393-2BD7-47C6-89AA-40E8C16745DF}"/>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comprobarlas dentro de las facultades y límites del art. 136 LGT.</a:t>
            </a:r>
          </a:p>
        </p:txBody>
      </p:sp>
    </p:spTree>
    <p:extLst>
      <p:ext uri="{BB962C8B-B14F-4D97-AF65-F5344CB8AC3E}">
        <p14:creationId xmlns:p14="http://schemas.microsoft.com/office/powerpoint/2010/main" val="7403683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AE279EE5-F199-4E94-B8B2-660D4401540D}"/>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2.1 · 2.1.1  (2/2)  ·  DEPARTAMENTO DE GESTIÓN TRIBUTARIA</a:t>
            </a:r>
          </a:p>
        </p:txBody>
      </p:sp>
      <p:sp>
        <p:nvSpPr>
          <p:cNvPr id="2" name="Slide title">
            <a:extLst>
              <a:ext uri="{FF2B5EF4-FFF2-40B4-BE49-F238E27FC236}">
                <a16:creationId xmlns:a16="http://schemas.microsoft.com/office/drawing/2014/main" id="{A7311442-9BC1-4C60-AE0C-38093400FC42}"/>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Qué</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puede</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originar</a:t>
            </a:r>
            <a:r>
              <a:rPr sz="3300" b="1" dirty="0">
                <a:solidFill>
                  <a:srgbClr val="172F46"/>
                </a:solidFill>
                <a:latin typeface="DejaVu Sans"/>
                <a:ea typeface="DejaVu Sans"/>
                <a:cs typeface="DejaVu Sans"/>
              </a:rPr>
              <a:t> el </a:t>
            </a:r>
            <a:r>
              <a:rPr sz="3300" b="1" dirty="0" err="1">
                <a:solidFill>
                  <a:srgbClr val="172F46"/>
                </a:solidFill>
                <a:latin typeface="DejaVu Sans"/>
                <a:ea typeface="DejaVu Sans"/>
                <a:cs typeface="DejaVu Sans"/>
              </a:rPr>
              <a:t>expediente</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A786A955-B905-4653-8059-1E0D76763619}"/>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945A8849-3BDD-4770-8429-D27D9379FFF9}"/>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018 / 117</a:t>
            </a:r>
          </a:p>
        </p:txBody>
      </p:sp>
      <p:sp>
        <p:nvSpPr>
          <p:cNvPr id="5" name="Item 1 title">
            <a:extLst>
              <a:ext uri="{FF2B5EF4-FFF2-40B4-BE49-F238E27FC236}">
                <a16:creationId xmlns:a16="http://schemas.microsoft.com/office/drawing/2014/main" id="{4705EE68-BC1A-42B4-8CB7-EC3393ACF46E}"/>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Una autoliquidación</a:t>
            </a:r>
          </a:p>
        </p:txBody>
      </p:sp>
      <p:sp>
        <p:nvSpPr>
          <p:cNvPr id="6" name="Item 1 explanation">
            <a:extLst>
              <a:ext uri="{FF2B5EF4-FFF2-40B4-BE49-F238E27FC236}">
                <a16:creationId xmlns:a16="http://schemas.microsoft.com/office/drawing/2014/main" id="{B950FAEA-1AB7-45F6-954C-A97B972CCECD}"/>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Contraste de ingresos, gastos, deducciones o cuotas declaradas.</a:t>
            </a:r>
          </a:p>
        </p:txBody>
      </p:sp>
      <p:sp>
        <p:nvSpPr>
          <p:cNvPr id="7" name="Item 2 title">
            <a:extLst>
              <a:ext uri="{FF2B5EF4-FFF2-40B4-BE49-F238E27FC236}">
                <a16:creationId xmlns:a16="http://schemas.microsoft.com/office/drawing/2014/main" id="{550F2AAC-4E88-411A-85D3-340019135293}"/>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Una omisión</a:t>
            </a:r>
          </a:p>
        </p:txBody>
      </p:sp>
      <p:sp>
        <p:nvSpPr>
          <p:cNvPr id="8" name="Item 2 explanation">
            <a:extLst>
              <a:ext uri="{FF2B5EF4-FFF2-40B4-BE49-F238E27FC236}">
                <a16:creationId xmlns:a16="http://schemas.microsoft.com/office/drawing/2014/main" id="{F407B4B1-8253-4DD4-8392-1ABCEA1EE21D}"/>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Indicios de una obligación de declarar que no se ha cumplido.</a:t>
            </a:r>
          </a:p>
        </p:txBody>
      </p:sp>
      <p:sp>
        <p:nvSpPr>
          <p:cNvPr id="9" name="Item 3 title">
            <a:extLst>
              <a:ext uri="{FF2B5EF4-FFF2-40B4-BE49-F238E27FC236}">
                <a16:creationId xmlns:a16="http://schemas.microsoft.com/office/drawing/2014/main" id="{D0F131CA-9DEC-4D9D-95C6-5CDAFDBEBA33}"/>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Un objeto delimitado</a:t>
            </a:r>
          </a:p>
        </p:txBody>
      </p:sp>
      <p:sp>
        <p:nvSpPr>
          <p:cNvPr id="10" name="Item 3 explanation">
            <a:extLst>
              <a:ext uri="{FF2B5EF4-FFF2-40B4-BE49-F238E27FC236}">
                <a16:creationId xmlns:a16="http://schemas.microsoft.com/office/drawing/2014/main" id="{1046E57C-B3F7-478E-A040-E5EDAC6D0E66}"/>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comunicación debe precisar la naturaleza y el alcance de la actuación.</a:t>
            </a:r>
          </a:p>
        </p:txBody>
      </p:sp>
    </p:spTree>
    <p:extLst>
      <p:ext uri="{BB962C8B-B14F-4D97-AF65-F5344CB8AC3E}">
        <p14:creationId xmlns:p14="http://schemas.microsoft.com/office/powerpoint/2010/main" val="912410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A596D5B0-D4E0-48E9-8A54-E36E4B78C102}"/>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2.1.2  (1/2)  ·  DEPARTAMENTO DE GESTIÓN TRIBUTARIA</a:t>
            </a:r>
          </a:p>
        </p:txBody>
      </p:sp>
      <p:sp>
        <p:nvSpPr>
          <p:cNvPr id="2" name="Slide title">
            <a:extLst>
              <a:ext uri="{FF2B5EF4-FFF2-40B4-BE49-F238E27FC236}">
                <a16:creationId xmlns:a16="http://schemas.microsoft.com/office/drawing/2014/main" id="{A45FEA2D-9E7B-4328-8941-7D757AC75B3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Qué</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límites</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conserva</a:t>
            </a:r>
            <a:r>
              <a:rPr sz="3300" b="1" dirty="0">
                <a:solidFill>
                  <a:srgbClr val="172F46"/>
                </a:solidFill>
                <a:latin typeface="DejaVu Sans"/>
                <a:ea typeface="DejaVu Sans"/>
                <a:cs typeface="DejaVu Sans"/>
              </a:rPr>
              <a:t> el </a:t>
            </a:r>
            <a:r>
              <a:rPr sz="3300" b="1" dirty="0" err="1">
                <a:solidFill>
                  <a:srgbClr val="172F46"/>
                </a:solidFill>
                <a:latin typeface="DejaVu Sans"/>
                <a:ea typeface="DejaVu Sans"/>
                <a:cs typeface="DejaVu Sans"/>
              </a:rPr>
              <a:t>procedimiento</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1E02585A-21F3-444B-B102-FF19C6298CCF}"/>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70776AF3-5522-4950-94B2-5F76FE01402F}"/>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019 / 117</a:t>
            </a:r>
          </a:p>
        </p:txBody>
      </p:sp>
      <p:sp>
        <p:nvSpPr>
          <p:cNvPr id="5" name="Item 1 title">
            <a:extLst>
              <a:ext uri="{FF2B5EF4-FFF2-40B4-BE49-F238E27FC236}">
                <a16:creationId xmlns:a16="http://schemas.microsoft.com/office/drawing/2014/main" id="{BFB688D9-766D-45B9-9085-61A609591853}"/>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Alcance notificado</a:t>
            </a:r>
          </a:p>
        </p:txBody>
      </p:sp>
      <p:sp>
        <p:nvSpPr>
          <p:cNvPr id="6" name="Item 1 explanation">
            <a:extLst>
              <a:ext uri="{FF2B5EF4-FFF2-40B4-BE49-F238E27FC236}">
                <a16:creationId xmlns:a16="http://schemas.microsoft.com/office/drawing/2014/main" id="{44B67BB6-6828-4DF6-B8D6-0D9558318D51}"/>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Una ampliación o reducción debe ser motivada y notificarse antes de abrir las alegaciones.</a:t>
            </a:r>
          </a:p>
        </p:txBody>
      </p:sp>
      <p:sp>
        <p:nvSpPr>
          <p:cNvPr id="7" name="Item 2 title">
            <a:extLst>
              <a:ext uri="{FF2B5EF4-FFF2-40B4-BE49-F238E27FC236}">
                <a16:creationId xmlns:a16="http://schemas.microsoft.com/office/drawing/2014/main" id="{9DBFE73A-8B54-4630-AF61-7A07D8F6AF07}"/>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Movimientos financieros</a:t>
            </a:r>
          </a:p>
        </p:txBody>
      </p:sp>
      <p:sp>
        <p:nvSpPr>
          <p:cNvPr id="8" name="Item 2 explanation">
            <a:extLst>
              <a:ext uri="{FF2B5EF4-FFF2-40B4-BE49-F238E27FC236}">
                <a16:creationId xmlns:a16="http://schemas.microsoft.com/office/drawing/2014/main" id="{B103F54D-BDD4-4330-87C5-75E9988F957B}"/>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No puede requerir a terceros información sobre ellos por esta vía.</a:t>
            </a:r>
          </a:p>
        </p:txBody>
      </p:sp>
      <p:sp>
        <p:nvSpPr>
          <p:cNvPr id="9" name="Item 3 title">
            <a:extLst>
              <a:ext uri="{FF2B5EF4-FFF2-40B4-BE49-F238E27FC236}">
                <a16:creationId xmlns:a16="http://schemas.microsoft.com/office/drawing/2014/main" id="{299C8A0E-5D0B-4E3C-84D0-0037322EE033}"/>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Justificación propia</a:t>
            </a:r>
          </a:p>
        </p:txBody>
      </p:sp>
      <p:sp>
        <p:nvSpPr>
          <p:cNvPr id="10" name="Item 3 explanation">
            <a:extLst>
              <a:ext uri="{FF2B5EF4-FFF2-40B4-BE49-F238E27FC236}">
                <a16:creationId xmlns:a16="http://schemas.microsoft.com/office/drawing/2014/main" id="{D34C37CD-8B1C-464D-8CF5-09400F3CAF93}"/>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Sí puede pedir al contribuyente justificar operaciones financieras relevantes para su obligación.</a:t>
            </a:r>
          </a:p>
        </p:txBody>
      </p:sp>
      <p:sp>
        <p:nvSpPr>
          <p:cNvPr id="11" name="Item 4 title">
            <a:extLst>
              <a:ext uri="{FF2B5EF4-FFF2-40B4-BE49-F238E27FC236}">
                <a16:creationId xmlns:a16="http://schemas.microsoft.com/office/drawing/2014/main" id="{51B680A8-1458-431F-A547-CFC9178860B3}"/>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Actuaciones presenciales</a:t>
            </a:r>
          </a:p>
        </p:txBody>
      </p:sp>
      <p:sp>
        <p:nvSpPr>
          <p:cNvPr id="12" name="Item 4 explanation">
            <a:extLst>
              <a:ext uri="{FF2B5EF4-FFF2-40B4-BE49-F238E27FC236}">
                <a16:creationId xmlns:a16="http://schemas.microsoft.com/office/drawing/2014/main" id="{40A858D2-7B4F-426E-ABEC-A287CA284B70}"/>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Existen supuestos legales que permiten actuar fuera de las oficinas administrativas.</a:t>
            </a:r>
          </a:p>
        </p:txBody>
      </p:sp>
    </p:spTree>
    <p:extLst>
      <p:ext uri="{BB962C8B-B14F-4D97-AF65-F5344CB8AC3E}">
        <p14:creationId xmlns:p14="http://schemas.microsoft.com/office/powerpoint/2010/main" val="20005062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Section breadcrumb">
            <a:extLst>
              <a:ext uri="{FF2B5EF4-FFF2-40B4-BE49-F238E27FC236}">
                <a16:creationId xmlns:a16="http://schemas.microsoft.com/office/drawing/2014/main" id="{C5770486-F44C-4E98-AF8F-D021F1F4A8C3}"/>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2.1.2  (2/2)  ·  DEPARTAMENTO DE GESTIÓN TRIBUTARIA</a:t>
            </a:r>
          </a:p>
        </p:txBody>
      </p:sp>
      <p:sp>
        <p:nvSpPr>
          <p:cNvPr id="2" name="Slide title">
            <a:extLst>
              <a:ext uri="{FF2B5EF4-FFF2-40B4-BE49-F238E27FC236}">
                <a16:creationId xmlns:a16="http://schemas.microsoft.com/office/drawing/2014/main" id="{F7F4534A-4456-4911-969E-4FB2262180D7}"/>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La </a:t>
            </a:r>
            <a:r>
              <a:rPr sz="3300" b="1" dirty="0" err="1">
                <a:solidFill>
                  <a:srgbClr val="172F46"/>
                </a:solidFill>
                <a:latin typeface="DejaVu Sans"/>
                <a:ea typeface="DejaVu Sans"/>
                <a:cs typeface="DejaVu Sans"/>
              </a:rPr>
              <a:t>contabilidad</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puede</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examinarse</a:t>
            </a:r>
            <a:endParaRPr sz="3300" b="1" dirty="0">
              <a:solidFill>
                <a:srgbClr val="172F46"/>
              </a:solidFill>
              <a:latin typeface="DejaVu Sans"/>
              <a:ea typeface="DejaVu Sans"/>
              <a:cs typeface="DejaVu Sans"/>
            </a:endParaRPr>
          </a:p>
        </p:txBody>
      </p:sp>
      <p:sp>
        <p:nvSpPr>
          <p:cNvPr id="4" name="Legal reference footer">
            <a:extLst>
              <a:ext uri="{FF2B5EF4-FFF2-40B4-BE49-F238E27FC236}">
                <a16:creationId xmlns:a16="http://schemas.microsoft.com/office/drawing/2014/main" id="{B1E3EB9C-2257-422C-8ECE-E3A8811054DF}"/>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5" name="Page number">
            <a:extLst>
              <a:ext uri="{FF2B5EF4-FFF2-40B4-BE49-F238E27FC236}">
                <a16:creationId xmlns:a16="http://schemas.microsoft.com/office/drawing/2014/main" id="{3F260E21-B376-4281-9F70-2912340ADE11}"/>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020 / 117</a:t>
            </a:r>
          </a:p>
        </p:txBody>
      </p:sp>
      <p:sp>
        <p:nvSpPr>
          <p:cNvPr id="6" name="Item 1 title">
            <a:extLst>
              <a:ext uri="{FF2B5EF4-FFF2-40B4-BE49-F238E27FC236}">
                <a16:creationId xmlns:a16="http://schemas.microsoft.com/office/drawing/2014/main" id="{302FA2CB-7DF7-4A9C-93C6-CB1EACD66B0E}"/>
              </a:ext>
            </a:extLst>
          </p:cNvPr>
          <p:cNvSpPr>
            <a:spLocks noGrp="1"/>
          </p:cNvSpPr>
          <p:nvPr/>
        </p:nvSpPr>
        <p:spPr>
          <a:xfrm>
            <a:off x="609600" y="19050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a:solidFill>
                  <a:srgbClr val="8F3D33"/>
                </a:solidFill>
                <a:latin typeface="DejaVu Sans"/>
                <a:ea typeface="DejaVu Sans"/>
                <a:cs typeface="DejaVu Sans"/>
              </a:rPr>
              <a:t>Regla </a:t>
            </a:r>
            <a:r>
              <a:rPr sz="2213" b="1" dirty="0" err="1">
                <a:solidFill>
                  <a:srgbClr val="8F3D33"/>
                </a:solidFill>
                <a:latin typeface="DejaVu Sans"/>
                <a:ea typeface="DejaVu Sans"/>
                <a:cs typeface="DejaVu Sans"/>
              </a:rPr>
              <a:t>vigente</a:t>
            </a:r>
            <a:endParaRPr sz="2213" b="1" dirty="0">
              <a:solidFill>
                <a:srgbClr val="8F3D33"/>
              </a:solidFill>
              <a:latin typeface="DejaVu Sans"/>
              <a:ea typeface="DejaVu Sans"/>
              <a:cs typeface="DejaVu Sans"/>
            </a:endParaRPr>
          </a:p>
        </p:txBody>
      </p:sp>
      <p:sp>
        <p:nvSpPr>
          <p:cNvPr id="7" name="Item 1 explanation">
            <a:extLst>
              <a:ext uri="{FF2B5EF4-FFF2-40B4-BE49-F238E27FC236}">
                <a16:creationId xmlns:a16="http://schemas.microsoft.com/office/drawing/2014/main" id="{58CCA172-E131-47C0-8FA6-FACCC4B21B07}"/>
              </a:ext>
            </a:extLst>
          </p:cNvPr>
          <p:cNvSpPr>
            <a:spLocks noGrp="1"/>
          </p:cNvSpPr>
          <p:nvPr/>
        </p:nvSpPr>
        <p:spPr>
          <a:xfrm>
            <a:off x="609600" y="2676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Se </a:t>
            </a:r>
            <a:r>
              <a:rPr sz="1988" b="0" dirty="0" err="1">
                <a:solidFill>
                  <a:srgbClr val="172F46"/>
                </a:solidFill>
                <a:latin typeface="DejaVu Sans"/>
                <a:ea typeface="DejaVu Sans"/>
                <a:cs typeface="DejaVu Sans"/>
              </a:rPr>
              <a:t>admite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examinar</a:t>
            </a:r>
            <a:r>
              <a:rPr sz="1988" b="0" dirty="0">
                <a:solidFill>
                  <a:srgbClr val="172F46"/>
                </a:solidFill>
                <a:latin typeface="DejaVu Sans"/>
                <a:ea typeface="DejaVu Sans"/>
                <a:cs typeface="DejaVu Sans"/>
              </a:rPr>
              <a:t> la </a:t>
            </a:r>
            <a:r>
              <a:rPr sz="1988" b="0" dirty="0" err="1">
                <a:solidFill>
                  <a:srgbClr val="172F46"/>
                </a:solidFill>
                <a:latin typeface="DejaVu Sans"/>
                <a:ea typeface="DejaVu Sans"/>
                <a:cs typeface="DejaVu Sans"/>
              </a:rPr>
              <a:t>contabilidad</a:t>
            </a:r>
            <a:r>
              <a:rPr sz="1988" b="0" dirty="0">
                <a:solidFill>
                  <a:srgbClr val="172F46"/>
                </a:solidFill>
                <a:latin typeface="DejaVu Sans"/>
                <a:ea typeface="DejaVu Sans"/>
                <a:cs typeface="DejaVu Sans"/>
              </a:rPr>
              <a:t> para </a:t>
            </a:r>
            <a:r>
              <a:rPr sz="1988" b="0" dirty="0" err="1">
                <a:solidFill>
                  <a:srgbClr val="172F46"/>
                </a:solidFill>
                <a:latin typeface="DejaVu Sans"/>
                <a:ea typeface="DejaVu Sans"/>
                <a:cs typeface="DejaVu Sans"/>
              </a:rPr>
              <a:t>constatar</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su</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coincidencia</a:t>
            </a:r>
            <a:r>
              <a:rPr sz="1988" b="0" dirty="0">
                <a:solidFill>
                  <a:srgbClr val="172F46"/>
                </a:solidFill>
                <a:latin typeface="DejaVu Sans"/>
                <a:ea typeface="DejaVu Sans"/>
                <a:cs typeface="DejaVu Sans"/>
              </a:rPr>
              <a:t> con la </a:t>
            </a:r>
            <a:r>
              <a:rPr sz="1988" b="0" dirty="0" err="1">
                <a:solidFill>
                  <a:srgbClr val="172F46"/>
                </a:solidFill>
                <a:latin typeface="DejaVu Sans"/>
                <a:ea typeface="DejaVu Sans"/>
                <a:cs typeface="DejaVu Sans"/>
              </a:rPr>
              <a:t>información</a:t>
            </a:r>
            <a:r>
              <a:rPr sz="1988" b="0" dirty="0">
                <a:solidFill>
                  <a:srgbClr val="172F46"/>
                </a:solidFill>
                <a:latin typeface="DejaVu Sans"/>
                <a:ea typeface="DejaVu Sans"/>
                <a:cs typeface="DejaVu Sans"/>
              </a:rPr>
              <a:t> de la Administración.</a:t>
            </a:r>
          </a:p>
        </p:txBody>
      </p:sp>
      <p:sp>
        <p:nvSpPr>
          <p:cNvPr id="8" name="Item 2 title">
            <a:extLst>
              <a:ext uri="{FF2B5EF4-FFF2-40B4-BE49-F238E27FC236}">
                <a16:creationId xmlns:a16="http://schemas.microsoft.com/office/drawing/2014/main" id="{48763A58-44DF-47F1-92F7-5DC7E04D360A}"/>
              </a:ext>
            </a:extLst>
          </p:cNvPr>
          <p:cNvSpPr>
            <a:spLocks noGrp="1"/>
          </p:cNvSpPr>
          <p:nvPr/>
        </p:nvSpPr>
        <p:spPr>
          <a:xfrm>
            <a:off x="609600" y="353377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err="1">
                <a:solidFill>
                  <a:srgbClr val="8F3D33"/>
                </a:solidFill>
                <a:latin typeface="DejaVu Sans"/>
                <a:ea typeface="DejaVu Sans"/>
                <a:cs typeface="DejaVu Sans"/>
              </a:rPr>
              <a:t>Dónde</a:t>
            </a:r>
            <a:r>
              <a:rPr sz="2213" b="1" dirty="0">
                <a:solidFill>
                  <a:srgbClr val="8F3D33"/>
                </a:solidFill>
                <a:latin typeface="DejaVu Sans"/>
                <a:ea typeface="DejaVu Sans"/>
                <a:cs typeface="DejaVu Sans"/>
              </a:rPr>
              <a:t> se </a:t>
            </a:r>
            <a:r>
              <a:rPr sz="2213" b="1" dirty="0" err="1">
                <a:solidFill>
                  <a:srgbClr val="8F3D33"/>
                </a:solidFill>
                <a:latin typeface="DejaVu Sans"/>
                <a:ea typeface="DejaVu Sans"/>
                <a:cs typeface="DejaVu Sans"/>
              </a:rPr>
              <a:t>examina</a:t>
            </a:r>
            <a:endParaRPr sz="2213" b="1" dirty="0">
              <a:solidFill>
                <a:srgbClr val="8F3D33"/>
              </a:solidFill>
              <a:latin typeface="DejaVu Sans"/>
              <a:ea typeface="DejaVu Sans"/>
              <a:cs typeface="DejaVu Sans"/>
            </a:endParaRPr>
          </a:p>
        </p:txBody>
      </p:sp>
      <p:sp>
        <p:nvSpPr>
          <p:cNvPr id="9" name="Item 2 explanation">
            <a:extLst>
              <a:ext uri="{FF2B5EF4-FFF2-40B4-BE49-F238E27FC236}">
                <a16:creationId xmlns:a16="http://schemas.microsoft.com/office/drawing/2014/main" id="{D0C0441E-DFA8-4BA3-A28E-4D63A8BD5D9A}"/>
              </a:ext>
            </a:extLst>
          </p:cNvPr>
          <p:cNvSpPr>
            <a:spLocks noGrp="1"/>
          </p:cNvSpPr>
          <p:nvPr/>
        </p:nvSpPr>
        <p:spPr>
          <a:xfrm>
            <a:off x="609600" y="40862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En el lugar donde deban hallarse los libros, con las excepciones reglamentarias de consentimiento o copias.</a:t>
            </a:r>
          </a:p>
        </p:txBody>
      </p:sp>
      <p:sp>
        <p:nvSpPr>
          <p:cNvPr id="10" name="Item 3 title">
            <a:extLst>
              <a:ext uri="{FF2B5EF4-FFF2-40B4-BE49-F238E27FC236}">
                <a16:creationId xmlns:a16="http://schemas.microsoft.com/office/drawing/2014/main" id="{C4779839-D256-4600-953E-D59BDD76CF54}"/>
              </a:ext>
            </a:extLst>
          </p:cNvPr>
          <p:cNvSpPr>
            <a:spLocks noGrp="1"/>
          </p:cNvSpPr>
          <p:nvPr/>
        </p:nvSpPr>
        <p:spPr>
          <a:xfrm>
            <a:off x="609600" y="48863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err="1">
                <a:solidFill>
                  <a:srgbClr val="8F3D33"/>
                </a:solidFill>
                <a:latin typeface="DejaVu Sans"/>
                <a:ea typeface="DejaVu Sans"/>
                <a:cs typeface="DejaVu Sans"/>
              </a:rPr>
              <a:t>Efecto</a:t>
            </a:r>
            <a:r>
              <a:rPr sz="2213" b="1" dirty="0">
                <a:solidFill>
                  <a:srgbClr val="8F3D33"/>
                </a:solidFill>
                <a:latin typeface="DejaVu Sans"/>
                <a:ea typeface="DejaVu Sans"/>
                <a:cs typeface="DejaVu Sans"/>
              </a:rPr>
              <a:t> </a:t>
            </a:r>
            <a:r>
              <a:rPr sz="2213" b="1" dirty="0" err="1">
                <a:solidFill>
                  <a:srgbClr val="8F3D33"/>
                </a:solidFill>
                <a:latin typeface="DejaVu Sans"/>
                <a:ea typeface="DejaVu Sans"/>
                <a:cs typeface="DejaVu Sans"/>
              </a:rPr>
              <a:t>limitado</a:t>
            </a:r>
            <a:endParaRPr sz="2213" b="1" dirty="0">
              <a:solidFill>
                <a:srgbClr val="8F3D33"/>
              </a:solidFill>
              <a:latin typeface="DejaVu Sans"/>
              <a:ea typeface="DejaVu Sans"/>
              <a:cs typeface="DejaVu Sans"/>
            </a:endParaRPr>
          </a:p>
        </p:txBody>
      </p:sp>
      <p:sp>
        <p:nvSpPr>
          <p:cNvPr id="11" name="Item 3 explanation">
            <a:extLst>
              <a:ext uri="{FF2B5EF4-FFF2-40B4-BE49-F238E27FC236}">
                <a16:creationId xmlns:a16="http://schemas.microsoft.com/office/drawing/2014/main" id="{EB559263-B543-4434-AF87-245E5B0C4893}"/>
              </a:ext>
            </a:extLst>
          </p:cNvPr>
          <p:cNvSpPr>
            <a:spLocks noGrp="1"/>
          </p:cNvSpPr>
          <p:nvPr/>
        </p:nvSpPr>
        <p:spPr>
          <a:xfrm>
            <a:off x="609600" y="541020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El examen no </a:t>
            </a:r>
            <a:r>
              <a:rPr sz="1988" b="0" dirty="0" err="1">
                <a:solidFill>
                  <a:srgbClr val="172F46"/>
                </a:solidFill>
                <a:latin typeface="DejaVu Sans"/>
                <a:ea typeface="DejaVu Sans"/>
                <a:cs typeface="DejaVu Sans"/>
              </a:rPr>
              <a:t>impide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una</a:t>
            </a:r>
            <a:r>
              <a:rPr sz="1988" b="0" dirty="0">
                <a:solidFill>
                  <a:srgbClr val="172F46"/>
                </a:solidFill>
                <a:latin typeface="DejaVu Sans"/>
                <a:ea typeface="DejaVu Sans"/>
                <a:cs typeface="DejaVu Sans"/>
              </a:rPr>
              <a:t> posterior </a:t>
            </a:r>
            <a:r>
              <a:rPr sz="1988" b="0" dirty="0" err="1">
                <a:solidFill>
                  <a:srgbClr val="172F46"/>
                </a:solidFill>
                <a:latin typeface="DejaVu Sans"/>
                <a:ea typeface="DejaVu Sans"/>
                <a:cs typeface="DejaVu Sans"/>
              </a:rPr>
              <a:t>comprobación</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contable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en</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inspección</a:t>
            </a:r>
            <a:r>
              <a:rPr sz="1988" b="0" dirty="0">
                <a:solidFill>
                  <a:srgbClr val="172F46"/>
                </a:solidFill>
                <a:latin typeface="DejaVu Sans"/>
                <a:ea typeface="DejaVu Sans"/>
                <a:cs typeface="DejaVu Sans"/>
              </a:rPr>
              <a:t>.</a:t>
            </a:r>
          </a:p>
        </p:txBody>
      </p:sp>
    </p:spTree>
    <p:extLst>
      <p:ext uri="{BB962C8B-B14F-4D97-AF65-F5344CB8AC3E}">
        <p14:creationId xmlns:p14="http://schemas.microsoft.com/office/powerpoint/2010/main" val="11612304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BBB5414-AF78-AEB3-0C94-C9024ACFC4F2}"/>
              </a:ext>
            </a:extLst>
          </p:cNvPr>
          <p:cNvSpPr txBox="1"/>
          <p:nvPr/>
        </p:nvSpPr>
        <p:spPr>
          <a:xfrm>
            <a:off x="1838960" y="975360"/>
            <a:ext cx="7518400" cy="461665"/>
          </a:xfrm>
          <a:prstGeom prst="rect">
            <a:avLst/>
          </a:prstGeom>
          <a:noFill/>
        </p:spPr>
        <p:txBody>
          <a:bodyPr wrap="square" rtlCol="0">
            <a:spAutoFit/>
          </a:bodyPr>
          <a:lstStyle/>
          <a:p>
            <a:pPr algn="ctr"/>
            <a:r>
              <a:rPr lang="es-ES" sz="2400" b="1" dirty="0"/>
              <a:t>Tramitación</a:t>
            </a:r>
            <a:r>
              <a:rPr lang="es-ES" sz="2400" dirty="0"/>
              <a:t> (138)</a:t>
            </a:r>
          </a:p>
        </p:txBody>
      </p:sp>
      <p:sp>
        <p:nvSpPr>
          <p:cNvPr id="3" name="CuadroTexto 2">
            <a:extLst>
              <a:ext uri="{FF2B5EF4-FFF2-40B4-BE49-F238E27FC236}">
                <a16:creationId xmlns:a16="http://schemas.microsoft.com/office/drawing/2014/main" id="{FE424506-BCE2-3ADE-81C2-D0DD21D0CBAC}"/>
              </a:ext>
            </a:extLst>
          </p:cNvPr>
          <p:cNvSpPr txBox="1"/>
          <p:nvPr/>
        </p:nvSpPr>
        <p:spPr>
          <a:xfrm>
            <a:off x="2509520" y="1981200"/>
            <a:ext cx="5506720" cy="923330"/>
          </a:xfrm>
          <a:prstGeom prst="rect">
            <a:avLst/>
          </a:prstGeom>
          <a:noFill/>
        </p:spPr>
        <p:txBody>
          <a:bodyPr wrap="square" rtlCol="0">
            <a:spAutoFit/>
          </a:bodyPr>
          <a:lstStyle/>
          <a:p>
            <a:r>
              <a:rPr lang="es-ES" dirty="0"/>
              <a:t>Notificaciones</a:t>
            </a:r>
          </a:p>
          <a:p>
            <a:endParaRPr lang="es-ES" dirty="0"/>
          </a:p>
          <a:p>
            <a:r>
              <a:rPr lang="es-ES" dirty="0"/>
              <a:t>Diligencias 107</a:t>
            </a:r>
          </a:p>
        </p:txBody>
      </p:sp>
    </p:spTree>
    <p:extLst>
      <p:ext uri="{BB962C8B-B14F-4D97-AF65-F5344CB8AC3E}">
        <p14:creationId xmlns:p14="http://schemas.microsoft.com/office/powerpoint/2010/main" val="3850215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96747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9A5801EA-1220-4226-8B27-9C1054E73E21}"/>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2.1.3  (1/2)  ·  DEPARTAMENTO DE GESTIÓN TRIBUTARIA</a:t>
            </a:r>
          </a:p>
        </p:txBody>
      </p:sp>
      <p:sp>
        <p:nvSpPr>
          <p:cNvPr id="2" name="Slide title">
            <a:extLst>
              <a:ext uri="{FF2B5EF4-FFF2-40B4-BE49-F238E27FC236}">
                <a16:creationId xmlns:a16="http://schemas.microsoft.com/office/drawing/2014/main" id="{47A1791E-7011-4696-9BCD-55606741AED1}"/>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Tributaria · Cómo identificar una comprobación limitada</a:t>
            </a:r>
          </a:p>
        </p:txBody>
      </p:sp>
      <p:sp>
        <p:nvSpPr>
          <p:cNvPr id="3" name="Legal reference footer">
            <a:extLst>
              <a:ext uri="{FF2B5EF4-FFF2-40B4-BE49-F238E27FC236}">
                <a16:creationId xmlns:a16="http://schemas.microsoft.com/office/drawing/2014/main" id="{0D71FA6D-8674-42D4-A27F-5F3E7AFEE31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0951AB0E-7B34-4012-9DF9-65ABB412D27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021 / 117</a:t>
            </a:r>
          </a:p>
        </p:txBody>
      </p:sp>
      <p:sp>
        <p:nvSpPr>
          <p:cNvPr id="5" name="Item 1 title">
            <a:extLst>
              <a:ext uri="{FF2B5EF4-FFF2-40B4-BE49-F238E27FC236}">
                <a16:creationId xmlns:a16="http://schemas.microsoft.com/office/drawing/2014/main" id="{ECFFB496-0AF2-4687-8E14-2FEDB3C3709E}"/>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Denominación</a:t>
            </a:r>
          </a:p>
        </p:txBody>
      </p:sp>
      <p:sp>
        <p:nvSpPr>
          <p:cNvPr id="6" name="Item 1 explanation">
            <a:extLst>
              <a:ext uri="{FF2B5EF4-FFF2-40B4-BE49-F238E27FC236}">
                <a16:creationId xmlns:a16="http://schemas.microsoft.com/office/drawing/2014/main" id="{A028F59A-1874-482B-8277-9C513E40AE3E}"/>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Busque la naturaleza del procedimiento en la comunicación de inicio.</a:t>
            </a:r>
          </a:p>
        </p:txBody>
      </p:sp>
      <p:sp>
        <p:nvSpPr>
          <p:cNvPr id="7" name="Item 2 title">
            <a:extLst>
              <a:ext uri="{FF2B5EF4-FFF2-40B4-BE49-F238E27FC236}">
                <a16:creationId xmlns:a16="http://schemas.microsoft.com/office/drawing/2014/main" id="{817E4731-1E08-44A9-836A-6BC37A3427CA}"/>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Objeto</a:t>
            </a:r>
          </a:p>
        </p:txBody>
      </p:sp>
      <p:sp>
        <p:nvSpPr>
          <p:cNvPr id="8" name="Item 2 explanation">
            <a:extLst>
              <a:ext uri="{FF2B5EF4-FFF2-40B4-BE49-F238E27FC236}">
                <a16:creationId xmlns:a16="http://schemas.microsoft.com/office/drawing/2014/main" id="{4698593D-C473-4C9B-B4A1-466C000C17FD}"/>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Compruebe impuestos, períodos y elementos incluidos en el alcance.</a:t>
            </a:r>
          </a:p>
        </p:txBody>
      </p:sp>
      <p:sp>
        <p:nvSpPr>
          <p:cNvPr id="9" name="Item 3 title">
            <a:extLst>
              <a:ext uri="{FF2B5EF4-FFF2-40B4-BE49-F238E27FC236}">
                <a16:creationId xmlns:a16="http://schemas.microsoft.com/office/drawing/2014/main" id="{7CF8F1B8-866C-4300-BF77-7FEDA60B0FB0}"/>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Requerimiento</a:t>
            </a:r>
          </a:p>
        </p:txBody>
      </p:sp>
      <p:sp>
        <p:nvSpPr>
          <p:cNvPr id="10" name="Item 3 explanation">
            <a:extLst>
              <a:ext uri="{FF2B5EF4-FFF2-40B4-BE49-F238E27FC236}">
                <a16:creationId xmlns:a16="http://schemas.microsoft.com/office/drawing/2014/main" id="{B3537E2E-3AC2-4395-AEA1-A16259F0CE0C}"/>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Anote qué libros, facturas, registros o explicaciones se solicitan.</a:t>
            </a:r>
          </a:p>
        </p:txBody>
      </p:sp>
      <p:sp>
        <p:nvSpPr>
          <p:cNvPr id="11" name="Item 4 title">
            <a:extLst>
              <a:ext uri="{FF2B5EF4-FFF2-40B4-BE49-F238E27FC236}">
                <a16:creationId xmlns:a16="http://schemas.microsoft.com/office/drawing/2014/main" id="{21CBA86F-9C3B-4C10-AE1A-03CB99C675FD}"/>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Garantías</a:t>
            </a:r>
          </a:p>
        </p:txBody>
      </p:sp>
      <p:sp>
        <p:nvSpPr>
          <p:cNvPr id="12" name="Item 4 explanation">
            <a:extLst>
              <a:ext uri="{FF2B5EF4-FFF2-40B4-BE49-F238E27FC236}">
                <a16:creationId xmlns:a16="http://schemas.microsoft.com/office/drawing/2014/main" id="{55872041-52F1-44CC-8862-3FCB7A697E16}"/>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Revise derechos, obligaciones, plazo de respuesta y CSV.</a:t>
            </a:r>
          </a:p>
        </p:txBody>
      </p:sp>
    </p:spTree>
    <p:extLst>
      <p:ext uri="{BB962C8B-B14F-4D97-AF65-F5344CB8AC3E}">
        <p14:creationId xmlns:p14="http://schemas.microsoft.com/office/powerpoint/2010/main" val="1901794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D37F9D0-C461-A65A-0A84-D827015760AE}"/>
              </a:ext>
            </a:extLst>
          </p:cNvPr>
          <p:cNvPicPr>
            <a:picLocks noChangeAspect="1"/>
          </p:cNvPicPr>
          <p:nvPr/>
        </p:nvPicPr>
        <p:blipFill>
          <a:blip r:embed="rId2"/>
          <a:stretch>
            <a:fillRect/>
          </a:stretch>
        </p:blipFill>
        <p:spPr>
          <a:xfrm>
            <a:off x="1952046" y="66205"/>
            <a:ext cx="8287907" cy="6725589"/>
          </a:xfrm>
          <a:prstGeom prst="rect">
            <a:avLst/>
          </a:prstGeom>
        </p:spPr>
      </p:pic>
      <p:sp>
        <p:nvSpPr>
          <p:cNvPr id="2" name="Rectángulo 1">
            <a:extLst>
              <a:ext uri="{FF2B5EF4-FFF2-40B4-BE49-F238E27FC236}">
                <a16:creationId xmlns:a16="http://schemas.microsoft.com/office/drawing/2014/main" id="{01AA30FA-5FF4-BC7C-6777-F7E70546C1AF}"/>
              </a:ext>
            </a:extLst>
          </p:cNvPr>
          <p:cNvSpPr/>
          <p:nvPr/>
        </p:nvSpPr>
        <p:spPr>
          <a:xfrm>
            <a:off x="7315200" y="5978769"/>
            <a:ext cx="341644" cy="1909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6223165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B346628-69B1-A90F-9C95-C4BAD03DD83F}"/>
              </a:ext>
            </a:extLst>
          </p:cNvPr>
          <p:cNvPicPr>
            <a:picLocks noChangeAspect="1"/>
          </p:cNvPicPr>
          <p:nvPr/>
        </p:nvPicPr>
        <p:blipFill>
          <a:blip r:embed="rId2"/>
          <a:stretch>
            <a:fillRect/>
          </a:stretch>
        </p:blipFill>
        <p:spPr>
          <a:xfrm>
            <a:off x="3566759" y="485364"/>
            <a:ext cx="5058481" cy="5887272"/>
          </a:xfrm>
          <a:prstGeom prst="rect">
            <a:avLst/>
          </a:prstGeom>
        </p:spPr>
      </p:pic>
    </p:spTree>
    <p:extLst>
      <p:ext uri="{BB962C8B-B14F-4D97-AF65-F5344CB8AC3E}">
        <p14:creationId xmlns:p14="http://schemas.microsoft.com/office/powerpoint/2010/main" val="6278323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F0459AD0-6382-4B57-B955-029E7E86940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2.1.3  (2/2)  ·  DEPARTAMENTO DE GESTIÓN TRIBUTARIA</a:t>
            </a:r>
          </a:p>
        </p:txBody>
      </p:sp>
      <p:sp>
        <p:nvSpPr>
          <p:cNvPr id="2" name="Slide title">
            <a:extLst>
              <a:ext uri="{FF2B5EF4-FFF2-40B4-BE49-F238E27FC236}">
                <a16:creationId xmlns:a16="http://schemas.microsoft.com/office/drawing/2014/main" id="{F1D5F9D4-1F1E-4BCA-A75B-435717948E7F}"/>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Leer el </a:t>
            </a:r>
            <a:r>
              <a:rPr sz="3300" b="1" dirty="0" err="1">
                <a:solidFill>
                  <a:srgbClr val="172F46"/>
                </a:solidFill>
                <a:latin typeface="DejaVu Sans"/>
                <a:ea typeface="DejaVu Sans"/>
                <a:cs typeface="DejaVu Sans"/>
              </a:rPr>
              <a:t>alcance</a:t>
            </a:r>
            <a:r>
              <a:rPr sz="3300" b="1" dirty="0">
                <a:solidFill>
                  <a:srgbClr val="172F46"/>
                </a:solidFill>
                <a:latin typeface="DejaVu Sans"/>
                <a:ea typeface="DejaVu Sans"/>
                <a:cs typeface="DejaVu Sans"/>
              </a:rPr>
              <a:t> con un </a:t>
            </a:r>
            <a:r>
              <a:rPr sz="3300" b="1" dirty="0" err="1">
                <a:solidFill>
                  <a:srgbClr val="172F46"/>
                </a:solidFill>
                <a:latin typeface="DejaVu Sans"/>
                <a:ea typeface="DejaVu Sans"/>
                <a:cs typeface="DejaVu Sans"/>
              </a:rPr>
              <a:t>ejemplo</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9F22ED05-F487-4EA7-9BE3-05C687BED8E0}"/>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EFF451AF-C19C-44BC-AC9F-DBAA85C4106D}"/>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022 / 117</a:t>
            </a:r>
          </a:p>
        </p:txBody>
      </p:sp>
      <p:sp>
        <p:nvSpPr>
          <p:cNvPr id="5" name="Item 1 title">
            <a:extLst>
              <a:ext uri="{FF2B5EF4-FFF2-40B4-BE49-F238E27FC236}">
                <a16:creationId xmlns:a16="http://schemas.microsoft.com/office/drawing/2014/main" id="{312AFD29-2D8A-4045-B6E6-EEE3A43FF9DB}"/>
              </a:ext>
            </a:extLst>
          </p:cNvPr>
          <p:cNvSpPr>
            <a:spLocks noGrp="1"/>
          </p:cNvSpPr>
          <p:nvPr/>
        </p:nvSpPr>
        <p:spPr>
          <a:xfrm>
            <a:off x="609600" y="1957387"/>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err="1">
                <a:solidFill>
                  <a:srgbClr val="8F3D33"/>
                </a:solidFill>
                <a:latin typeface="DejaVu Sans"/>
                <a:ea typeface="DejaVu Sans"/>
                <a:cs typeface="DejaVu Sans"/>
              </a:rPr>
              <a:t>Ejemplo</a:t>
            </a:r>
            <a:r>
              <a:rPr sz="2213" b="1" dirty="0">
                <a:solidFill>
                  <a:srgbClr val="8F3D33"/>
                </a:solidFill>
                <a:latin typeface="DejaVu Sans"/>
                <a:ea typeface="DejaVu Sans"/>
                <a:cs typeface="DejaVu Sans"/>
              </a:rPr>
              <a:t> de </a:t>
            </a:r>
            <a:r>
              <a:rPr lang="es-ES" sz="2213" b="1" dirty="0">
                <a:solidFill>
                  <a:srgbClr val="8F3D33"/>
                </a:solidFill>
                <a:latin typeface="DejaVu Sans"/>
                <a:ea typeface="DejaVu Sans"/>
                <a:cs typeface="DejaVu Sans"/>
              </a:rPr>
              <a:t>IGIC</a:t>
            </a:r>
            <a:endParaRPr sz="2213" b="1" dirty="0">
              <a:solidFill>
                <a:srgbClr val="8F3D33"/>
              </a:solidFill>
              <a:latin typeface="DejaVu Sans"/>
              <a:ea typeface="DejaVu Sans"/>
              <a:cs typeface="DejaVu Sans"/>
            </a:endParaRPr>
          </a:p>
        </p:txBody>
      </p:sp>
      <p:sp>
        <p:nvSpPr>
          <p:cNvPr id="6" name="Item 1 explanation">
            <a:extLst>
              <a:ext uri="{FF2B5EF4-FFF2-40B4-BE49-F238E27FC236}">
                <a16:creationId xmlns:a16="http://schemas.microsoft.com/office/drawing/2014/main" id="{715564D1-DF11-4AE0-BEBD-E72A199DAB33}"/>
              </a:ext>
            </a:extLst>
          </p:cNvPr>
          <p:cNvSpPr>
            <a:spLocks noGrp="1"/>
          </p:cNvSpPr>
          <p:nvPr/>
        </p:nvSpPr>
        <p:spPr>
          <a:xfrm>
            <a:off x="609600" y="2576512"/>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Se </a:t>
            </a:r>
            <a:r>
              <a:rPr sz="1988" b="0" dirty="0" err="1">
                <a:solidFill>
                  <a:srgbClr val="172F46"/>
                </a:solidFill>
                <a:latin typeface="DejaVu Sans"/>
                <a:ea typeface="DejaVu Sans"/>
                <a:cs typeface="DejaVu Sans"/>
              </a:rPr>
              <a:t>comunica</a:t>
            </a:r>
            <a:r>
              <a:rPr sz="1988" b="0" dirty="0">
                <a:solidFill>
                  <a:srgbClr val="172F46"/>
                </a:solidFill>
                <a:latin typeface="DejaVu Sans"/>
                <a:ea typeface="DejaVu Sans"/>
                <a:cs typeface="DejaVu Sans"/>
              </a:rPr>
              <a:t> la </a:t>
            </a:r>
            <a:r>
              <a:rPr sz="1988" b="0" dirty="0" err="1">
                <a:solidFill>
                  <a:srgbClr val="172F46"/>
                </a:solidFill>
                <a:latin typeface="DejaVu Sans"/>
                <a:ea typeface="DejaVu Sans"/>
                <a:cs typeface="DejaVu Sans"/>
              </a:rPr>
              <a:t>revisión</a:t>
            </a:r>
            <a:r>
              <a:rPr sz="1988" b="0" dirty="0">
                <a:solidFill>
                  <a:srgbClr val="172F46"/>
                </a:solidFill>
                <a:latin typeface="DejaVu Sans"/>
                <a:ea typeface="DejaVu Sans"/>
                <a:cs typeface="DejaVu Sans"/>
              </a:rPr>
              <a:t> del </a:t>
            </a:r>
            <a:r>
              <a:rPr lang="es-ES" sz="1988" b="0" dirty="0">
                <a:solidFill>
                  <a:srgbClr val="172F46"/>
                </a:solidFill>
                <a:latin typeface="DejaVu Sans"/>
                <a:ea typeface="DejaVu Sans"/>
                <a:cs typeface="DejaVu Sans"/>
              </a:rPr>
              <a:t>IGIC</a:t>
            </a:r>
            <a:r>
              <a:rPr sz="1988" b="0" dirty="0">
                <a:solidFill>
                  <a:srgbClr val="172F46"/>
                </a:solidFill>
                <a:latin typeface="DejaVu Sans"/>
                <a:ea typeface="DejaVu Sans"/>
                <a:cs typeface="DejaVu Sans"/>
              </a:rPr>
              <a:t> de un </a:t>
            </a:r>
            <a:r>
              <a:rPr sz="1988" b="0" dirty="0" err="1">
                <a:solidFill>
                  <a:srgbClr val="172F46"/>
                </a:solidFill>
                <a:latin typeface="DejaVu Sans"/>
                <a:ea typeface="DejaVu Sans"/>
                <a:cs typeface="DejaVu Sans"/>
              </a:rPr>
              <a:t>trimestre</a:t>
            </a:r>
            <a:r>
              <a:rPr sz="1988" b="0" dirty="0">
                <a:solidFill>
                  <a:srgbClr val="172F46"/>
                </a:solidFill>
                <a:latin typeface="DejaVu Sans"/>
                <a:ea typeface="DejaVu Sans"/>
                <a:cs typeface="DejaVu Sans"/>
              </a:rPr>
              <a:t> y de </a:t>
            </a:r>
            <a:r>
              <a:rPr sz="1988" b="0" dirty="0" err="1">
                <a:solidFill>
                  <a:srgbClr val="172F46"/>
                </a:solidFill>
                <a:latin typeface="DejaVu Sans"/>
                <a:ea typeface="DejaVu Sans"/>
                <a:cs typeface="DejaVu Sans"/>
              </a:rPr>
              <a:t>determinadas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cuotas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deducidas</a:t>
            </a:r>
            <a:r>
              <a:rPr sz="1988" b="0" dirty="0">
                <a:solidFill>
                  <a:srgbClr val="172F46"/>
                </a:solidFill>
                <a:latin typeface="DejaVu Sans"/>
                <a:ea typeface="DejaVu Sans"/>
                <a:cs typeface="DejaVu Sans"/>
              </a:rPr>
              <a:t>.</a:t>
            </a:r>
          </a:p>
        </p:txBody>
      </p:sp>
      <p:sp>
        <p:nvSpPr>
          <p:cNvPr id="7" name="Item 2 title">
            <a:extLst>
              <a:ext uri="{FF2B5EF4-FFF2-40B4-BE49-F238E27FC236}">
                <a16:creationId xmlns:a16="http://schemas.microsoft.com/office/drawing/2014/main" id="{6CF399DA-972D-4150-BE78-76541C7FA4AC}"/>
              </a:ext>
            </a:extLst>
          </p:cNvPr>
          <p:cNvSpPr>
            <a:spLocks noGrp="1"/>
          </p:cNvSpPr>
          <p:nvPr/>
        </p:nvSpPr>
        <p:spPr>
          <a:xfrm>
            <a:off x="609600" y="3290887"/>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err="1">
                <a:solidFill>
                  <a:srgbClr val="8F3D33"/>
                </a:solidFill>
                <a:latin typeface="DejaVu Sans"/>
                <a:ea typeface="DejaVu Sans"/>
                <a:cs typeface="DejaVu Sans"/>
              </a:rPr>
              <a:t>Documentación</a:t>
            </a:r>
            <a:r>
              <a:rPr sz="2213" b="1" dirty="0">
                <a:solidFill>
                  <a:srgbClr val="8F3D33"/>
                </a:solidFill>
                <a:latin typeface="DejaVu Sans"/>
                <a:ea typeface="DejaVu Sans"/>
                <a:cs typeface="DejaVu Sans"/>
              </a:rPr>
              <a:t> </a:t>
            </a:r>
            <a:r>
              <a:rPr sz="2213" b="1" dirty="0" err="1">
                <a:solidFill>
                  <a:srgbClr val="8F3D33"/>
                </a:solidFill>
                <a:latin typeface="DejaVu Sans"/>
                <a:ea typeface="DejaVu Sans"/>
                <a:cs typeface="DejaVu Sans"/>
              </a:rPr>
              <a:t>pertinente</a:t>
            </a:r>
            <a:endParaRPr sz="2213" b="1" dirty="0">
              <a:solidFill>
                <a:srgbClr val="8F3D33"/>
              </a:solidFill>
              <a:latin typeface="DejaVu Sans"/>
              <a:ea typeface="DejaVu Sans"/>
              <a:cs typeface="DejaVu Sans"/>
            </a:endParaRPr>
          </a:p>
        </p:txBody>
      </p:sp>
      <p:sp>
        <p:nvSpPr>
          <p:cNvPr id="8" name="Item 2 explanation">
            <a:extLst>
              <a:ext uri="{FF2B5EF4-FFF2-40B4-BE49-F238E27FC236}">
                <a16:creationId xmlns:a16="http://schemas.microsoft.com/office/drawing/2014/main" id="{F16C35A1-9F27-4A42-9B6D-44227DBDCF1C}"/>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Prepare el </a:t>
            </a:r>
            <a:r>
              <a:rPr sz="1988" b="0" dirty="0" err="1">
                <a:solidFill>
                  <a:srgbClr val="172F46"/>
                </a:solidFill>
                <a:latin typeface="DejaVu Sans"/>
                <a:ea typeface="DejaVu Sans"/>
                <a:cs typeface="DejaVu Sans"/>
              </a:rPr>
              <a:t>modelo</a:t>
            </a:r>
            <a:r>
              <a:rPr sz="1988" b="0" dirty="0">
                <a:solidFill>
                  <a:srgbClr val="172F46"/>
                </a:solidFill>
                <a:latin typeface="DejaVu Sans"/>
                <a:ea typeface="DejaVu Sans"/>
                <a:cs typeface="DejaVu Sans"/>
              </a:rPr>
              <a:t> </a:t>
            </a:r>
            <a:r>
              <a:rPr lang="es-ES" sz="1988" dirty="0">
                <a:solidFill>
                  <a:srgbClr val="172F46"/>
                </a:solidFill>
                <a:latin typeface="DejaVu Sans"/>
                <a:ea typeface="DejaVu Sans"/>
                <a:cs typeface="DejaVu Sans"/>
              </a:rPr>
              <a:t>420</a:t>
            </a:r>
            <a:r>
              <a:rPr sz="1988" b="0" dirty="0">
                <a:solidFill>
                  <a:srgbClr val="172F46"/>
                </a:solidFill>
                <a:latin typeface="DejaVu Sans"/>
                <a:ea typeface="DejaVu Sans"/>
                <a:cs typeface="DejaVu Sans"/>
              </a:rPr>
              <a:t>, el </a:t>
            </a:r>
            <a:r>
              <a:rPr sz="1988" b="0" dirty="0" err="1">
                <a:solidFill>
                  <a:srgbClr val="172F46"/>
                </a:solidFill>
                <a:latin typeface="DejaVu Sans"/>
                <a:ea typeface="DejaVu Sans"/>
                <a:cs typeface="DejaVu Sans"/>
              </a:rPr>
              <a:t>libro</a:t>
            </a:r>
            <a:r>
              <a:rPr sz="1988" b="0" dirty="0">
                <a:solidFill>
                  <a:srgbClr val="172F46"/>
                </a:solidFill>
                <a:latin typeface="DejaVu Sans"/>
                <a:ea typeface="DejaVu Sans"/>
                <a:cs typeface="DejaVu Sans"/>
              </a:rPr>
              <a:t> de facturas </a:t>
            </a:r>
            <a:r>
              <a:rPr sz="1988" b="0" dirty="0" err="1">
                <a:solidFill>
                  <a:srgbClr val="172F46"/>
                </a:solidFill>
                <a:latin typeface="DejaVu Sans"/>
                <a:ea typeface="DejaVu Sans"/>
                <a:cs typeface="DejaVu Sans"/>
              </a:rPr>
              <a:t>recibidas</a:t>
            </a:r>
            <a:r>
              <a:rPr sz="1988" b="0" dirty="0">
                <a:solidFill>
                  <a:srgbClr val="172F46"/>
                </a:solidFill>
                <a:latin typeface="DejaVu Sans"/>
                <a:ea typeface="DejaVu Sans"/>
                <a:cs typeface="DejaVu Sans"/>
              </a:rPr>
              <a:t> y </a:t>
            </a:r>
            <a:r>
              <a:rPr sz="1988" b="0" dirty="0" err="1">
                <a:solidFill>
                  <a:srgbClr val="172F46"/>
                </a:solidFill>
                <a:latin typeface="DejaVu Sans"/>
                <a:ea typeface="DejaVu Sans"/>
                <a:cs typeface="DejaVu Sans"/>
              </a:rPr>
              <a:t>los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justificantes</a:t>
            </a:r>
            <a:r>
              <a:rPr sz="1988" b="0" dirty="0">
                <a:solidFill>
                  <a:srgbClr val="172F46"/>
                </a:solidFill>
                <a:latin typeface="DejaVu Sans"/>
                <a:ea typeface="DejaVu Sans"/>
                <a:cs typeface="DejaVu Sans"/>
              </a:rPr>
              <a:t> de </a:t>
            </a:r>
            <a:r>
              <a:rPr sz="1988" b="0" dirty="0" err="1">
                <a:solidFill>
                  <a:srgbClr val="172F46"/>
                </a:solidFill>
                <a:latin typeface="DejaVu Sans"/>
                <a:ea typeface="DejaVu Sans"/>
                <a:cs typeface="DejaVu Sans"/>
              </a:rPr>
              <a:t>esas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cuotas</a:t>
            </a:r>
            <a:r>
              <a:rPr sz="1988" b="0" dirty="0">
                <a:solidFill>
                  <a:srgbClr val="172F46"/>
                </a:solidFill>
                <a:latin typeface="DejaVu Sans"/>
                <a:ea typeface="DejaVu Sans"/>
                <a:cs typeface="DejaVu Sans"/>
              </a:rPr>
              <a:t>.</a:t>
            </a:r>
          </a:p>
        </p:txBody>
      </p:sp>
      <p:sp>
        <p:nvSpPr>
          <p:cNvPr id="9" name="Item 3 title">
            <a:extLst>
              <a:ext uri="{FF2B5EF4-FFF2-40B4-BE49-F238E27FC236}">
                <a16:creationId xmlns:a16="http://schemas.microsoft.com/office/drawing/2014/main" id="{DEC75C7A-D518-4144-BF3F-F3B98C33C32D}"/>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Cambio de objeto</a:t>
            </a:r>
          </a:p>
        </p:txBody>
      </p:sp>
      <p:sp>
        <p:nvSpPr>
          <p:cNvPr id="10" name="Item 3 explanation">
            <a:extLst>
              <a:ext uri="{FF2B5EF4-FFF2-40B4-BE49-F238E27FC236}">
                <a16:creationId xmlns:a16="http://schemas.microsoft.com/office/drawing/2014/main" id="{95A8537F-F4B0-4D87-A8D5-9757C5323CFD}"/>
              </a:ext>
            </a:extLst>
          </p:cNvPr>
          <p:cNvSpPr>
            <a:spLocks noGrp="1"/>
          </p:cNvSpPr>
          <p:nvPr/>
        </p:nvSpPr>
        <p:spPr>
          <a:xfrm>
            <a:off x="609600" y="510540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Si se </a:t>
            </a:r>
            <a:r>
              <a:rPr sz="1988" b="0" dirty="0" err="1">
                <a:solidFill>
                  <a:srgbClr val="172F46"/>
                </a:solidFill>
                <a:latin typeface="DejaVu Sans"/>
                <a:ea typeface="DejaVu Sans"/>
                <a:cs typeface="DejaVu Sans"/>
              </a:rPr>
              <a:t>añaden</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otros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períodos</a:t>
            </a:r>
            <a:r>
              <a:rPr sz="1988" b="0" dirty="0">
                <a:solidFill>
                  <a:srgbClr val="172F46"/>
                </a:solidFill>
                <a:latin typeface="DejaVu Sans"/>
                <a:ea typeface="DejaVu Sans"/>
                <a:cs typeface="DejaVu Sans"/>
              </a:rPr>
              <a:t> o </a:t>
            </a:r>
            <a:r>
              <a:rPr sz="1988" b="0" dirty="0" err="1">
                <a:solidFill>
                  <a:srgbClr val="172F46"/>
                </a:solidFill>
                <a:latin typeface="DejaVu Sans"/>
                <a:ea typeface="DejaVu Sans"/>
                <a:cs typeface="DejaVu Sans"/>
              </a:rPr>
              <a:t>elementos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compruebe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que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exista</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acuerdo</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motivado</a:t>
            </a:r>
            <a:r>
              <a:rPr sz="1988" b="0" dirty="0">
                <a:solidFill>
                  <a:srgbClr val="172F46"/>
                </a:solidFill>
                <a:latin typeface="DejaVu Sans"/>
                <a:ea typeface="DejaVu Sans"/>
                <a:cs typeface="DejaVu Sans"/>
              </a:rPr>
              <a:t> y </a:t>
            </a:r>
            <a:r>
              <a:rPr sz="1988" b="0" dirty="0" err="1">
                <a:solidFill>
                  <a:srgbClr val="172F46"/>
                </a:solidFill>
                <a:latin typeface="DejaVu Sans"/>
                <a:ea typeface="DejaVu Sans"/>
                <a:cs typeface="DejaVu Sans"/>
              </a:rPr>
              <a:t>notificado</a:t>
            </a:r>
            <a:r>
              <a:rPr sz="1988" b="0" dirty="0">
                <a:solidFill>
                  <a:srgbClr val="172F46"/>
                </a:solidFill>
                <a:latin typeface="DejaVu Sans"/>
                <a:ea typeface="DejaVu Sans"/>
                <a:cs typeface="DejaVu Sans"/>
              </a:rPr>
              <a:t>.</a:t>
            </a:r>
          </a:p>
        </p:txBody>
      </p:sp>
    </p:spTree>
    <p:extLst>
      <p:ext uri="{BB962C8B-B14F-4D97-AF65-F5344CB8AC3E}">
        <p14:creationId xmlns:p14="http://schemas.microsoft.com/office/powerpoint/2010/main" val="14078656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644531CD-35EB-4850-BEA8-D0D9AE044E24}"/>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2.1.4  (1/2)  ·  DEPARTAMENTO DE GESTIÓN TRIBUTARIA</a:t>
            </a:r>
          </a:p>
        </p:txBody>
      </p:sp>
      <p:sp>
        <p:nvSpPr>
          <p:cNvPr id="2" name="Slide title">
            <a:extLst>
              <a:ext uri="{FF2B5EF4-FFF2-40B4-BE49-F238E27FC236}">
                <a16:creationId xmlns:a16="http://schemas.microsoft.com/office/drawing/2014/main" id="{8A068D99-BDDB-41E8-8ED0-C1BE3F1B1E4A}"/>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Prescripción</a:t>
            </a:r>
            <a:r>
              <a:rPr sz="3300" b="1" dirty="0">
                <a:solidFill>
                  <a:srgbClr val="172F46"/>
                </a:solidFill>
                <a:latin typeface="DejaVu Sans"/>
                <a:ea typeface="DejaVu Sans"/>
                <a:cs typeface="DejaVu Sans"/>
              </a:rPr>
              <a:t> y </a:t>
            </a:r>
            <a:r>
              <a:rPr sz="3300" b="1" dirty="0" err="1">
                <a:solidFill>
                  <a:srgbClr val="172F46"/>
                </a:solidFill>
                <a:latin typeface="DejaVu Sans"/>
                <a:ea typeface="DejaVu Sans"/>
                <a:cs typeface="DejaVu Sans"/>
              </a:rPr>
              <a:t>alcance</a:t>
            </a:r>
            <a:r>
              <a:rPr sz="3300" b="1" dirty="0">
                <a:solidFill>
                  <a:srgbClr val="172F46"/>
                </a:solidFill>
                <a:latin typeface="DejaVu Sans"/>
                <a:ea typeface="DejaVu Sans"/>
                <a:cs typeface="DejaVu Sans"/>
              </a:rPr>
              <a:t> temporal</a:t>
            </a:r>
          </a:p>
        </p:txBody>
      </p:sp>
      <p:sp>
        <p:nvSpPr>
          <p:cNvPr id="3" name="Legal reference footer">
            <a:extLst>
              <a:ext uri="{FF2B5EF4-FFF2-40B4-BE49-F238E27FC236}">
                <a16:creationId xmlns:a16="http://schemas.microsoft.com/office/drawing/2014/main" id="{A46C290F-461E-4AB0-BAC2-284B48BD4853}"/>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D9C66EEA-02F2-4E0C-8912-4555F9FE1E39}"/>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023 / 117</a:t>
            </a:r>
          </a:p>
        </p:txBody>
      </p:sp>
      <p:sp>
        <p:nvSpPr>
          <p:cNvPr id="5" name="Item 1 title">
            <a:extLst>
              <a:ext uri="{FF2B5EF4-FFF2-40B4-BE49-F238E27FC236}">
                <a16:creationId xmlns:a16="http://schemas.microsoft.com/office/drawing/2014/main" id="{4A8C31B6-4AC7-4A2C-9B53-BBD26B944476}"/>
              </a:ext>
            </a:extLst>
          </p:cNvPr>
          <p:cNvSpPr>
            <a:spLocks noGrp="1"/>
          </p:cNvSpPr>
          <p:nvPr/>
        </p:nvSpPr>
        <p:spPr>
          <a:xfrm>
            <a:off x="609600" y="1876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a:solidFill>
                  <a:srgbClr val="8F3D33"/>
                </a:solidFill>
                <a:latin typeface="DejaVu Sans"/>
                <a:ea typeface="DejaVu Sans"/>
                <a:cs typeface="DejaVu Sans"/>
              </a:rPr>
              <a:t>Cuatro </a:t>
            </a:r>
            <a:r>
              <a:rPr sz="2213" b="1" dirty="0" err="1">
                <a:solidFill>
                  <a:srgbClr val="8F3D33"/>
                </a:solidFill>
                <a:latin typeface="DejaVu Sans"/>
                <a:ea typeface="DejaVu Sans"/>
                <a:cs typeface="DejaVu Sans"/>
              </a:rPr>
              <a:t>años</a:t>
            </a:r>
            <a:r>
              <a:rPr sz="2213" b="1" dirty="0">
                <a:solidFill>
                  <a:srgbClr val="8F3D33"/>
                </a:solidFill>
                <a:latin typeface="DejaVu Sans"/>
                <a:ea typeface="DejaVu Sans"/>
                <a:cs typeface="DejaVu Sans"/>
              </a:rPr>
              <a:t> </a:t>
            </a:r>
            <a:r>
              <a:rPr sz="2213" b="1" dirty="0" err="1">
                <a:solidFill>
                  <a:srgbClr val="8F3D33"/>
                </a:solidFill>
                <a:latin typeface="DejaVu Sans"/>
                <a:ea typeface="DejaVu Sans"/>
                <a:cs typeface="DejaVu Sans"/>
              </a:rPr>
              <a:t>como</a:t>
            </a:r>
            <a:r>
              <a:rPr sz="2213" b="1" dirty="0">
                <a:solidFill>
                  <a:srgbClr val="8F3D33"/>
                </a:solidFill>
                <a:latin typeface="DejaVu Sans"/>
                <a:ea typeface="DejaVu Sans"/>
                <a:cs typeface="DejaVu Sans"/>
              </a:rPr>
              <a:t> </a:t>
            </a:r>
            <a:r>
              <a:rPr sz="2213" b="1" dirty="0" err="1">
                <a:solidFill>
                  <a:srgbClr val="8F3D33"/>
                </a:solidFill>
                <a:latin typeface="DejaVu Sans"/>
                <a:ea typeface="DejaVu Sans"/>
                <a:cs typeface="DejaVu Sans"/>
              </a:rPr>
              <a:t>regla</a:t>
            </a:r>
            <a:endParaRPr sz="2213" b="1" dirty="0">
              <a:solidFill>
                <a:srgbClr val="8F3D33"/>
              </a:solidFill>
              <a:latin typeface="DejaVu Sans"/>
              <a:ea typeface="DejaVu Sans"/>
              <a:cs typeface="DejaVu Sans"/>
            </a:endParaRPr>
          </a:p>
        </p:txBody>
      </p:sp>
      <p:sp>
        <p:nvSpPr>
          <p:cNvPr id="6" name="Item 1 explanation">
            <a:extLst>
              <a:ext uri="{FF2B5EF4-FFF2-40B4-BE49-F238E27FC236}">
                <a16:creationId xmlns:a16="http://schemas.microsoft.com/office/drawing/2014/main" id="{C80B3415-2753-4C4D-8881-68DDEA0D675F}"/>
              </a:ext>
            </a:extLst>
          </p:cNvPr>
          <p:cNvSpPr>
            <a:spLocks noGrp="1"/>
          </p:cNvSpPr>
          <p:nvPr/>
        </p:nvSpPr>
        <p:spPr>
          <a:xfrm>
            <a:off x="609600" y="259080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Compruebe el plazo del derecho a liquidar y las interrupciones válidas.</a:t>
            </a:r>
          </a:p>
        </p:txBody>
      </p:sp>
      <p:sp>
        <p:nvSpPr>
          <p:cNvPr id="7" name="Item 2 title">
            <a:extLst>
              <a:ext uri="{FF2B5EF4-FFF2-40B4-BE49-F238E27FC236}">
                <a16:creationId xmlns:a16="http://schemas.microsoft.com/office/drawing/2014/main" id="{A1F43E9C-F447-46A2-A2C5-9ED4DF7FDAA2}"/>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No basta una fecha antigua</a:t>
            </a:r>
          </a:p>
        </p:txBody>
      </p:sp>
      <p:sp>
        <p:nvSpPr>
          <p:cNvPr id="8" name="Item 2 explanation">
            <a:extLst>
              <a:ext uri="{FF2B5EF4-FFF2-40B4-BE49-F238E27FC236}">
                <a16:creationId xmlns:a16="http://schemas.microsoft.com/office/drawing/2014/main" id="{9A3073CF-45FE-4BD9-98E5-E6797B73BB0A}"/>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Debe </a:t>
            </a:r>
            <a:r>
              <a:rPr sz="1988" b="0" dirty="0" err="1">
                <a:solidFill>
                  <a:srgbClr val="172F46"/>
                </a:solidFill>
                <a:latin typeface="DejaVu Sans"/>
                <a:ea typeface="DejaVu Sans"/>
                <a:cs typeface="DejaVu Sans"/>
              </a:rPr>
              <a:t>analizarse</a:t>
            </a:r>
            <a:r>
              <a:rPr sz="1988" b="0" dirty="0">
                <a:solidFill>
                  <a:srgbClr val="172F46"/>
                </a:solidFill>
                <a:latin typeface="DejaVu Sans"/>
                <a:ea typeface="DejaVu Sans"/>
                <a:cs typeface="DejaVu Sans"/>
              </a:rPr>
              <a:t> el </a:t>
            </a:r>
            <a:r>
              <a:rPr sz="1988" b="0" dirty="0" err="1">
                <a:solidFill>
                  <a:srgbClr val="172F46"/>
                </a:solidFill>
                <a:latin typeface="DejaVu Sans"/>
                <a:ea typeface="DejaVu Sans"/>
                <a:cs typeface="DejaVu Sans"/>
              </a:rPr>
              <a:t>tributo</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su</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plazo</a:t>
            </a:r>
            <a:r>
              <a:rPr sz="1988" b="0" dirty="0">
                <a:solidFill>
                  <a:srgbClr val="172F46"/>
                </a:solidFill>
                <a:latin typeface="DejaVu Sans"/>
                <a:ea typeface="DejaVu Sans"/>
                <a:cs typeface="DejaVu Sans"/>
              </a:rPr>
              <a:t> de </a:t>
            </a:r>
            <a:r>
              <a:rPr sz="1988" b="0" dirty="0" err="1">
                <a:solidFill>
                  <a:srgbClr val="172F46"/>
                </a:solidFill>
                <a:latin typeface="DejaVu Sans"/>
                <a:ea typeface="DejaVu Sans"/>
                <a:cs typeface="DejaVu Sans"/>
              </a:rPr>
              <a:t>declaración</a:t>
            </a:r>
            <a:r>
              <a:rPr sz="1988" b="0" dirty="0">
                <a:solidFill>
                  <a:srgbClr val="172F46"/>
                </a:solidFill>
                <a:latin typeface="DejaVu Sans"/>
                <a:ea typeface="DejaVu Sans"/>
                <a:cs typeface="DejaVu Sans"/>
              </a:rPr>
              <a:t> y la </a:t>
            </a:r>
            <a:r>
              <a:rPr sz="1988" b="0" dirty="0" err="1">
                <a:solidFill>
                  <a:srgbClr val="172F46"/>
                </a:solidFill>
                <a:latin typeface="DejaVu Sans"/>
                <a:ea typeface="DejaVu Sans"/>
                <a:cs typeface="DejaVu Sans"/>
              </a:rPr>
              <a:t>secuencia</a:t>
            </a:r>
            <a:r>
              <a:rPr sz="1988" b="0" dirty="0">
                <a:solidFill>
                  <a:srgbClr val="172F46"/>
                </a:solidFill>
                <a:latin typeface="DejaVu Sans"/>
                <a:ea typeface="DejaVu Sans"/>
                <a:cs typeface="DejaVu Sans"/>
              </a:rPr>
              <a:t> de </a:t>
            </a:r>
            <a:r>
              <a:rPr sz="1988" b="0" dirty="0" err="1">
                <a:solidFill>
                  <a:srgbClr val="172F46"/>
                </a:solidFill>
                <a:latin typeface="DejaVu Sans"/>
                <a:ea typeface="DejaVu Sans"/>
                <a:cs typeface="DejaVu Sans"/>
              </a:rPr>
              <a:t>actuaciones</a:t>
            </a:r>
            <a:r>
              <a:rPr sz="1988" b="0" dirty="0">
                <a:solidFill>
                  <a:srgbClr val="172F46"/>
                </a:solidFill>
                <a:latin typeface="DejaVu Sans"/>
                <a:ea typeface="DejaVu Sans"/>
                <a:cs typeface="DejaVu Sans"/>
              </a:rPr>
              <a:t>.</a:t>
            </a:r>
          </a:p>
        </p:txBody>
      </p:sp>
      <p:sp>
        <p:nvSpPr>
          <p:cNvPr id="9" name="Item 3 title">
            <a:extLst>
              <a:ext uri="{FF2B5EF4-FFF2-40B4-BE49-F238E27FC236}">
                <a16:creationId xmlns:a16="http://schemas.microsoft.com/office/drawing/2014/main" id="{93291029-2714-4FAB-8A0D-47678ED236A5}"/>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Hechos con efectos posteriores</a:t>
            </a:r>
          </a:p>
        </p:txBody>
      </p:sp>
      <p:sp>
        <p:nvSpPr>
          <p:cNvPr id="10" name="Item 3 explanation">
            <a:extLst>
              <a:ext uri="{FF2B5EF4-FFF2-40B4-BE49-F238E27FC236}">
                <a16:creationId xmlns:a16="http://schemas.microsoft.com/office/drawing/2014/main" id="{17417E7B-0168-41E3-B6AC-12957FFA791B}"/>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comprobación de bases, cuotas y deducciones arrastradas tiene reglas específicas.</a:t>
            </a:r>
          </a:p>
        </p:txBody>
      </p:sp>
    </p:spTree>
    <p:extLst>
      <p:ext uri="{BB962C8B-B14F-4D97-AF65-F5344CB8AC3E}">
        <p14:creationId xmlns:p14="http://schemas.microsoft.com/office/powerpoint/2010/main" val="17723631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1604BA60-6320-4763-BC36-D59C1B75DBB3}"/>
              </a:ext>
            </a:extLst>
          </p:cNvPr>
          <p:cNvSpPr>
            <a:spLocks noGrp="1"/>
          </p:cNvSpPr>
          <p:nvPr/>
        </p:nvSpPr>
        <p:spPr>
          <a:xfrm>
            <a:off x="381000" y="285750"/>
            <a:ext cx="11430000" cy="619125"/>
          </a:xfrm>
          <a:prstGeom prst="rect">
            <a:avLst/>
          </a:prstGeom>
          <a:noFill/>
          <a:ln w="0">
            <a:noFill/>
            <a:prstDash val="solid"/>
          </a:ln>
        </p:spPr>
        <p:txBody>
          <a:bodyPr lIns="0" tIns="0" rIns="0" bIns="0" anchor="t"/>
          <a:lstStyle>
            <a:defPPr>
              <a:defRPr sz="3300" b="1">
                <a:solidFill>
                  <a:srgbClr val="193247"/>
                </a:solidFill>
                <a:latin typeface="Nimbus Sans"/>
                <a:ea typeface="Nimbus Sans"/>
                <a:cs typeface="Nimbus Sans"/>
              </a:defRPr>
            </a:defPPr>
            <a:lvl1pPr>
              <a:defRPr sz="3300" b="1">
                <a:solidFill>
                  <a:srgbClr val="193247"/>
                </a:solidFill>
                <a:latin typeface="Nimbus Sans"/>
                <a:ea typeface="Nimbus Sans"/>
                <a:cs typeface="Nimbus Sans"/>
              </a:defRPr>
            </a:lvl1pPr>
            <a:lvl2pPr>
              <a:defRPr sz="3300" b="1">
                <a:solidFill>
                  <a:srgbClr val="193247"/>
                </a:solidFill>
                <a:latin typeface="Nimbus Sans"/>
                <a:ea typeface="Nimbus Sans"/>
                <a:cs typeface="Nimbus Sans"/>
              </a:defRPr>
            </a:lvl2pPr>
            <a:lvl3pPr>
              <a:defRPr sz="3300" b="1">
                <a:solidFill>
                  <a:srgbClr val="193247"/>
                </a:solidFill>
                <a:latin typeface="Nimbus Sans"/>
                <a:ea typeface="Nimbus Sans"/>
                <a:cs typeface="Nimbus Sans"/>
              </a:defRPr>
            </a:lvl3pPr>
            <a:lvl4pPr>
              <a:defRPr sz="3300" b="1">
                <a:solidFill>
                  <a:srgbClr val="193247"/>
                </a:solidFill>
                <a:latin typeface="Nimbus Sans"/>
                <a:ea typeface="Nimbus Sans"/>
                <a:cs typeface="Nimbus Sans"/>
              </a:defRPr>
            </a:lvl4pPr>
            <a:lvl5pPr>
              <a:defRPr sz="3300" b="1">
                <a:solidFill>
                  <a:srgbClr val="193247"/>
                </a:solidFill>
                <a:latin typeface="Nimbus Sans"/>
                <a:ea typeface="Nimbus Sans"/>
                <a:cs typeface="Nimbus Sans"/>
              </a:defRPr>
            </a:lvl5pPr>
            <a:lvl6pPr>
              <a:defRPr sz="3300" b="1">
                <a:solidFill>
                  <a:srgbClr val="193247"/>
                </a:solidFill>
                <a:latin typeface="Nimbus Sans"/>
                <a:ea typeface="Nimbus Sans"/>
                <a:cs typeface="Nimbus Sans"/>
              </a:defRPr>
            </a:lvl6pPr>
            <a:lvl7pPr>
              <a:defRPr sz="3300" b="1">
                <a:solidFill>
                  <a:srgbClr val="193247"/>
                </a:solidFill>
                <a:latin typeface="Nimbus Sans"/>
                <a:ea typeface="Nimbus Sans"/>
                <a:cs typeface="Nimbus Sans"/>
              </a:defRPr>
            </a:lvl7pPr>
            <a:lvl8pPr>
              <a:defRPr sz="3300" b="1">
                <a:solidFill>
                  <a:srgbClr val="193247"/>
                </a:solidFill>
                <a:latin typeface="Nimbus Sans"/>
                <a:ea typeface="Nimbus Sans"/>
                <a:cs typeface="Nimbus Sans"/>
              </a:defRPr>
            </a:lvl8pPr>
            <a:lvl9pPr>
              <a:defRPr sz="3300" b="1">
                <a:solidFill>
                  <a:srgbClr val="193247"/>
                </a:solidFill>
                <a:latin typeface="Nimbus Sans"/>
                <a:ea typeface="Nimbus Sans"/>
                <a:cs typeface="Nimbus Sans"/>
              </a:defRPr>
            </a:lvl9pPr>
          </a:lstStyle>
          <a:p>
            <a:pPr>
              <a:defRPr sz="3300" b="1">
                <a:solidFill>
                  <a:srgbClr val="193247"/>
                </a:solidFill>
                <a:latin typeface="Nimbus Sans"/>
                <a:ea typeface="Nimbus Sans"/>
                <a:cs typeface="Nimbus Sans"/>
              </a:defRPr>
            </a:pPr>
            <a:r>
              <a:rPr sz="3300" b="1">
                <a:solidFill>
                  <a:srgbClr val="193247"/>
                </a:solidFill>
                <a:latin typeface="Nimbus Sans"/>
                <a:ea typeface="Nimbus Sans"/>
                <a:cs typeface="Nimbus Sans"/>
              </a:rPr>
              <a:t>Prescripción: liquidar y comprobar</a:t>
            </a:r>
          </a:p>
        </p:txBody>
      </p:sp>
      <p:sp>
        <p:nvSpPr>
          <p:cNvPr id="2" name="four">
            <a:extLst>
              <a:ext uri="{FF2B5EF4-FFF2-40B4-BE49-F238E27FC236}">
                <a16:creationId xmlns:a16="http://schemas.microsoft.com/office/drawing/2014/main" id="{ED365690-7976-4D66-A0DC-25B9AF895D65}"/>
              </a:ext>
            </a:extLst>
          </p:cNvPr>
          <p:cNvSpPr>
            <a:spLocks noGrp="1"/>
          </p:cNvSpPr>
          <p:nvPr/>
        </p:nvSpPr>
        <p:spPr>
          <a:xfrm>
            <a:off x="381000" y="1219200"/>
            <a:ext cx="5238750" cy="476250"/>
          </a:xfrm>
          <a:prstGeom prst="rect">
            <a:avLst/>
          </a:prstGeom>
          <a:noFill/>
          <a:ln w="0">
            <a:noFill/>
            <a:prstDash val="solid"/>
          </a:ln>
        </p:spPr>
        <p:txBody>
          <a:bodyPr lIns="0" tIns="0" rIns="0" bIns="0" anchor="t"/>
          <a:lstStyle>
            <a:defPPr>
              <a:defRPr sz="2400" b="1">
                <a:solidFill>
                  <a:srgbClr val="9D4034"/>
                </a:solidFill>
                <a:latin typeface="Nimbus Sans"/>
                <a:ea typeface="Nimbus Sans"/>
                <a:cs typeface="Nimbus Sans"/>
              </a:defRPr>
            </a:defPPr>
            <a:lvl1pPr>
              <a:defRPr sz="2400" b="1">
                <a:solidFill>
                  <a:srgbClr val="9D4034"/>
                </a:solidFill>
                <a:latin typeface="Nimbus Sans"/>
                <a:ea typeface="Nimbus Sans"/>
                <a:cs typeface="Nimbus Sans"/>
              </a:defRPr>
            </a:lvl1pPr>
            <a:lvl2pPr>
              <a:defRPr sz="2400" b="1">
                <a:solidFill>
                  <a:srgbClr val="9D4034"/>
                </a:solidFill>
                <a:latin typeface="Nimbus Sans"/>
                <a:ea typeface="Nimbus Sans"/>
                <a:cs typeface="Nimbus Sans"/>
              </a:defRPr>
            </a:lvl2pPr>
            <a:lvl3pPr>
              <a:defRPr sz="2400" b="1">
                <a:solidFill>
                  <a:srgbClr val="9D4034"/>
                </a:solidFill>
                <a:latin typeface="Nimbus Sans"/>
                <a:ea typeface="Nimbus Sans"/>
                <a:cs typeface="Nimbus Sans"/>
              </a:defRPr>
            </a:lvl3pPr>
            <a:lvl4pPr>
              <a:defRPr sz="2400" b="1">
                <a:solidFill>
                  <a:srgbClr val="9D4034"/>
                </a:solidFill>
                <a:latin typeface="Nimbus Sans"/>
                <a:ea typeface="Nimbus Sans"/>
                <a:cs typeface="Nimbus Sans"/>
              </a:defRPr>
            </a:lvl4pPr>
            <a:lvl5pPr>
              <a:defRPr sz="2400" b="1">
                <a:solidFill>
                  <a:srgbClr val="9D4034"/>
                </a:solidFill>
                <a:latin typeface="Nimbus Sans"/>
                <a:ea typeface="Nimbus Sans"/>
                <a:cs typeface="Nimbus Sans"/>
              </a:defRPr>
            </a:lvl5pPr>
            <a:lvl6pPr>
              <a:defRPr sz="2400" b="1">
                <a:solidFill>
                  <a:srgbClr val="9D4034"/>
                </a:solidFill>
                <a:latin typeface="Nimbus Sans"/>
                <a:ea typeface="Nimbus Sans"/>
                <a:cs typeface="Nimbus Sans"/>
              </a:defRPr>
            </a:lvl6pPr>
            <a:lvl7pPr>
              <a:defRPr sz="2400" b="1">
                <a:solidFill>
                  <a:srgbClr val="9D4034"/>
                </a:solidFill>
                <a:latin typeface="Nimbus Sans"/>
                <a:ea typeface="Nimbus Sans"/>
                <a:cs typeface="Nimbus Sans"/>
              </a:defRPr>
            </a:lvl7pPr>
            <a:lvl8pPr>
              <a:defRPr sz="2400" b="1">
                <a:solidFill>
                  <a:srgbClr val="9D4034"/>
                </a:solidFill>
                <a:latin typeface="Nimbus Sans"/>
                <a:ea typeface="Nimbus Sans"/>
                <a:cs typeface="Nimbus Sans"/>
              </a:defRPr>
            </a:lvl8pPr>
            <a:lvl9pPr>
              <a:defRPr sz="2400" b="1">
                <a:solidFill>
                  <a:srgbClr val="9D4034"/>
                </a:solidFill>
                <a:latin typeface="Nimbus Sans"/>
                <a:ea typeface="Nimbus Sans"/>
                <a:cs typeface="Nimbus Sans"/>
              </a:defRPr>
            </a:lvl9pPr>
          </a:lstStyle>
          <a:p>
            <a:pPr>
              <a:defRPr sz="2400" b="1">
                <a:solidFill>
                  <a:srgbClr val="9D4034"/>
                </a:solidFill>
                <a:latin typeface="Nimbus Sans"/>
                <a:ea typeface="Nimbus Sans"/>
                <a:cs typeface="Nimbus Sans"/>
              </a:defRPr>
            </a:pPr>
            <a:r>
              <a:rPr sz="2400" b="1">
                <a:solidFill>
                  <a:srgbClr val="9D4034"/>
                </a:solidFill>
                <a:latin typeface="Nimbus Sans"/>
                <a:ea typeface="Nimbus Sans"/>
                <a:cs typeface="Nimbus Sans"/>
              </a:rPr>
              <a:t>4 años para liquidar</a:t>
            </a:r>
          </a:p>
        </p:txBody>
      </p:sp>
      <p:sp>
        <p:nvSpPr>
          <p:cNvPr id="3" name="fourbody">
            <a:extLst>
              <a:ext uri="{FF2B5EF4-FFF2-40B4-BE49-F238E27FC236}">
                <a16:creationId xmlns:a16="http://schemas.microsoft.com/office/drawing/2014/main" id="{A1BC0C5F-50F2-4AEC-A8F6-911CAEEE40D8}"/>
              </a:ext>
            </a:extLst>
          </p:cNvPr>
          <p:cNvSpPr>
            <a:spLocks noGrp="1"/>
          </p:cNvSpPr>
          <p:nvPr/>
        </p:nvSpPr>
        <p:spPr>
          <a:xfrm>
            <a:off x="381000" y="1771650"/>
            <a:ext cx="5238750" cy="714375"/>
          </a:xfrm>
          <a:prstGeom prst="rect">
            <a:avLst/>
          </a:prstGeom>
          <a:noFill/>
          <a:ln w="0">
            <a:noFill/>
            <a:prstDash val="solid"/>
          </a:ln>
        </p:spPr>
        <p:txBody>
          <a:bodyPr lIns="0" tIns="0" rIns="0" bIns="0" anchor="t"/>
          <a:lstStyle>
            <a:defPPr>
              <a:defRPr sz="1875" b="0">
                <a:solidFill>
                  <a:srgbClr val="193247"/>
                </a:solidFill>
                <a:latin typeface="Nimbus Sans"/>
                <a:ea typeface="Nimbus Sans"/>
                <a:cs typeface="Nimbus Sans"/>
              </a:defRPr>
            </a:defPPr>
            <a:lvl1pPr>
              <a:defRPr sz="1875" b="0">
                <a:solidFill>
                  <a:srgbClr val="193247"/>
                </a:solidFill>
                <a:latin typeface="Nimbus Sans"/>
                <a:ea typeface="Nimbus Sans"/>
                <a:cs typeface="Nimbus Sans"/>
              </a:defRPr>
            </a:lvl1pPr>
            <a:lvl2pPr>
              <a:defRPr sz="1875" b="0">
                <a:solidFill>
                  <a:srgbClr val="193247"/>
                </a:solidFill>
                <a:latin typeface="Nimbus Sans"/>
                <a:ea typeface="Nimbus Sans"/>
                <a:cs typeface="Nimbus Sans"/>
              </a:defRPr>
            </a:lvl2pPr>
            <a:lvl3pPr>
              <a:defRPr sz="1875" b="0">
                <a:solidFill>
                  <a:srgbClr val="193247"/>
                </a:solidFill>
                <a:latin typeface="Nimbus Sans"/>
                <a:ea typeface="Nimbus Sans"/>
                <a:cs typeface="Nimbus Sans"/>
              </a:defRPr>
            </a:lvl3pPr>
            <a:lvl4pPr>
              <a:defRPr sz="1875" b="0">
                <a:solidFill>
                  <a:srgbClr val="193247"/>
                </a:solidFill>
                <a:latin typeface="Nimbus Sans"/>
                <a:ea typeface="Nimbus Sans"/>
                <a:cs typeface="Nimbus Sans"/>
              </a:defRPr>
            </a:lvl4pPr>
            <a:lvl5pPr>
              <a:defRPr sz="1875" b="0">
                <a:solidFill>
                  <a:srgbClr val="193247"/>
                </a:solidFill>
                <a:latin typeface="Nimbus Sans"/>
                <a:ea typeface="Nimbus Sans"/>
                <a:cs typeface="Nimbus Sans"/>
              </a:defRPr>
            </a:lvl5pPr>
            <a:lvl6pPr>
              <a:defRPr sz="1875" b="0">
                <a:solidFill>
                  <a:srgbClr val="193247"/>
                </a:solidFill>
                <a:latin typeface="Nimbus Sans"/>
                <a:ea typeface="Nimbus Sans"/>
                <a:cs typeface="Nimbus Sans"/>
              </a:defRPr>
            </a:lvl6pPr>
            <a:lvl7pPr>
              <a:defRPr sz="1875" b="0">
                <a:solidFill>
                  <a:srgbClr val="193247"/>
                </a:solidFill>
                <a:latin typeface="Nimbus Sans"/>
                <a:ea typeface="Nimbus Sans"/>
                <a:cs typeface="Nimbus Sans"/>
              </a:defRPr>
            </a:lvl7pPr>
            <a:lvl8pPr>
              <a:defRPr sz="1875" b="0">
                <a:solidFill>
                  <a:srgbClr val="193247"/>
                </a:solidFill>
                <a:latin typeface="Nimbus Sans"/>
                <a:ea typeface="Nimbus Sans"/>
                <a:cs typeface="Nimbus Sans"/>
              </a:defRPr>
            </a:lvl8pPr>
            <a:lvl9pPr>
              <a:defRPr sz="1875" b="0">
                <a:solidFill>
                  <a:srgbClr val="193247"/>
                </a:solidFill>
                <a:latin typeface="Nimbus Sans"/>
                <a:ea typeface="Nimbus Sans"/>
                <a:cs typeface="Nimbus Sans"/>
              </a:defRPr>
            </a:lvl9pPr>
          </a:lstStyle>
          <a:p>
            <a:pPr>
              <a:defRPr sz="1875" b="0">
                <a:solidFill>
                  <a:srgbClr val="193247"/>
                </a:solidFill>
                <a:latin typeface="Nimbus Sans"/>
                <a:ea typeface="Nimbus Sans"/>
                <a:cs typeface="Nimbus Sans"/>
              </a:defRPr>
            </a:pPr>
            <a:r>
              <a:rPr sz="1875" b="0">
                <a:solidFill>
                  <a:srgbClr val="193247"/>
                </a:solidFill>
                <a:latin typeface="Nimbus Sans"/>
                <a:ea typeface="Nimbus Sans"/>
                <a:cs typeface="Nimbus Sans"/>
              </a:rPr>
              <a:t>Regla general para determinar la deuda</a:t>
            </a:r>
          </a:p>
          <a:p>
            <a:pPr>
              <a:defRPr sz="1875" b="0">
                <a:solidFill>
                  <a:srgbClr val="193247"/>
                </a:solidFill>
                <a:latin typeface="Nimbus Sans"/>
                <a:ea typeface="Nimbus Sans"/>
                <a:cs typeface="Nimbus Sans"/>
              </a:defRPr>
            </a:pPr>
            <a:r>
              <a:rPr sz="1875" b="0">
                <a:solidFill>
                  <a:srgbClr val="193247"/>
                </a:solidFill>
                <a:latin typeface="Nimbus Sans"/>
                <a:ea typeface="Nimbus Sans"/>
                <a:cs typeface="Nimbus Sans"/>
              </a:rPr>
              <a:t>tributaria de un ejercicio.</a:t>
            </a:r>
          </a:p>
        </p:txBody>
      </p:sp>
      <p:sp>
        <p:nvSpPr>
          <p:cNvPr id="4" name="ten">
            <a:extLst>
              <a:ext uri="{FF2B5EF4-FFF2-40B4-BE49-F238E27FC236}">
                <a16:creationId xmlns:a16="http://schemas.microsoft.com/office/drawing/2014/main" id="{B078B0F0-4D8B-4718-981B-5FA6B1F0DA60}"/>
              </a:ext>
            </a:extLst>
          </p:cNvPr>
          <p:cNvSpPr>
            <a:spLocks noGrp="1"/>
          </p:cNvSpPr>
          <p:nvPr/>
        </p:nvSpPr>
        <p:spPr>
          <a:xfrm>
            <a:off x="6429375" y="1219200"/>
            <a:ext cx="5381625" cy="476250"/>
          </a:xfrm>
          <a:prstGeom prst="rect">
            <a:avLst/>
          </a:prstGeom>
          <a:noFill/>
          <a:ln w="0">
            <a:noFill/>
            <a:prstDash val="solid"/>
          </a:ln>
        </p:spPr>
        <p:txBody>
          <a:bodyPr lIns="0" tIns="0" rIns="0" bIns="0" anchor="t"/>
          <a:lstStyle>
            <a:defPPr>
              <a:defRPr sz="2400" b="1">
                <a:solidFill>
                  <a:srgbClr val="9D4034"/>
                </a:solidFill>
                <a:latin typeface="Nimbus Sans"/>
                <a:ea typeface="Nimbus Sans"/>
                <a:cs typeface="Nimbus Sans"/>
              </a:defRPr>
            </a:defPPr>
            <a:lvl1pPr>
              <a:defRPr sz="2400" b="1">
                <a:solidFill>
                  <a:srgbClr val="9D4034"/>
                </a:solidFill>
                <a:latin typeface="Nimbus Sans"/>
                <a:ea typeface="Nimbus Sans"/>
                <a:cs typeface="Nimbus Sans"/>
              </a:defRPr>
            </a:lvl1pPr>
            <a:lvl2pPr>
              <a:defRPr sz="2400" b="1">
                <a:solidFill>
                  <a:srgbClr val="9D4034"/>
                </a:solidFill>
                <a:latin typeface="Nimbus Sans"/>
                <a:ea typeface="Nimbus Sans"/>
                <a:cs typeface="Nimbus Sans"/>
              </a:defRPr>
            </a:lvl2pPr>
            <a:lvl3pPr>
              <a:defRPr sz="2400" b="1">
                <a:solidFill>
                  <a:srgbClr val="9D4034"/>
                </a:solidFill>
                <a:latin typeface="Nimbus Sans"/>
                <a:ea typeface="Nimbus Sans"/>
                <a:cs typeface="Nimbus Sans"/>
              </a:defRPr>
            </a:lvl3pPr>
            <a:lvl4pPr>
              <a:defRPr sz="2400" b="1">
                <a:solidFill>
                  <a:srgbClr val="9D4034"/>
                </a:solidFill>
                <a:latin typeface="Nimbus Sans"/>
                <a:ea typeface="Nimbus Sans"/>
                <a:cs typeface="Nimbus Sans"/>
              </a:defRPr>
            </a:lvl4pPr>
            <a:lvl5pPr>
              <a:defRPr sz="2400" b="1">
                <a:solidFill>
                  <a:srgbClr val="9D4034"/>
                </a:solidFill>
                <a:latin typeface="Nimbus Sans"/>
                <a:ea typeface="Nimbus Sans"/>
                <a:cs typeface="Nimbus Sans"/>
              </a:defRPr>
            </a:lvl5pPr>
            <a:lvl6pPr>
              <a:defRPr sz="2400" b="1">
                <a:solidFill>
                  <a:srgbClr val="9D4034"/>
                </a:solidFill>
                <a:latin typeface="Nimbus Sans"/>
                <a:ea typeface="Nimbus Sans"/>
                <a:cs typeface="Nimbus Sans"/>
              </a:defRPr>
            </a:lvl6pPr>
            <a:lvl7pPr>
              <a:defRPr sz="2400" b="1">
                <a:solidFill>
                  <a:srgbClr val="9D4034"/>
                </a:solidFill>
                <a:latin typeface="Nimbus Sans"/>
                <a:ea typeface="Nimbus Sans"/>
                <a:cs typeface="Nimbus Sans"/>
              </a:defRPr>
            </a:lvl7pPr>
            <a:lvl8pPr>
              <a:defRPr sz="2400" b="1">
                <a:solidFill>
                  <a:srgbClr val="9D4034"/>
                </a:solidFill>
                <a:latin typeface="Nimbus Sans"/>
                <a:ea typeface="Nimbus Sans"/>
                <a:cs typeface="Nimbus Sans"/>
              </a:defRPr>
            </a:lvl8pPr>
            <a:lvl9pPr>
              <a:defRPr sz="2400" b="1">
                <a:solidFill>
                  <a:srgbClr val="9D4034"/>
                </a:solidFill>
                <a:latin typeface="Nimbus Sans"/>
                <a:ea typeface="Nimbus Sans"/>
                <a:cs typeface="Nimbus Sans"/>
              </a:defRPr>
            </a:lvl9pPr>
          </a:lstStyle>
          <a:p>
            <a:pPr>
              <a:defRPr sz="2400" b="1">
                <a:solidFill>
                  <a:srgbClr val="9D4034"/>
                </a:solidFill>
                <a:latin typeface="Nimbus Sans"/>
                <a:ea typeface="Nimbus Sans"/>
                <a:cs typeface="Nimbus Sans"/>
              </a:defRPr>
            </a:pPr>
            <a:r>
              <a:rPr sz="2400" b="1">
                <a:solidFill>
                  <a:srgbClr val="9D4034"/>
                </a:solidFill>
                <a:latin typeface="Nimbus Sans"/>
                <a:ea typeface="Nimbus Sans"/>
                <a:cs typeface="Nimbus Sans"/>
              </a:rPr>
              <a:t>10 años para comprobar</a:t>
            </a:r>
          </a:p>
        </p:txBody>
      </p:sp>
      <p:sp>
        <p:nvSpPr>
          <p:cNvPr id="5" name="tenbody">
            <a:extLst>
              <a:ext uri="{FF2B5EF4-FFF2-40B4-BE49-F238E27FC236}">
                <a16:creationId xmlns:a16="http://schemas.microsoft.com/office/drawing/2014/main" id="{797D7A2E-D40B-4CEF-B94D-5908B2CC45D5}"/>
              </a:ext>
            </a:extLst>
          </p:cNvPr>
          <p:cNvSpPr>
            <a:spLocks noGrp="1"/>
          </p:cNvSpPr>
          <p:nvPr/>
        </p:nvSpPr>
        <p:spPr>
          <a:xfrm>
            <a:off x="6429375" y="1771650"/>
            <a:ext cx="5381625" cy="1066800"/>
          </a:xfrm>
          <a:prstGeom prst="rect">
            <a:avLst/>
          </a:prstGeom>
          <a:noFill/>
          <a:ln w="0">
            <a:noFill/>
            <a:prstDash val="solid"/>
          </a:ln>
        </p:spPr>
        <p:txBody>
          <a:bodyPr lIns="0" tIns="0" rIns="0" bIns="0" anchor="t"/>
          <a:lstStyle>
            <a:defPPr>
              <a:defRPr sz="1875" b="0">
                <a:solidFill>
                  <a:srgbClr val="193247"/>
                </a:solidFill>
                <a:latin typeface="Nimbus Sans"/>
                <a:ea typeface="Nimbus Sans"/>
                <a:cs typeface="Nimbus Sans"/>
              </a:defRPr>
            </a:defPPr>
            <a:lvl1pPr>
              <a:defRPr sz="1875" b="0">
                <a:solidFill>
                  <a:srgbClr val="193247"/>
                </a:solidFill>
                <a:latin typeface="Nimbus Sans"/>
                <a:ea typeface="Nimbus Sans"/>
                <a:cs typeface="Nimbus Sans"/>
              </a:defRPr>
            </a:lvl1pPr>
            <a:lvl2pPr>
              <a:defRPr sz="1875" b="0">
                <a:solidFill>
                  <a:srgbClr val="193247"/>
                </a:solidFill>
                <a:latin typeface="Nimbus Sans"/>
                <a:ea typeface="Nimbus Sans"/>
                <a:cs typeface="Nimbus Sans"/>
              </a:defRPr>
            </a:lvl2pPr>
            <a:lvl3pPr>
              <a:defRPr sz="1875" b="0">
                <a:solidFill>
                  <a:srgbClr val="193247"/>
                </a:solidFill>
                <a:latin typeface="Nimbus Sans"/>
                <a:ea typeface="Nimbus Sans"/>
                <a:cs typeface="Nimbus Sans"/>
              </a:defRPr>
            </a:lvl3pPr>
            <a:lvl4pPr>
              <a:defRPr sz="1875" b="0">
                <a:solidFill>
                  <a:srgbClr val="193247"/>
                </a:solidFill>
                <a:latin typeface="Nimbus Sans"/>
                <a:ea typeface="Nimbus Sans"/>
                <a:cs typeface="Nimbus Sans"/>
              </a:defRPr>
            </a:lvl4pPr>
            <a:lvl5pPr>
              <a:defRPr sz="1875" b="0">
                <a:solidFill>
                  <a:srgbClr val="193247"/>
                </a:solidFill>
                <a:latin typeface="Nimbus Sans"/>
                <a:ea typeface="Nimbus Sans"/>
                <a:cs typeface="Nimbus Sans"/>
              </a:defRPr>
            </a:lvl5pPr>
            <a:lvl6pPr>
              <a:defRPr sz="1875" b="0">
                <a:solidFill>
                  <a:srgbClr val="193247"/>
                </a:solidFill>
                <a:latin typeface="Nimbus Sans"/>
                <a:ea typeface="Nimbus Sans"/>
                <a:cs typeface="Nimbus Sans"/>
              </a:defRPr>
            </a:lvl6pPr>
            <a:lvl7pPr>
              <a:defRPr sz="1875" b="0">
                <a:solidFill>
                  <a:srgbClr val="193247"/>
                </a:solidFill>
                <a:latin typeface="Nimbus Sans"/>
                <a:ea typeface="Nimbus Sans"/>
                <a:cs typeface="Nimbus Sans"/>
              </a:defRPr>
            </a:lvl7pPr>
            <a:lvl8pPr>
              <a:defRPr sz="1875" b="0">
                <a:solidFill>
                  <a:srgbClr val="193247"/>
                </a:solidFill>
                <a:latin typeface="Nimbus Sans"/>
                <a:ea typeface="Nimbus Sans"/>
                <a:cs typeface="Nimbus Sans"/>
              </a:defRPr>
            </a:lvl8pPr>
            <a:lvl9pPr>
              <a:defRPr sz="1875" b="0">
                <a:solidFill>
                  <a:srgbClr val="193247"/>
                </a:solidFill>
                <a:latin typeface="Nimbus Sans"/>
                <a:ea typeface="Nimbus Sans"/>
                <a:cs typeface="Nimbus Sans"/>
              </a:defRPr>
            </a:lvl9pPr>
          </a:lstStyle>
          <a:p>
            <a:pPr>
              <a:defRPr sz="1875" b="0">
                <a:solidFill>
                  <a:srgbClr val="193247"/>
                </a:solidFill>
                <a:latin typeface="Nimbus Sans"/>
                <a:ea typeface="Nimbus Sans"/>
                <a:cs typeface="Nimbus Sans"/>
              </a:defRPr>
            </a:pPr>
            <a:r>
              <a:rPr sz="1875" b="0">
                <a:solidFill>
                  <a:srgbClr val="193247"/>
                </a:solidFill>
                <a:latin typeface="Nimbus Sans"/>
                <a:ea typeface="Nimbus Sans"/>
                <a:cs typeface="Nimbus Sans"/>
              </a:rPr>
              <a:t>Bases o cuotas a compensar y deducciones</a:t>
            </a:r>
          </a:p>
          <a:p>
            <a:pPr>
              <a:defRPr sz="1875" b="0">
                <a:solidFill>
                  <a:srgbClr val="193247"/>
                </a:solidFill>
                <a:latin typeface="Nimbus Sans"/>
                <a:ea typeface="Nimbus Sans"/>
                <a:cs typeface="Nimbus Sans"/>
              </a:defRPr>
            </a:pPr>
            <a:r>
              <a:rPr sz="1875" b="0">
                <a:solidFill>
                  <a:srgbClr val="193247"/>
                </a:solidFill>
                <a:latin typeface="Nimbus Sans"/>
                <a:ea typeface="Nimbus Sans"/>
                <a:cs typeface="Nimbus Sans"/>
              </a:rPr>
              <a:t>a aplicar, aunque procedan de un ejercicio</a:t>
            </a:r>
          </a:p>
          <a:p>
            <a:pPr>
              <a:defRPr sz="1875" b="0">
                <a:solidFill>
                  <a:srgbClr val="193247"/>
                </a:solidFill>
                <a:latin typeface="Nimbus Sans"/>
                <a:ea typeface="Nimbus Sans"/>
                <a:cs typeface="Nimbus Sans"/>
              </a:defRPr>
            </a:pPr>
            <a:r>
              <a:rPr sz="1875" b="0">
                <a:solidFill>
                  <a:srgbClr val="193247"/>
                </a:solidFill>
                <a:latin typeface="Nimbus Sans"/>
                <a:ea typeface="Nimbus Sans"/>
                <a:cs typeface="Nimbus Sans"/>
              </a:rPr>
              <a:t>prescrito para liquidar.</a:t>
            </a:r>
          </a:p>
        </p:txBody>
      </p:sp>
      <p:sp>
        <p:nvSpPr>
          <p:cNvPr id="6" name="example">
            <a:extLst>
              <a:ext uri="{FF2B5EF4-FFF2-40B4-BE49-F238E27FC236}">
                <a16:creationId xmlns:a16="http://schemas.microsoft.com/office/drawing/2014/main" id="{CFE0243C-37A6-4D6B-8D4B-3849623729A7}"/>
              </a:ext>
            </a:extLst>
          </p:cNvPr>
          <p:cNvSpPr>
            <a:spLocks noGrp="1"/>
          </p:cNvSpPr>
          <p:nvPr/>
        </p:nvSpPr>
        <p:spPr>
          <a:xfrm>
            <a:off x="381000" y="3095625"/>
            <a:ext cx="11430000" cy="428625"/>
          </a:xfrm>
          <a:prstGeom prst="rect">
            <a:avLst/>
          </a:prstGeom>
          <a:noFill/>
          <a:ln w="0">
            <a:noFill/>
            <a:prstDash val="solid"/>
          </a:ln>
        </p:spPr>
        <p:txBody>
          <a:bodyPr lIns="0" tIns="0" rIns="0" bIns="0" anchor="t"/>
          <a:lstStyle>
            <a:defPPr>
              <a:defRPr sz="2175" b="1">
                <a:solidFill>
                  <a:srgbClr val="9D4034"/>
                </a:solidFill>
                <a:latin typeface="Nimbus Sans"/>
                <a:ea typeface="Nimbus Sans"/>
                <a:cs typeface="Nimbus Sans"/>
              </a:defRPr>
            </a:defPPr>
            <a:lvl1pPr>
              <a:defRPr sz="2175" b="1">
                <a:solidFill>
                  <a:srgbClr val="9D4034"/>
                </a:solidFill>
                <a:latin typeface="Nimbus Sans"/>
                <a:ea typeface="Nimbus Sans"/>
                <a:cs typeface="Nimbus Sans"/>
              </a:defRPr>
            </a:lvl1pPr>
            <a:lvl2pPr>
              <a:defRPr sz="2175" b="1">
                <a:solidFill>
                  <a:srgbClr val="9D4034"/>
                </a:solidFill>
                <a:latin typeface="Nimbus Sans"/>
                <a:ea typeface="Nimbus Sans"/>
                <a:cs typeface="Nimbus Sans"/>
              </a:defRPr>
            </a:lvl2pPr>
            <a:lvl3pPr>
              <a:defRPr sz="2175" b="1">
                <a:solidFill>
                  <a:srgbClr val="9D4034"/>
                </a:solidFill>
                <a:latin typeface="Nimbus Sans"/>
                <a:ea typeface="Nimbus Sans"/>
                <a:cs typeface="Nimbus Sans"/>
              </a:defRPr>
            </a:lvl3pPr>
            <a:lvl4pPr>
              <a:defRPr sz="2175" b="1">
                <a:solidFill>
                  <a:srgbClr val="9D4034"/>
                </a:solidFill>
                <a:latin typeface="Nimbus Sans"/>
                <a:ea typeface="Nimbus Sans"/>
                <a:cs typeface="Nimbus Sans"/>
              </a:defRPr>
            </a:lvl4pPr>
            <a:lvl5pPr>
              <a:defRPr sz="2175" b="1">
                <a:solidFill>
                  <a:srgbClr val="9D4034"/>
                </a:solidFill>
                <a:latin typeface="Nimbus Sans"/>
                <a:ea typeface="Nimbus Sans"/>
                <a:cs typeface="Nimbus Sans"/>
              </a:defRPr>
            </a:lvl5pPr>
            <a:lvl6pPr>
              <a:defRPr sz="2175" b="1">
                <a:solidFill>
                  <a:srgbClr val="9D4034"/>
                </a:solidFill>
                <a:latin typeface="Nimbus Sans"/>
                <a:ea typeface="Nimbus Sans"/>
                <a:cs typeface="Nimbus Sans"/>
              </a:defRPr>
            </a:lvl6pPr>
            <a:lvl7pPr>
              <a:defRPr sz="2175" b="1">
                <a:solidFill>
                  <a:srgbClr val="9D4034"/>
                </a:solidFill>
                <a:latin typeface="Nimbus Sans"/>
                <a:ea typeface="Nimbus Sans"/>
                <a:cs typeface="Nimbus Sans"/>
              </a:defRPr>
            </a:lvl7pPr>
            <a:lvl8pPr>
              <a:defRPr sz="2175" b="1">
                <a:solidFill>
                  <a:srgbClr val="9D4034"/>
                </a:solidFill>
                <a:latin typeface="Nimbus Sans"/>
                <a:ea typeface="Nimbus Sans"/>
                <a:cs typeface="Nimbus Sans"/>
              </a:defRPr>
            </a:lvl8pPr>
            <a:lvl9pPr>
              <a:defRPr sz="2175" b="1">
                <a:solidFill>
                  <a:srgbClr val="9D4034"/>
                </a:solidFill>
                <a:latin typeface="Nimbus Sans"/>
                <a:ea typeface="Nimbus Sans"/>
                <a:cs typeface="Nimbus Sans"/>
              </a:defRPr>
            </a:lvl9pPr>
          </a:lstStyle>
          <a:p>
            <a:pPr>
              <a:defRPr sz="2175" b="1">
                <a:solidFill>
                  <a:srgbClr val="9D4034"/>
                </a:solidFill>
                <a:latin typeface="Nimbus Sans"/>
                <a:ea typeface="Nimbus Sans"/>
                <a:cs typeface="Nimbus Sans"/>
              </a:defRPr>
            </a:pPr>
            <a:r>
              <a:rPr sz="2175" b="1">
                <a:solidFill>
                  <a:srgbClr val="9D4034"/>
                </a:solidFill>
                <a:latin typeface="Nimbus Sans"/>
                <a:ea typeface="Nimbus Sans"/>
                <a:cs typeface="Nimbus Sans"/>
              </a:rPr>
              <a:t>Ejemplo en el Impuesto sobre Sociedades</a:t>
            </a:r>
          </a:p>
        </p:txBody>
      </p:sp>
      <p:sp>
        <p:nvSpPr>
          <p:cNvPr id="7" name="2018">
            <a:extLst>
              <a:ext uri="{FF2B5EF4-FFF2-40B4-BE49-F238E27FC236}">
                <a16:creationId xmlns:a16="http://schemas.microsoft.com/office/drawing/2014/main" id="{9E5E9669-06A9-4ABD-B208-881B2B47DEDC}"/>
              </a:ext>
            </a:extLst>
          </p:cNvPr>
          <p:cNvSpPr>
            <a:spLocks noGrp="1"/>
          </p:cNvSpPr>
          <p:nvPr/>
        </p:nvSpPr>
        <p:spPr>
          <a:xfrm>
            <a:off x="381000" y="3695700"/>
            <a:ext cx="3286125" cy="400050"/>
          </a:xfrm>
          <a:prstGeom prst="rect">
            <a:avLst/>
          </a:prstGeom>
          <a:noFill/>
          <a:ln w="0">
            <a:noFill/>
            <a:prstDash val="solid"/>
          </a:ln>
        </p:spPr>
        <p:txBody>
          <a:bodyPr lIns="0" tIns="0" rIns="0" bIns="0" anchor="t"/>
          <a:lstStyle>
            <a:defPPr>
              <a:defRPr sz="2250" b="1">
                <a:solidFill>
                  <a:srgbClr val="193247"/>
                </a:solidFill>
                <a:latin typeface="Nimbus Sans"/>
                <a:ea typeface="Nimbus Sans"/>
                <a:cs typeface="Nimbus Sans"/>
              </a:defRPr>
            </a:defPPr>
            <a:lvl1pPr>
              <a:defRPr sz="2250" b="1">
                <a:solidFill>
                  <a:srgbClr val="193247"/>
                </a:solidFill>
                <a:latin typeface="Nimbus Sans"/>
                <a:ea typeface="Nimbus Sans"/>
                <a:cs typeface="Nimbus Sans"/>
              </a:defRPr>
            </a:lvl1pPr>
            <a:lvl2pPr>
              <a:defRPr sz="2250" b="1">
                <a:solidFill>
                  <a:srgbClr val="193247"/>
                </a:solidFill>
                <a:latin typeface="Nimbus Sans"/>
                <a:ea typeface="Nimbus Sans"/>
                <a:cs typeface="Nimbus Sans"/>
              </a:defRPr>
            </a:lvl2pPr>
            <a:lvl3pPr>
              <a:defRPr sz="2250" b="1">
                <a:solidFill>
                  <a:srgbClr val="193247"/>
                </a:solidFill>
                <a:latin typeface="Nimbus Sans"/>
                <a:ea typeface="Nimbus Sans"/>
                <a:cs typeface="Nimbus Sans"/>
              </a:defRPr>
            </a:lvl3pPr>
            <a:lvl4pPr>
              <a:defRPr sz="2250" b="1">
                <a:solidFill>
                  <a:srgbClr val="193247"/>
                </a:solidFill>
                <a:latin typeface="Nimbus Sans"/>
                <a:ea typeface="Nimbus Sans"/>
                <a:cs typeface="Nimbus Sans"/>
              </a:defRPr>
            </a:lvl4pPr>
            <a:lvl5pPr>
              <a:defRPr sz="2250" b="1">
                <a:solidFill>
                  <a:srgbClr val="193247"/>
                </a:solidFill>
                <a:latin typeface="Nimbus Sans"/>
                <a:ea typeface="Nimbus Sans"/>
                <a:cs typeface="Nimbus Sans"/>
              </a:defRPr>
            </a:lvl5pPr>
            <a:lvl6pPr>
              <a:defRPr sz="2250" b="1">
                <a:solidFill>
                  <a:srgbClr val="193247"/>
                </a:solidFill>
                <a:latin typeface="Nimbus Sans"/>
                <a:ea typeface="Nimbus Sans"/>
                <a:cs typeface="Nimbus Sans"/>
              </a:defRPr>
            </a:lvl6pPr>
            <a:lvl7pPr>
              <a:defRPr sz="2250" b="1">
                <a:solidFill>
                  <a:srgbClr val="193247"/>
                </a:solidFill>
                <a:latin typeface="Nimbus Sans"/>
                <a:ea typeface="Nimbus Sans"/>
                <a:cs typeface="Nimbus Sans"/>
              </a:defRPr>
            </a:lvl7pPr>
            <a:lvl8pPr>
              <a:defRPr sz="2250" b="1">
                <a:solidFill>
                  <a:srgbClr val="193247"/>
                </a:solidFill>
                <a:latin typeface="Nimbus Sans"/>
                <a:ea typeface="Nimbus Sans"/>
                <a:cs typeface="Nimbus Sans"/>
              </a:defRPr>
            </a:lvl8pPr>
            <a:lvl9pPr>
              <a:defRPr sz="2250" b="1">
                <a:solidFill>
                  <a:srgbClr val="193247"/>
                </a:solidFill>
                <a:latin typeface="Nimbus Sans"/>
                <a:ea typeface="Nimbus Sans"/>
                <a:cs typeface="Nimbus Sans"/>
              </a:defRPr>
            </a:lvl9pPr>
          </a:lstStyle>
          <a:p>
            <a:pPr>
              <a:defRPr sz="2250" b="1">
                <a:solidFill>
                  <a:srgbClr val="193247"/>
                </a:solidFill>
                <a:latin typeface="Nimbus Sans"/>
                <a:ea typeface="Nimbus Sans"/>
                <a:cs typeface="Nimbus Sans"/>
              </a:defRPr>
            </a:pPr>
            <a:r>
              <a:rPr sz="2250" b="1">
                <a:solidFill>
                  <a:srgbClr val="193247"/>
                </a:solidFill>
                <a:latin typeface="Nimbus Sans"/>
                <a:ea typeface="Nimbus Sans"/>
                <a:cs typeface="Nimbus Sans"/>
              </a:rPr>
              <a:t>2018</a:t>
            </a:r>
          </a:p>
        </p:txBody>
      </p:sp>
      <p:sp>
        <p:nvSpPr>
          <p:cNvPr id="8" name="2018body">
            <a:extLst>
              <a:ext uri="{FF2B5EF4-FFF2-40B4-BE49-F238E27FC236}">
                <a16:creationId xmlns:a16="http://schemas.microsoft.com/office/drawing/2014/main" id="{C05A02B7-687E-4313-9E56-CFD16AAEC774}"/>
              </a:ext>
            </a:extLst>
          </p:cNvPr>
          <p:cNvSpPr>
            <a:spLocks noGrp="1"/>
          </p:cNvSpPr>
          <p:nvPr/>
        </p:nvSpPr>
        <p:spPr>
          <a:xfrm>
            <a:off x="381000" y="4181475"/>
            <a:ext cx="3286125" cy="762000"/>
          </a:xfrm>
          <a:prstGeom prst="rect">
            <a:avLst/>
          </a:prstGeom>
          <a:noFill/>
          <a:ln w="0">
            <a:noFill/>
            <a:prstDash val="solid"/>
          </a:ln>
        </p:spPr>
        <p:txBody>
          <a:bodyPr lIns="0" tIns="0" rIns="0" bIns="0" anchor="t"/>
          <a:lstStyle>
            <a:defPPr>
              <a:defRPr sz="1800" b="0">
                <a:solidFill>
                  <a:srgbClr val="193247"/>
                </a:solidFill>
                <a:latin typeface="Nimbus Sans"/>
                <a:ea typeface="Nimbus Sans"/>
                <a:cs typeface="Nimbus Sans"/>
              </a:defRPr>
            </a:defPPr>
            <a:lvl1pPr>
              <a:defRPr sz="1800" b="0">
                <a:solidFill>
                  <a:srgbClr val="193247"/>
                </a:solidFill>
                <a:latin typeface="Nimbus Sans"/>
                <a:ea typeface="Nimbus Sans"/>
                <a:cs typeface="Nimbus Sans"/>
              </a:defRPr>
            </a:lvl1pPr>
            <a:lvl2pPr>
              <a:defRPr sz="1800" b="0">
                <a:solidFill>
                  <a:srgbClr val="193247"/>
                </a:solidFill>
                <a:latin typeface="Nimbus Sans"/>
                <a:ea typeface="Nimbus Sans"/>
                <a:cs typeface="Nimbus Sans"/>
              </a:defRPr>
            </a:lvl2pPr>
            <a:lvl3pPr>
              <a:defRPr sz="1800" b="0">
                <a:solidFill>
                  <a:srgbClr val="193247"/>
                </a:solidFill>
                <a:latin typeface="Nimbus Sans"/>
                <a:ea typeface="Nimbus Sans"/>
                <a:cs typeface="Nimbus Sans"/>
              </a:defRPr>
            </a:lvl3pPr>
            <a:lvl4pPr>
              <a:defRPr sz="1800" b="0">
                <a:solidFill>
                  <a:srgbClr val="193247"/>
                </a:solidFill>
                <a:latin typeface="Nimbus Sans"/>
                <a:ea typeface="Nimbus Sans"/>
                <a:cs typeface="Nimbus Sans"/>
              </a:defRPr>
            </a:lvl4pPr>
            <a:lvl5pPr>
              <a:defRPr sz="1800" b="0">
                <a:solidFill>
                  <a:srgbClr val="193247"/>
                </a:solidFill>
                <a:latin typeface="Nimbus Sans"/>
                <a:ea typeface="Nimbus Sans"/>
                <a:cs typeface="Nimbus Sans"/>
              </a:defRPr>
            </a:lvl5pPr>
            <a:lvl6pPr>
              <a:defRPr sz="1800" b="0">
                <a:solidFill>
                  <a:srgbClr val="193247"/>
                </a:solidFill>
                <a:latin typeface="Nimbus Sans"/>
                <a:ea typeface="Nimbus Sans"/>
                <a:cs typeface="Nimbus Sans"/>
              </a:defRPr>
            </a:lvl6pPr>
            <a:lvl7pPr>
              <a:defRPr sz="1800" b="0">
                <a:solidFill>
                  <a:srgbClr val="193247"/>
                </a:solidFill>
                <a:latin typeface="Nimbus Sans"/>
                <a:ea typeface="Nimbus Sans"/>
                <a:cs typeface="Nimbus Sans"/>
              </a:defRPr>
            </a:lvl7pPr>
            <a:lvl8pPr>
              <a:defRPr sz="1800" b="0">
                <a:solidFill>
                  <a:srgbClr val="193247"/>
                </a:solidFill>
                <a:latin typeface="Nimbus Sans"/>
                <a:ea typeface="Nimbus Sans"/>
                <a:cs typeface="Nimbus Sans"/>
              </a:defRPr>
            </a:lvl8pPr>
            <a:lvl9pPr>
              <a:defRPr sz="1800" b="0">
                <a:solidFill>
                  <a:srgbClr val="193247"/>
                </a:solidFill>
                <a:latin typeface="Nimbus Sans"/>
                <a:ea typeface="Nimbus Sans"/>
                <a:cs typeface="Nimbus Sans"/>
              </a:defRPr>
            </a:lvl9pPr>
          </a:lstStyle>
          <a:p>
            <a:pPr>
              <a:defRPr sz="1800" b="0">
                <a:solidFill>
                  <a:srgbClr val="193247"/>
                </a:solidFill>
                <a:latin typeface="Nimbus Sans"/>
                <a:ea typeface="Nimbus Sans"/>
                <a:cs typeface="Nimbus Sans"/>
              </a:defRPr>
            </a:pPr>
            <a:r>
              <a:rPr sz="1800" b="0" dirty="0">
                <a:solidFill>
                  <a:srgbClr val="193247"/>
                </a:solidFill>
                <a:latin typeface="Nimbus Sans"/>
                <a:ea typeface="Nimbus Sans"/>
                <a:cs typeface="Nimbus Sans"/>
              </a:rPr>
              <a:t>La </a:t>
            </a:r>
            <a:r>
              <a:rPr sz="1800" b="0" dirty="0" err="1">
                <a:solidFill>
                  <a:srgbClr val="193247"/>
                </a:solidFill>
                <a:latin typeface="Nimbus Sans"/>
                <a:ea typeface="Nimbus Sans"/>
                <a:cs typeface="Nimbus Sans"/>
              </a:rPr>
              <a:t>sociedad</a:t>
            </a:r>
            <a:r>
              <a:rPr sz="1800" b="0" dirty="0">
                <a:solidFill>
                  <a:srgbClr val="193247"/>
                </a:solidFill>
                <a:latin typeface="Nimbus Sans"/>
                <a:ea typeface="Nimbus Sans"/>
                <a:cs typeface="Nimbus Sans"/>
              </a:rPr>
              <a:t> genera </a:t>
            </a:r>
            <a:r>
              <a:rPr sz="1800" b="0" dirty="0" err="1">
                <a:solidFill>
                  <a:srgbClr val="193247"/>
                </a:solidFill>
                <a:latin typeface="Nimbus Sans"/>
                <a:ea typeface="Nimbus Sans"/>
                <a:cs typeface="Nimbus Sans"/>
              </a:rPr>
              <a:t>una</a:t>
            </a:r>
            <a:r>
              <a:rPr sz="1800" b="0" dirty="0">
                <a:solidFill>
                  <a:srgbClr val="193247"/>
                </a:solidFill>
                <a:latin typeface="Nimbus Sans"/>
                <a:ea typeface="Nimbus Sans"/>
                <a:cs typeface="Nimbus Sans"/>
              </a:rPr>
              <a:t> base</a:t>
            </a:r>
          </a:p>
          <a:p>
            <a:pPr>
              <a:defRPr sz="1800" b="0">
                <a:solidFill>
                  <a:srgbClr val="193247"/>
                </a:solidFill>
                <a:latin typeface="Nimbus Sans"/>
                <a:ea typeface="Nimbus Sans"/>
                <a:cs typeface="Nimbus Sans"/>
              </a:defRPr>
            </a:pPr>
            <a:r>
              <a:rPr sz="1800" b="0" dirty="0" err="1">
                <a:solidFill>
                  <a:srgbClr val="193247"/>
                </a:solidFill>
                <a:latin typeface="Nimbus Sans"/>
                <a:ea typeface="Nimbus Sans"/>
                <a:cs typeface="Nimbus Sans"/>
              </a:rPr>
              <a:t>negativa</a:t>
            </a:r>
            <a:r>
              <a:rPr sz="1800" b="0" dirty="0">
                <a:solidFill>
                  <a:srgbClr val="193247"/>
                </a:solidFill>
                <a:latin typeface="Nimbus Sans"/>
                <a:ea typeface="Nimbus Sans"/>
                <a:cs typeface="Nimbus Sans"/>
              </a:rPr>
              <a:t> de 100.000 €.</a:t>
            </a:r>
          </a:p>
        </p:txBody>
      </p:sp>
      <p:sp>
        <p:nvSpPr>
          <p:cNvPr id="9" name="2024">
            <a:extLst>
              <a:ext uri="{FF2B5EF4-FFF2-40B4-BE49-F238E27FC236}">
                <a16:creationId xmlns:a16="http://schemas.microsoft.com/office/drawing/2014/main" id="{CEDADCB4-7AC9-41B4-A7FA-DD936953EAB9}"/>
              </a:ext>
            </a:extLst>
          </p:cNvPr>
          <p:cNvSpPr>
            <a:spLocks noGrp="1"/>
          </p:cNvSpPr>
          <p:nvPr/>
        </p:nvSpPr>
        <p:spPr>
          <a:xfrm>
            <a:off x="4257675" y="3695700"/>
            <a:ext cx="3286125" cy="400050"/>
          </a:xfrm>
          <a:prstGeom prst="rect">
            <a:avLst/>
          </a:prstGeom>
          <a:noFill/>
          <a:ln w="0">
            <a:noFill/>
            <a:prstDash val="solid"/>
          </a:ln>
        </p:spPr>
        <p:txBody>
          <a:bodyPr lIns="0" tIns="0" rIns="0" bIns="0" anchor="t"/>
          <a:lstStyle>
            <a:defPPr>
              <a:defRPr sz="2250" b="1">
                <a:solidFill>
                  <a:srgbClr val="193247"/>
                </a:solidFill>
                <a:latin typeface="Nimbus Sans"/>
                <a:ea typeface="Nimbus Sans"/>
                <a:cs typeface="Nimbus Sans"/>
              </a:defRPr>
            </a:defPPr>
            <a:lvl1pPr>
              <a:defRPr sz="2250" b="1">
                <a:solidFill>
                  <a:srgbClr val="193247"/>
                </a:solidFill>
                <a:latin typeface="Nimbus Sans"/>
                <a:ea typeface="Nimbus Sans"/>
                <a:cs typeface="Nimbus Sans"/>
              </a:defRPr>
            </a:lvl1pPr>
            <a:lvl2pPr>
              <a:defRPr sz="2250" b="1">
                <a:solidFill>
                  <a:srgbClr val="193247"/>
                </a:solidFill>
                <a:latin typeface="Nimbus Sans"/>
                <a:ea typeface="Nimbus Sans"/>
                <a:cs typeface="Nimbus Sans"/>
              </a:defRPr>
            </a:lvl2pPr>
            <a:lvl3pPr>
              <a:defRPr sz="2250" b="1">
                <a:solidFill>
                  <a:srgbClr val="193247"/>
                </a:solidFill>
                <a:latin typeface="Nimbus Sans"/>
                <a:ea typeface="Nimbus Sans"/>
                <a:cs typeface="Nimbus Sans"/>
              </a:defRPr>
            </a:lvl3pPr>
            <a:lvl4pPr>
              <a:defRPr sz="2250" b="1">
                <a:solidFill>
                  <a:srgbClr val="193247"/>
                </a:solidFill>
                <a:latin typeface="Nimbus Sans"/>
                <a:ea typeface="Nimbus Sans"/>
                <a:cs typeface="Nimbus Sans"/>
              </a:defRPr>
            </a:lvl4pPr>
            <a:lvl5pPr>
              <a:defRPr sz="2250" b="1">
                <a:solidFill>
                  <a:srgbClr val="193247"/>
                </a:solidFill>
                <a:latin typeface="Nimbus Sans"/>
                <a:ea typeface="Nimbus Sans"/>
                <a:cs typeface="Nimbus Sans"/>
              </a:defRPr>
            </a:lvl5pPr>
            <a:lvl6pPr>
              <a:defRPr sz="2250" b="1">
                <a:solidFill>
                  <a:srgbClr val="193247"/>
                </a:solidFill>
                <a:latin typeface="Nimbus Sans"/>
                <a:ea typeface="Nimbus Sans"/>
                <a:cs typeface="Nimbus Sans"/>
              </a:defRPr>
            </a:lvl6pPr>
            <a:lvl7pPr>
              <a:defRPr sz="2250" b="1">
                <a:solidFill>
                  <a:srgbClr val="193247"/>
                </a:solidFill>
                <a:latin typeface="Nimbus Sans"/>
                <a:ea typeface="Nimbus Sans"/>
                <a:cs typeface="Nimbus Sans"/>
              </a:defRPr>
            </a:lvl7pPr>
            <a:lvl8pPr>
              <a:defRPr sz="2250" b="1">
                <a:solidFill>
                  <a:srgbClr val="193247"/>
                </a:solidFill>
                <a:latin typeface="Nimbus Sans"/>
                <a:ea typeface="Nimbus Sans"/>
                <a:cs typeface="Nimbus Sans"/>
              </a:defRPr>
            </a:lvl8pPr>
            <a:lvl9pPr>
              <a:defRPr sz="2250" b="1">
                <a:solidFill>
                  <a:srgbClr val="193247"/>
                </a:solidFill>
                <a:latin typeface="Nimbus Sans"/>
                <a:ea typeface="Nimbus Sans"/>
                <a:cs typeface="Nimbus Sans"/>
              </a:defRPr>
            </a:lvl9pPr>
          </a:lstStyle>
          <a:p>
            <a:pPr>
              <a:defRPr sz="2250" b="1">
                <a:solidFill>
                  <a:srgbClr val="193247"/>
                </a:solidFill>
                <a:latin typeface="Nimbus Sans"/>
                <a:ea typeface="Nimbus Sans"/>
                <a:cs typeface="Nimbus Sans"/>
              </a:defRPr>
            </a:pPr>
            <a:r>
              <a:rPr sz="2250" b="1">
                <a:solidFill>
                  <a:srgbClr val="193247"/>
                </a:solidFill>
                <a:latin typeface="Nimbus Sans"/>
                <a:ea typeface="Nimbus Sans"/>
                <a:cs typeface="Nimbus Sans"/>
              </a:rPr>
              <a:t>2024</a:t>
            </a:r>
          </a:p>
        </p:txBody>
      </p:sp>
      <p:sp>
        <p:nvSpPr>
          <p:cNvPr id="10" name="2024body">
            <a:extLst>
              <a:ext uri="{FF2B5EF4-FFF2-40B4-BE49-F238E27FC236}">
                <a16:creationId xmlns:a16="http://schemas.microsoft.com/office/drawing/2014/main" id="{F199639D-AB53-4106-8548-D327ABA89399}"/>
              </a:ext>
            </a:extLst>
          </p:cNvPr>
          <p:cNvSpPr>
            <a:spLocks noGrp="1"/>
          </p:cNvSpPr>
          <p:nvPr/>
        </p:nvSpPr>
        <p:spPr>
          <a:xfrm>
            <a:off x="4257675" y="4181475"/>
            <a:ext cx="3286125" cy="762000"/>
          </a:xfrm>
          <a:prstGeom prst="rect">
            <a:avLst/>
          </a:prstGeom>
          <a:noFill/>
          <a:ln w="0">
            <a:noFill/>
            <a:prstDash val="solid"/>
          </a:ln>
        </p:spPr>
        <p:txBody>
          <a:bodyPr lIns="0" tIns="0" rIns="0" bIns="0" anchor="t"/>
          <a:lstStyle>
            <a:defPPr>
              <a:defRPr sz="1800" b="0">
                <a:solidFill>
                  <a:srgbClr val="193247"/>
                </a:solidFill>
                <a:latin typeface="Nimbus Sans"/>
                <a:ea typeface="Nimbus Sans"/>
                <a:cs typeface="Nimbus Sans"/>
              </a:defRPr>
            </a:defPPr>
            <a:lvl1pPr>
              <a:defRPr sz="1800" b="0">
                <a:solidFill>
                  <a:srgbClr val="193247"/>
                </a:solidFill>
                <a:latin typeface="Nimbus Sans"/>
                <a:ea typeface="Nimbus Sans"/>
                <a:cs typeface="Nimbus Sans"/>
              </a:defRPr>
            </a:lvl1pPr>
            <a:lvl2pPr>
              <a:defRPr sz="1800" b="0">
                <a:solidFill>
                  <a:srgbClr val="193247"/>
                </a:solidFill>
                <a:latin typeface="Nimbus Sans"/>
                <a:ea typeface="Nimbus Sans"/>
                <a:cs typeface="Nimbus Sans"/>
              </a:defRPr>
            </a:lvl2pPr>
            <a:lvl3pPr>
              <a:defRPr sz="1800" b="0">
                <a:solidFill>
                  <a:srgbClr val="193247"/>
                </a:solidFill>
                <a:latin typeface="Nimbus Sans"/>
                <a:ea typeface="Nimbus Sans"/>
                <a:cs typeface="Nimbus Sans"/>
              </a:defRPr>
            </a:lvl3pPr>
            <a:lvl4pPr>
              <a:defRPr sz="1800" b="0">
                <a:solidFill>
                  <a:srgbClr val="193247"/>
                </a:solidFill>
                <a:latin typeface="Nimbus Sans"/>
                <a:ea typeface="Nimbus Sans"/>
                <a:cs typeface="Nimbus Sans"/>
              </a:defRPr>
            </a:lvl4pPr>
            <a:lvl5pPr>
              <a:defRPr sz="1800" b="0">
                <a:solidFill>
                  <a:srgbClr val="193247"/>
                </a:solidFill>
                <a:latin typeface="Nimbus Sans"/>
                <a:ea typeface="Nimbus Sans"/>
                <a:cs typeface="Nimbus Sans"/>
              </a:defRPr>
            </a:lvl5pPr>
            <a:lvl6pPr>
              <a:defRPr sz="1800" b="0">
                <a:solidFill>
                  <a:srgbClr val="193247"/>
                </a:solidFill>
                <a:latin typeface="Nimbus Sans"/>
                <a:ea typeface="Nimbus Sans"/>
                <a:cs typeface="Nimbus Sans"/>
              </a:defRPr>
            </a:lvl6pPr>
            <a:lvl7pPr>
              <a:defRPr sz="1800" b="0">
                <a:solidFill>
                  <a:srgbClr val="193247"/>
                </a:solidFill>
                <a:latin typeface="Nimbus Sans"/>
                <a:ea typeface="Nimbus Sans"/>
                <a:cs typeface="Nimbus Sans"/>
              </a:defRPr>
            </a:lvl7pPr>
            <a:lvl8pPr>
              <a:defRPr sz="1800" b="0">
                <a:solidFill>
                  <a:srgbClr val="193247"/>
                </a:solidFill>
                <a:latin typeface="Nimbus Sans"/>
                <a:ea typeface="Nimbus Sans"/>
                <a:cs typeface="Nimbus Sans"/>
              </a:defRPr>
            </a:lvl8pPr>
            <a:lvl9pPr>
              <a:defRPr sz="1800" b="0">
                <a:solidFill>
                  <a:srgbClr val="193247"/>
                </a:solidFill>
                <a:latin typeface="Nimbus Sans"/>
                <a:ea typeface="Nimbus Sans"/>
                <a:cs typeface="Nimbus Sans"/>
              </a:defRPr>
            </a:lvl9pPr>
          </a:lstStyle>
          <a:p>
            <a:pPr>
              <a:defRPr sz="1800" b="0">
                <a:solidFill>
                  <a:srgbClr val="193247"/>
                </a:solidFill>
                <a:latin typeface="Nimbus Sans"/>
                <a:ea typeface="Nimbus Sans"/>
                <a:cs typeface="Nimbus Sans"/>
              </a:defRPr>
            </a:pPr>
            <a:r>
              <a:rPr sz="1800" b="0">
                <a:solidFill>
                  <a:srgbClr val="193247"/>
                </a:solidFill>
                <a:latin typeface="Nimbus Sans"/>
                <a:ea typeface="Nimbus Sans"/>
                <a:cs typeface="Nimbus Sans"/>
              </a:rPr>
              <a:t>Compensa esos 100.000 €</a:t>
            </a:r>
          </a:p>
          <a:p>
            <a:pPr>
              <a:defRPr sz="1800" b="0">
                <a:solidFill>
                  <a:srgbClr val="193247"/>
                </a:solidFill>
                <a:latin typeface="Nimbus Sans"/>
                <a:ea typeface="Nimbus Sans"/>
                <a:cs typeface="Nimbus Sans"/>
              </a:defRPr>
            </a:pPr>
            <a:r>
              <a:rPr sz="1800" b="0">
                <a:solidFill>
                  <a:srgbClr val="193247"/>
                </a:solidFill>
                <a:latin typeface="Nimbus Sans"/>
                <a:ea typeface="Nimbus Sans"/>
                <a:cs typeface="Nimbus Sans"/>
              </a:rPr>
              <a:t>con los beneficios del año.</a:t>
            </a:r>
          </a:p>
        </p:txBody>
      </p:sp>
      <p:sp>
        <p:nvSpPr>
          <p:cNvPr id="11" name="2026">
            <a:extLst>
              <a:ext uri="{FF2B5EF4-FFF2-40B4-BE49-F238E27FC236}">
                <a16:creationId xmlns:a16="http://schemas.microsoft.com/office/drawing/2014/main" id="{52B7B79F-A61B-4CFD-859A-E0EF6C0F187A}"/>
              </a:ext>
            </a:extLst>
          </p:cNvPr>
          <p:cNvSpPr>
            <a:spLocks noGrp="1"/>
          </p:cNvSpPr>
          <p:nvPr/>
        </p:nvSpPr>
        <p:spPr>
          <a:xfrm>
            <a:off x="8134350" y="3695700"/>
            <a:ext cx="3676650" cy="400050"/>
          </a:xfrm>
          <a:prstGeom prst="rect">
            <a:avLst/>
          </a:prstGeom>
          <a:noFill/>
          <a:ln w="0">
            <a:noFill/>
            <a:prstDash val="solid"/>
          </a:ln>
        </p:spPr>
        <p:txBody>
          <a:bodyPr lIns="0" tIns="0" rIns="0" bIns="0" anchor="t"/>
          <a:lstStyle>
            <a:defPPr>
              <a:defRPr sz="2250" b="1">
                <a:solidFill>
                  <a:srgbClr val="193247"/>
                </a:solidFill>
                <a:latin typeface="Nimbus Sans"/>
                <a:ea typeface="Nimbus Sans"/>
                <a:cs typeface="Nimbus Sans"/>
              </a:defRPr>
            </a:defPPr>
            <a:lvl1pPr>
              <a:defRPr sz="2250" b="1">
                <a:solidFill>
                  <a:srgbClr val="193247"/>
                </a:solidFill>
                <a:latin typeface="Nimbus Sans"/>
                <a:ea typeface="Nimbus Sans"/>
                <a:cs typeface="Nimbus Sans"/>
              </a:defRPr>
            </a:lvl1pPr>
            <a:lvl2pPr>
              <a:defRPr sz="2250" b="1">
                <a:solidFill>
                  <a:srgbClr val="193247"/>
                </a:solidFill>
                <a:latin typeface="Nimbus Sans"/>
                <a:ea typeface="Nimbus Sans"/>
                <a:cs typeface="Nimbus Sans"/>
              </a:defRPr>
            </a:lvl2pPr>
            <a:lvl3pPr>
              <a:defRPr sz="2250" b="1">
                <a:solidFill>
                  <a:srgbClr val="193247"/>
                </a:solidFill>
                <a:latin typeface="Nimbus Sans"/>
                <a:ea typeface="Nimbus Sans"/>
                <a:cs typeface="Nimbus Sans"/>
              </a:defRPr>
            </a:lvl3pPr>
            <a:lvl4pPr>
              <a:defRPr sz="2250" b="1">
                <a:solidFill>
                  <a:srgbClr val="193247"/>
                </a:solidFill>
                <a:latin typeface="Nimbus Sans"/>
                <a:ea typeface="Nimbus Sans"/>
                <a:cs typeface="Nimbus Sans"/>
              </a:defRPr>
            </a:lvl4pPr>
            <a:lvl5pPr>
              <a:defRPr sz="2250" b="1">
                <a:solidFill>
                  <a:srgbClr val="193247"/>
                </a:solidFill>
                <a:latin typeface="Nimbus Sans"/>
                <a:ea typeface="Nimbus Sans"/>
                <a:cs typeface="Nimbus Sans"/>
              </a:defRPr>
            </a:lvl5pPr>
            <a:lvl6pPr>
              <a:defRPr sz="2250" b="1">
                <a:solidFill>
                  <a:srgbClr val="193247"/>
                </a:solidFill>
                <a:latin typeface="Nimbus Sans"/>
                <a:ea typeface="Nimbus Sans"/>
                <a:cs typeface="Nimbus Sans"/>
              </a:defRPr>
            </a:lvl6pPr>
            <a:lvl7pPr>
              <a:defRPr sz="2250" b="1">
                <a:solidFill>
                  <a:srgbClr val="193247"/>
                </a:solidFill>
                <a:latin typeface="Nimbus Sans"/>
                <a:ea typeface="Nimbus Sans"/>
                <a:cs typeface="Nimbus Sans"/>
              </a:defRPr>
            </a:lvl7pPr>
            <a:lvl8pPr>
              <a:defRPr sz="2250" b="1">
                <a:solidFill>
                  <a:srgbClr val="193247"/>
                </a:solidFill>
                <a:latin typeface="Nimbus Sans"/>
                <a:ea typeface="Nimbus Sans"/>
                <a:cs typeface="Nimbus Sans"/>
              </a:defRPr>
            </a:lvl8pPr>
            <a:lvl9pPr>
              <a:defRPr sz="2250" b="1">
                <a:solidFill>
                  <a:srgbClr val="193247"/>
                </a:solidFill>
                <a:latin typeface="Nimbus Sans"/>
                <a:ea typeface="Nimbus Sans"/>
                <a:cs typeface="Nimbus Sans"/>
              </a:defRPr>
            </a:lvl9pPr>
          </a:lstStyle>
          <a:p>
            <a:pPr>
              <a:defRPr sz="2250" b="1">
                <a:solidFill>
                  <a:srgbClr val="193247"/>
                </a:solidFill>
                <a:latin typeface="Nimbus Sans"/>
                <a:ea typeface="Nimbus Sans"/>
                <a:cs typeface="Nimbus Sans"/>
              </a:defRPr>
            </a:pPr>
            <a:r>
              <a:rPr sz="2250" b="1">
                <a:solidFill>
                  <a:srgbClr val="193247"/>
                </a:solidFill>
                <a:latin typeface="Nimbus Sans"/>
                <a:ea typeface="Nimbus Sans"/>
                <a:cs typeface="Nimbus Sans"/>
              </a:rPr>
              <a:t>2026</a:t>
            </a:r>
          </a:p>
        </p:txBody>
      </p:sp>
      <p:sp>
        <p:nvSpPr>
          <p:cNvPr id="12" name="2026body">
            <a:extLst>
              <a:ext uri="{FF2B5EF4-FFF2-40B4-BE49-F238E27FC236}">
                <a16:creationId xmlns:a16="http://schemas.microsoft.com/office/drawing/2014/main" id="{7237404E-291D-4E40-B845-160F80FA99DC}"/>
              </a:ext>
            </a:extLst>
          </p:cNvPr>
          <p:cNvSpPr>
            <a:spLocks noGrp="1"/>
          </p:cNvSpPr>
          <p:nvPr/>
        </p:nvSpPr>
        <p:spPr>
          <a:xfrm>
            <a:off x="8134350" y="4181475"/>
            <a:ext cx="3676650" cy="762000"/>
          </a:xfrm>
          <a:prstGeom prst="rect">
            <a:avLst/>
          </a:prstGeom>
          <a:noFill/>
          <a:ln w="0">
            <a:noFill/>
            <a:prstDash val="solid"/>
          </a:ln>
        </p:spPr>
        <p:txBody>
          <a:bodyPr lIns="0" tIns="0" rIns="0" bIns="0" anchor="t"/>
          <a:lstStyle>
            <a:defPPr>
              <a:defRPr sz="1800" b="0">
                <a:solidFill>
                  <a:srgbClr val="193247"/>
                </a:solidFill>
                <a:latin typeface="Nimbus Sans"/>
                <a:ea typeface="Nimbus Sans"/>
                <a:cs typeface="Nimbus Sans"/>
              </a:defRPr>
            </a:defPPr>
            <a:lvl1pPr>
              <a:defRPr sz="1800" b="0">
                <a:solidFill>
                  <a:srgbClr val="193247"/>
                </a:solidFill>
                <a:latin typeface="Nimbus Sans"/>
                <a:ea typeface="Nimbus Sans"/>
                <a:cs typeface="Nimbus Sans"/>
              </a:defRPr>
            </a:lvl1pPr>
            <a:lvl2pPr>
              <a:defRPr sz="1800" b="0">
                <a:solidFill>
                  <a:srgbClr val="193247"/>
                </a:solidFill>
                <a:latin typeface="Nimbus Sans"/>
                <a:ea typeface="Nimbus Sans"/>
                <a:cs typeface="Nimbus Sans"/>
              </a:defRPr>
            </a:lvl2pPr>
            <a:lvl3pPr>
              <a:defRPr sz="1800" b="0">
                <a:solidFill>
                  <a:srgbClr val="193247"/>
                </a:solidFill>
                <a:latin typeface="Nimbus Sans"/>
                <a:ea typeface="Nimbus Sans"/>
                <a:cs typeface="Nimbus Sans"/>
              </a:defRPr>
            </a:lvl3pPr>
            <a:lvl4pPr>
              <a:defRPr sz="1800" b="0">
                <a:solidFill>
                  <a:srgbClr val="193247"/>
                </a:solidFill>
                <a:latin typeface="Nimbus Sans"/>
                <a:ea typeface="Nimbus Sans"/>
                <a:cs typeface="Nimbus Sans"/>
              </a:defRPr>
            </a:lvl4pPr>
            <a:lvl5pPr>
              <a:defRPr sz="1800" b="0">
                <a:solidFill>
                  <a:srgbClr val="193247"/>
                </a:solidFill>
                <a:latin typeface="Nimbus Sans"/>
                <a:ea typeface="Nimbus Sans"/>
                <a:cs typeface="Nimbus Sans"/>
              </a:defRPr>
            </a:lvl5pPr>
            <a:lvl6pPr>
              <a:defRPr sz="1800" b="0">
                <a:solidFill>
                  <a:srgbClr val="193247"/>
                </a:solidFill>
                <a:latin typeface="Nimbus Sans"/>
                <a:ea typeface="Nimbus Sans"/>
                <a:cs typeface="Nimbus Sans"/>
              </a:defRPr>
            </a:lvl6pPr>
            <a:lvl7pPr>
              <a:defRPr sz="1800" b="0">
                <a:solidFill>
                  <a:srgbClr val="193247"/>
                </a:solidFill>
                <a:latin typeface="Nimbus Sans"/>
                <a:ea typeface="Nimbus Sans"/>
                <a:cs typeface="Nimbus Sans"/>
              </a:defRPr>
            </a:lvl7pPr>
            <a:lvl8pPr>
              <a:defRPr sz="1800" b="0">
                <a:solidFill>
                  <a:srgbClr val="193247"/>
                </a:solidFill>
                <a:latin typeface="Nimbus Sans"/>
                <a:ea typeface="Nimbus Sans"/>
                <a:cs typeface="Nimbus Sans"/>
              </a:defRPr>
            </a:lvl8pPr>
            <a:lvl9pPr>
              <a:defRPr sz="1800" b="0">
                <a:solidFill>
                  <a:srgbClr val="193247"/>
                </a:solidFill>
                <a:latin typeface="Nimbus Sans"/>
                <a:ea typeface="Nimbus Sans"/>
                <a:cs typeface="Nimbus Sans"/>
              </a:defRPr>
            </a:lvl9pPr>
          </a:lstStyle>
          <a:p>
            <a:pPr>
              <a:defRPr sz="1800" b="0">
                <a:solidFill>
                  <a:srgbClr val="193247"/>
                </a:solidFill>
                <a:latin typeface="Nimbus Sans"/>
                <a:ea typeface="Nimbus Sans"/>
                <a:cs typeface="Nimbus Sans"/>
              </a:defRPr>
            </a:pPr>
            <a:r>
              <a:rPr sz="1800" b="0">
                <a:solidFill>
                  <a:srgbClr val="193247"/>
                </a:solidFill>
                <a:latin typeface="Nimbus Sans"/>
                <a:ea typeface="Nimbus Sans"/>
                <a:cs typeface="Nimbus Sans"/>
              </a:rPr>
              <a:t>Hacienda comprueba 2024</a:t>
            </a:r>
          </a:p>
          <a:p>
            <a:pPr>
              <a:defRPr sz="1800" b="0">
                <a:solidFill>
                  <a:srgbClr val="193247"/>
                </a:solidFill>
                <a:latin typeface="Nimbus Sans"/>
                <a:ea typeface="Nimbus Sans"/>
                <a:cs typeface="Nimbus Sans"/>
              </a:defRPr>
            </a:pPr>
            <a:r>
              <a:rPr sz="1800" b="0">
                <a:solidFill>
                  <a:srgbClr val="193247"/>
                </a:solidFill>
                <a:latin typeface="Nimbus Sans"/>
                <a:ea typeface="Nimbus Sans"/>
                <a:cs typeface="Nimbus Sans"/>
              </a:rPr>
              <a:t>y revisa el origen de la base.</a:t>
            </a:r>
          </a:p>
        </p:txBody>
      </p:sp>
      <p:sp>
        <p:nvSpPr>
          <p:cNvPr id="13" name="result">
            <a:extLst>
              <a:ext uri="{FF2B5EF4-FFF2-40B4-BE49-F238E27FC236}">
                <a16:creationId xmlns:a16="http://schemas.microsoft.com/office/drawing/2014/main" id="{CD6942E0-41C7-43F0-87AE-859B9B1FD82D}"/>
              </a:ext>
            </a:extLst>
          </p:cNvPr>
          <p:cNvSpPr>
            <a:spLocks noGrp="1"/>
          </p:cNvSpPr>
          <p:nvPr/>
        </p:nvSpPr>
        <p:spPr>
          <a:xfrm>
            <a:off x="381000" y="5200650"/>
            <a:ext cx="11430000" cy="742950"/>
          </a:xfrm>
          <a:prstGeom prst="rect">
            <a:avLst/>
          </a:prstGeom>
          <a:noFill/>
          <a:ln w="0">
            <a:noFill/>
            <a:prstDash val="solid"/>
          </a:ln>
        </p:spPr>
        <p:txBody>
          <a:bodyPr lIns="0" tIns="0" rIns="0" bIns="0" anchor="t"/>
          <a:lstStyle>
            <a:defPPr>
              <a:defRPr sz="2100" b="1">
                <a:solidFill>
                  <a:srgbClr val="193247"/>
                </a:solidFill>
                <a:latin typeface="Nimbus Sans"/>
                <a:ea typeface="Nimbus Sans"/>
                <a:cs typeface="Nimbus Sans"/>
              </a:defRPr>
            </a:defPPr>
            <a:lvl1pPr>
              <a:defRPr sz="2100" b="1">
                <a:solidFill>
                  <a:srgbClr val="193247"/>
                </a:solidFill>
                <a:latin typeface="Nimbus Sans"/>
                <a:ea typeface="Nimbus Sans"/>
                <a:cs typeface="Nimbus Sans"/>
              </a:defRPr>
            </a:lvl1pPr>
            <a:lvl2pPr>
              <a:defRPr sz="2100" b="1">
                <a:solidFill>
                  <a:srgbClr val="193247"/>
                </a:solidFill>
                <a:latin typeface="Nimbus Sans"/>
                <a:ea typeface="Nimbus Sans"/>
                <a:cs typeface="Nimbus Sans"/>
              </a:defRPr>
            </a:lvl2pPr>
            <a:lvl3pPr>
              <a:defRPr sz="2100" b="1">
                <a:solidFill>
                  <a:srgbClr val="193247"/>
                </a:solidFill>
                <a:latin typeface="Nimbus Sans"/>
                <a:ea typeface="Nimbus Sans"/>
                <a:cs typeface="Nimbus Sans"/>
              </a:defRPr>
            </a:lvl3pPr>
            <a:lvl4pPr>
              <a:defRPr sz="2100" b="1">
                <a:solidFill>
                  <a:srgbClr val="193247"/>
                </a:solidFill>
                <a:latin typeface="Nimbus Sans"/>
                <a:ea typeface="Nimbus Sans"/>
                <a:cs typeface="Nimbus Sans"/>
              </a:defRPr>
            </a:lvl4pPr>
            <a:lvl5pPr>
              <a:defRPr sz="2100" b="1">
                <a:solidFill>
                  <a:srgbClr val="193247"/>
                </a:solidFill>
                <a:latin typeface="Nimbus Sans"/>
                <a:ea typeface="Nimbus Sans"/>
                <a:cs typeface="Nimbus Sans"/>
              </a:defRPr>
            </a:lvl5pPr>
            <a:lvl6pPr>
              <a:defRPr sz="2100" b="1">
                <a:solidFill>
                  <a:srgbClr val="193247"/>
                </a:solidFill>
                <a:latin typeface="Nimbus Sans"/>
                <a:ea typeface="Nimbus Sans"/>
                <a:cs typeface="Nimbus Sans"/>
              </a:defRPr>
            </a:lvl6pPr>
            <a:lvl7pPr>
              <a:defRPr sz="2100" b="1">
                <a:solidFill>
                  <a:srgbClr val="193247"/>
                </a:solidFill>
                <a:latin typeface="Nimbus Sans"/>
                <a:ea typeface="Nimbus Sans"/>
                <a:cs typeface="Nimbus Sans"/>
              </a:defRPr>
            </a:lvl7pPr>
            <a:lvl8pPr>
              <a:defRPr sz="2100" b="1">
                <a:solidFill>
                  <a:srgbClr val="193247"/>
                </a:solidFill>
                <a:latin typeface="Nimbus Sans"/>
                <a:ea typeface="Nimbus Sans"/>
                <a:cs typeface="Nimbus Sans"/>
              </a:defRPr>
            </a:lvl8pPr>
            <a:lvl9pPr>
              <a:defRPr sz="2100" b="1">
                <a:solidFill>
                  <a:srgbClr val="193247"/>
                </a:solidFill>
                <a:latin typeface="Nimbus Sans"/>
                <a:ea typeface="Nimbus Sans"/>
                <a:cs typeface="Nimbus Sans"/>
              </a:defRPr>
            </a:lvl9pPr>
          </a:lstStyle>
          <a:p>
            <a:pPr>
              <a:defRPr sz="2100" b="1">
                <a:solidFill>
                  <a:srgbClr val="193247"/>
                </a:solidFill>
                <a:latin typeface="Nimbus Sans"/>
                <a:ea typeface="Nimbus Sans"/>
                <a:cs typeface="Nimbus Sans"/>
              </a:defRPr>
            </a:pPr>
            <a:r>
              <a:rPr sz="2100" b="1">
                <a:solidFill>
                  <a:srgbClr val="193247"/>
                </a:solidFill>
                <a:latin typeface="Nimbus Sans"/>
                <a:ea typeface="Nimbus Sans"/>
                <a:cs typeface="Nimbus Sans"/>
              </a:rPr>
              <a:t>Si la base era improcedente, Hacienda corrige 2024.</a:t>
            </a:r>
          </a:p>
          <a:p>
            <a:pPr>
              <a:defRPr sz="2100" b="1">
                <a:solidFill>
                  <a:srgbClr val="193247"/>
                </a:solidFill>
                <a:latin typeface="Nimbus Sans"/>
                <a:ea typeface="Nimbus Sans"/>
                <a:cs typeface="Nimbus Sans"/>
              </a:defRPr>
            </a:pPr>
            <a:r>
              <a:rPr sz="2100" b="1">
                <a:solidFill>
                  <a:srgbClr val="193247"/>
                </a:solidFill>
                <a:latin typeface="Nimbus Sans"/>
                <a:ea typeface="Nimbus Sans"/>
                <a:cs typeface="Nimbus Sans"/>
              </a:rPr>
              <a:t>El ejercicio 2018 sigue prescrito para liquidar.</a:t>
            </a:r>
          </a:p>
        </p:txBody>
      </p:sp>
      <p:sp>
        <p:nvSpPr>
          <p:cNvPr id="14" name="foot">
            <a:extLst>
              <a:ext uri="{FF2B5EF4-FFF2-40B4-BE49-F238E27FC236}">
                <a16:creationId xmlns:a16="http://schemas.microsoft.com/office/drawing/2014/main" id="{C4932BEB-FB84-44D0-AC16-83B81107A5F0}"/>
              </a:ext>
            </a:extLst>
          </p:cNvPr>
          <p:cNvSpPr>
            <a:spLocks noGrp="1"/>
          </p:cNvSpPr>
          <p:nvPr/>
        </p:nvSpPr>
        <p:spPr>
          <a:xfrm>
            <a:off x="381000" y="6238875"/>
            <a:ext cx="11430000" cy="495300"/>
          </a:xfrm>
          <a:prstGeom prst="rect">
            <a:avLst/>
          </a:prstGeom>
          <a:noFill/>
          <a:ln w="0">
            <a:noFill/>
            <a:prstDash val="solid"/>
          </a:ln>
        </p:spPr>
        <p:txBody>
          <a:bodyPr lIns="0" tIns="0" rIns="0" bIns="0" anchor="t"/>
          <a:lstStyle>
            <a:defPPr>
              <a:defRPr sz="1275" b="0">
                <a:solidFill>
                  <a:srgbClr val="52616C"/>
                </a:solidFill>
                <a:latin typeface="Nimbus Sans"/>
                <a:ea typeface="Nimbus Sans"/>
                <a:cs typeface="Nimbus Sans"/>
              </a:defRPr>
            </a:defPPr>
            <a:lvl1pPr>
              <a:defRPr sz="1275" b="0">
                <a:solidFill>
                  <a:srgbClr val="52616C"/>
                </a:solidFill>
                <a:latin typeface="Nimbus Sans"/>
                <a:ea typeface="Nimbus Sans"/>
                <a:cs typeface="Nimbus Sans"/>
              </a:defRPr>
            </a:lvl1pPr>
            <a:lvl2pPr>
              <a:defRPr sz="1275" b="0">
                <a:solidFill>
                  <a:srgbClr val="52616C"/>
                </a:solidFill>
                <a:latin typeface="Nimbus Sans"/>
                <a:ea typeface="Nimbus Sans"/>
                <a:cs typeface="Nimbus Sans"/>
              </a:defRPr>
            </a:lvl2pPr>
            <a:lvl3pPr>
              <a:defRPr sz="1275" b="0">
                <a:solidFill>
                  <a:srgbClr val="52616C"/>
                </a:solidFill>
                <a:latin typeface="Nimbus Sans"/>
                <a:ea typeface="Nimbus Sans"/>
                <a:cs typeface="Nimbus Sans"/>
              </a:defRPr>
            </a:lvl3pPr>
            <a:lvl4pPr>
              <a:defRPr sz="1275" b="0">
                <a:solidFill>
                  <a:srgbClr val="52616C"/>
                </a:solidFill>
                <a:latin typeface="Nimbus Sans"/>
                <a:ea typeface="Nimbus Sans"/>
                <a:cs typeface="Nimbus Sans"/>
              </a:defRPr>
            </a:lvl4pPr>
            <a:lvl5pPr>
              <a:defRPr sz="1275" b="0">
                <a:solidFill>
                  <a:srgbClr val="52616C"/>
                </a:solidFill>
                <a:latin typeface="Nimbus Sans"/>
                <a:ea typeface="Nimbus Sans"/>
                <a:cs typeface="Nimbus Sans"/>
              </a:defRPr>
            </a:lvl5pPr>
            <a:lvl6pPr>
              <a:defRPr sz="1275" b="0">
                <a:solidFill>
                  <a:srgbClr val="52616C"/>
                </a:solidFill>
                <a:latin typeface="Nimbus Sans"/>
                <a:ea typeface="Nimbus Sans"/>
                <a:cs typeface="Nimbus Sans"/>
              </a:defRPr>
            </a:lvl6pPr>
            <a:lvl7pPr>
              <a:defRPr sz="1275" b="0">
                <a:solidFill>
                  <a:srgbClr val="52616C"/>
                </a:solidFill>
                <a:latin typeface="Nimbus Sans"/>
                <a:ea typeface="Nimbus Sans"/>
                <a:cs typeface="Nimbus Sans"/>
              </a:defRPr>
            </a:lvl7pPr>
            <a:lvl8pPr>
              <a:defRPr sz="1275" b="0">
                <a:solidFill>
                  <a:srgbClr val="52616C"/>
                </a:solidFill>
                <a:latin typeface="Nimbus Sans"/>
                <a:ea typeface="Nimbus Sans"/>
                <a:cs typeface="Nimbus Sans"/>
              </a:defRPr>
            </a:lvl8pPr>
            <a:lvl9pPr>
              <a:defRPr sz="1275" b="0">
                <a:solidFill>
                  <a:srgbClr val="52616C"/>
                </a:solidFill>
                <a:latin typeface="Nimbus Sans"/>
                <a:ea typeface="Nimbus Sans"/>
                <a:cs typeface="Nimbus Sans"/>
              </a:defRPr>
            </a:lvl9pPr>
          </a:lstStyle>
          <a:p>
            <a:pPr>
              <a:defRPr sz="1275" b="0">
                <a:solidFill>
                  <a:srgbClr val="52616C"/>
                </a:solidFill>
                <a:latin typeface="Nimbus Sans"/>
                <a:ea typeface="Nimbus Sans"/>
                <a:cs typeface="Nimbus Sans"/>
              </a:defRPr>
            </a:pPr>
            <a:r>
              <a:rPr sz="1275" b="0">
                <a:solidFill>
                  <a:srgbClr val="52616C"/>
                </a:solidFill>
                <a:latin typeface="Nimbus Sans"/>
                <a:ea typeface="Nimbus Sans"/>
                <a:cs typeface="Nimbus Sans"/>
              </a:rPr>
              <a:t>Ley 58/2003, General Tributaria: arts. 66.a), 66 bis y 115.</a:t>
            </a:r>
          </a:p>
          <a:p>
            <a:pPr>
              <a:defRPr sz="1275" b="0">
                <a:solidFill>
                  <a:srgbClr val="52616C"/>
                </a:solidFill>
                <a:latin typeface="Nimbus Sans"/>
                <a:ea typeface="Nimbus Sans"/>
                <a:cs typeface="Nimbus Sans"/>
              </a:defRPr>
            </a:pPr>
            <a:r>
              <a:rPr sz="1275" b="0">
                <a:solidFill>
                  <a:srgbClr val="52616C"/>
                </a:solidFill>
                <a:latin typeface="Nimbus Sans"/>
                <a:ea typeface="Nimbus Sans"/>
                <a:cs typeface="Nimbus Sans"/>
              </a:rPr>
              <a:t>Los 10 años se cuentan desde el día siguiente al fin del plazo de declaración del ejercicio de origen.</a:t>
            </a:r>
          </a:p>
        </p:txBody>
      </p:sp>
    </p:spTree>
    <p:extLst>
      <p:ext uri="{BB962C8B-B14F-4D97-AF65-F5344CB8AC3E}">
        <p14:creationId xmlns:p14="http://schemas.microsoft.com/office/powerpoint/2010/main" val="10932426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7FE1A1E1-BA0F-481B-876A-508C7D6C6CC9}"/>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2.1.4  (2/2)  ·  DEPARTAMENTO DE GESTIÓN TRIBUTARIA</a:t>
            </a:r>
          </a:p>
        </p:txBody>
      </p:sp>
      <p:sp>
        <p:nvSpPr>
          <p:cNvPr id="2" name="Slide title">
            <a:extLst>
              <a:ext uri="{FF2B5EF4-FFF2-40B4-BE49-F238E27FC236}">
                <a16:creationId xmlns:a16="http://schemas.microsoft.com/office/drawing/2014/main" id="{7142C20A-FC5A-4C0D-8182-4A3DF16647F9}"/>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lang="es-ES" sz="3300" b="1" noProof="0" dirty="0">
                <a:solidFill>
                  <a:srgbClr val="172F46"/>
                </a:solidFill>
                <a:latin typeface="DejaVu Sans"/>
                <a:ea typeface="DejaVu Sans"/>
                <a:cs typeface="DejaVu Sans"/>
              </a:rPr>
              <a:t>¿Qué queda cerrado tras la resolución?</a:t>
            </a:r>
          </a:p>
        </p:txBody>
      </p:sp>
      <p:sp>
        <p:nvSpPr>
          <p:cNvPr id="3" name="Legal reference footer">
            <a:extLst>
              <a:ext uri="{FF2B5EF4-FFF2-40B4-BE49-F238E27FC236}">
                <a16:creationId xmlns:a16="http://schemas.microsoft.com/office/drawing/2014/main" id="{A3504298-E002-4543-93DA-FBF63384BD4F}"/>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D6691242-7E15-4177-8E3D-B259BE78B187}"/>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024 / 117</a:t>
            </a:r>
          </a:p>
        </p:txBody>
      </p:sp>
      <p:sp>
        <p:nvSpPr>
          <p:cNvPr id="5" name="Item 1 title">
            <a:extLst>
              <a:ext uri="{FF2B5EF4-FFF2-40B4-BE49-F238E27FC236}">
                <a16:creationId xmlns:a16="http://schemas.microsoft.com/office/drawing/2014/main" id="{D8AFEDC0-D0E6-4AA7-BC99-DB33F954DD06}"/>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err="1">
                <a:solidFill>
                  <a:srgbClr val="8F3D33"/>
                </a:solidFill>
                <a:latin typeface="DejaVu Sans"/>
                <a:ea typeface="DejaVu Sans"/>
                <a:cs typeface="DejaVu Sans"/>
              </a:rPr>
              <a:t>Objeto</a:t>
            </a:r>
            <a:r>
              <a:rPr sz="2213" b="1" dirty="0">
                <a:solidFill>
                  <a:srgbClr val="8F3D33"/>
                </a:solidFill>
                <a:latin typeface="DejaVu Sans"/>
                <a:ea typeface="DejaVu Sans"/>
                <a:cs typeface="DejaVu Sans"/>
              </a:rPr>
              <a:t> </a:t>
            </a:r>
            <a:r>
              <a:rPr sz="2213" b="1" dirty="0" err="1">
                <a:solidFill>
                  <a:srgbClr val="8F3D33"/>
                </a:solidFill>
                <a:latin typeface="DejaVu Sans"/>
                <a:ea typeface="DejaVu Sans"/>
                <a:cs typeface="DejaVu Sans"/>
              </a:rPr>
              <a:t>comprobado</a:t>
            </a:r>
            <a:endParaRPr sz="2213" b="1" dirty="0">
              <a:solidFill>
                <a:srgbClr val="8F3D33"/>
              </a:solidFill>
              <a:latin typeface="DejaVu Sans"/>
              <a:ea typeface="DejaVu Sans"/>
              <a:cs typeface="DejaVu Sans"/>
            </a:endParaRPr>
          </a:p>
        </p:txBody>
      </p:sp>
      <p:sp>
        <p:nvSpPr>
          <p:cNvPr id="6" name="Item 1 explanation">
            <a:extLst>
              <a:ext uri="{FF2B5EF4-FFF2-40B4-BE49-F238E27FC236}">
                <a16:creationId xmlns:a16="http://schemas.microsoft.com/office/drawing/2014/main" id="{0C777AF0-3D33-4150-AF8C-7DC420912571}"/>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resolución identifica obligación, elementos revisados, actuaciones y motivación.</a:t>
            </a:r>
          </a:p>
        </p:txBody>
      </p:sp>
      <p:sp>
        <p:nvSpPr>
          <p:cNvPr id="7" name="Item 2 title">
            <a:extLst>
              <a:ext uri="{FF2B5EF4-FFF2-40B4-BE49-F238E27FC236}">
                <a16:creationId xmlns:a16="http://schemas.microsoft.com/office/drawing/2014/main" id="{AD679F55-73B0-4DBF-9632-512C39A65A87}"/>
              </a:ext>
            </a:extLst>
          </p:cNvPr>
          <p:cNvSpPr>
            <a:spLocks noGrp="1"/>
          </p:cNvSpPr>
          <p:nvPr/>
        </p:nvSpPr>
        <p:spPr>
          <a:xfrm>
            <a:off x="609600" y="3295967"/>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err="1">
                <a:solidFill>
                  <a:srgbClr val="8F3D33"/>
                </a:solidFill>
                <a:latin typeface="DejaVu Sans"/>
                <a:ea typeface="DejaVu Sans"/>
                <a:cs typeface="DejaVu Sans"/>
              </a:rPr>
              <a:t>Límite</a:t>
            </a:r>
            <a:r>
              <a:rPr sz="2213" b="1" dirty="0">
                <a:solidFill>
                  <a:srgbClr val="8F3D33"/>
                </a:solidFill>
                <a:latin typeface="DejaVu Sans"/>
                <a:ea typeface="DejaVu Sans"/>
                <a:cs typeface="DejaVu Sans"/>
              </a:rPr>
              <a:t> a </a:t>
            </a:r>
            <a:r>
              <a:rPr sz="2213" b="1" dirty="0" err="1">
                <a:solidFill>
                  <a:srgbClr val="8F3D33"/>
                </a:solidFill>
                <a:latin typeface="DejaVu Sans"/>
                <a:ea typeface="DejaVu Sans"/>
                <a:cs typeface="DejaVu Sans"/>
              </a:rPr>
              <a:t>repetir</a:t>
            </a:r>
            <a:endParaRPr sz="2213" b="1" dirty="0">
              <a:solidFill>
                <a:srgbClr val="8F3D33"/>
              </a:solidFill>
              <a:latin typeface="DejaVu Sans"/>
              <a:ea typeface="DejaVu Sans"/>
              <a:cs typeface="DejaVu Sans"/>
            </a:endParaRPr>
          </a:p>
        </p:txBody>
      </p:sp>
      <p:sp>
        <p:nvSpPr>
          <p:cNvPr id="8" name="Item 2 explanation">
            <a:extLst>
              <a:ext uri="{FF2B5EF4-FFF2-40B4-BE49-F238E27FC236}">
                <a16:creationId xmlns:a16="http://schemas.microsoft.com/office/drawing/2014/main" id="{A38D7800-E8D5-4602-8DD2-0057FEE41B4E}"/>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No </a:t>
            </a:r>
            <a:r>
              <a:rPr sz="1988" b="0" dirty="0" err="1">
                <a:solidFill>
                  <a:srgbClr val="172F46"/>
                </a:solidFill>
                <a:latin typeface="DejaVu Sans"/>
                <a:ea typeface="DejaVu Sans"/>
                <a:cs typeface="DejaVu Sans"/>
              </a:rPr>
              <a:t>cabe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otra</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regularización</a:t>
            </a:r>
            <a:r>
              <a:rPr sz="1988" b="0" dirty="0">
                <a:solidFill>
                  <a:srgbClr val="172F46"/>
                </a:solidFill>
                <a:latin typeface="DejaVu Sans"/>
                <a:ea typeface="DejaVu Sans"/>
                <a:cs typeface="DejaVu Sans"/>
              </a:rPr>
              <a:t> del </a:t>
            </a:r>
            <a:r>
              <a:rPr sz="1988" b="0" dirty="0" err="1">
                <a:solidFill>
                  <a:srgbClr val="172F46"/>
                </a:solidFill>
                <a:latin typeface="DejaVu Sans"/>
                <a:ea typeface="DejaVu Sans"/>
                <a:cs typeface="DejaVu Sans"/>
              </a:rPr>
              <a:t>mismo</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objeto</a:t>
            </a:r>
            <a:r>
              <a:rPr sz="1988" b="0" dirty="0">
                <a:solidFill>
                  <a:srgbClr val="172F46"/>
                </a:solidFill>
                <a:latin typeface="DejaVu Sans"/>
                <a:ea typeface="DejaVu Sans"/>
                <a:cs typeface="DejaVu Sans"/>
              </a:rPr>
              <a:t>, salvo </a:t>
            </a:r>
            <a:r>
              <a:rPr sz="1988" b="0" dirty="0" err="1">
                <a:solidFill>
                  <a:srgbClr val="172F46"/>
                </a:solidFill>
                <a:latin typeface="DejaVu Sans"/>
                <a:ea typeface="DejaVu Sans"/>
                <a:cs typeface="DejaVu Sans"/>
              </a:rPr>
              <a:t>nuevos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hechos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derivados</a:t>
            </a:r>
            <a:r>
              <a:rPr sz="1988" b="0" dirty="0">
                <a:solidFill>
                  <a:srgbClr val="172F46"/>
                </a:solidFill>
                <a:latin typeface="DejaVu Sans"/>
                <a:ea typeface="DejaVu Sans"/>
                <a:cs typeface="DejaVu Sans"/>
              </a:rPr>
              <a:t> de </a:t>
            </a:r>
            <a:r>
              <a:rPr sz="1988" b="0" dirty="0" err="1">
                <a:solidFill>
                  <a:srgbClr val="172F46"/>
                </a:solidFill>
                <a:latin typeface="DejaVu Sans"/>
                <a:ea typeface="DejaVu Sans"/>
                <a:cs typeface="DejaVu Sans"/>
              </a:rPr>
              <a:t>actuaciones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distintas</a:t>
            </a:r>
            <a:r>
              <a:rPr sz="1988" b="0" dirty="0">
                <a:solidFill>
                  <a:srgbClr val="172F46"/>
                </a:solidFill>
                <a:latin typeface="DejaVu Sans"/>
                <a:ea typeface="DejaVu Sans"/>
                <a:cs typeface="DejaVu Sans"/>
              </a:rPr>
              <a:t>.</a:t>
            </a:r>
          </a:p>
        </p:txBody>
      </p:sp>
      <p:sp>
        <p:nvSpPr>
          <p:cNvPr id="9" name="Item 3 title">
            <a:extLst>
              <a:ext uri="{FF2B5EF4-FFF2-40B4-BE49-F238E27FC236}">
                <a16:creationId xmlns:a16="http://schemas.microsoft.com/office/drawing/2014/main" id="{0ED1125D-6451-46ED-8E02-084FF0C12209}"/>
              </a:ext>
            </a:extLst>
          </p:cNvPr>
          <p:cNvSpPr>
            <a:spLocks noGrp="1"/>
          </p:cNvSpPr>
          <p:nvPr/>
        </p:nvSpPr>
        <p:spPr>
          <a:xfrm>
            <a:off x="609600" y="4696142"/>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err="1">
                <a:solidFill>
                  <a:srgbClr val="8F3D33"/>
                </a:solidFill>
                <a:latin typeface="DejaVu Sans"/>
                <a:ea typeface="DejaVu Sans"/>
                <a:cs typeface="DejaVu Sans"/>
              </a:rPr>
              <a:t>Caducidad</a:t>
            </a:r>
            <a:endParaRPr sz="2213" b="1" dirty="0">
              <a:solidFill>
                <a:srgbClr val="8F3D33"/>
              </a:solidFill>
              <a:latin typeface="DejaVu Sans"/>
              <a:ea typeface="DejaVu Sans"/>
              <a:cs typeface="DejaVu Sans"/>
            </a:endParaRPr>
          </a:p>
        </p:txBody>
      </p:sp>
      <p:sp>
        <p:nvSpPr>
          <p:cNvPr id="10" name="Item 3 explanation">
            <a:extLst>
              <a:ext uri="{FF2B5EF4-FFF2-40B4-BE49-F238E27FC236}">
                <a16:creationId xmlns:a16="http://schemas.microsoft.com/office/drawing/2014/main" id="{6D3E82C1-1E67-46AD-9F41-C549C83295AD}"/>
              </a:ext>
            </a:extLst>
          </p:cNvPr>
          <p:cNvSpPr>
            <a:spLocks noGrp="1"/>
          </p:cNvSpPr>
          <p:nvPr/>
        </p:nvSpPr>
        <p:spPr>
          <a:xfrm>
            <a:off x="609600" y="52292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Si el </a:t>
            </a:r>
            <a:r>
              <a:rPr sz="1988" b="0" dirty="0" err="1">
                <a:solidFill>
                  <a:srgbClr val="172F46"/>
                </a:solidFill>
                <a:latin typeface="DejaVu Sans"/>
                <a:ea typeface="DejaVu Sans"/>
                <a:cs typeface="DejaVu Sans"/>
              </a:rPr>
              <a:t>procedimiento</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caduca</a:t>
            </a:r>
            <a:r>
              <a:rPr sz="1988" b="0" dirty="0">
                <a:solidFill>
                  <a:srgbClr val="172F46"/>
                </a:solidFill>
                <a:latin typeface="DejaVu Sans"/>
                <a:ea typeface="DejaVu Sans"/>
                <a:cs typeface="DejaVu Sans"/>
              </a:rPr>
              <a:t> sus </a:t>
            </a:r>
            <a:r>
              <a:rPr sz="1988" b="0" dirty="0" err="1">
                <a:solidFill>
                  <a:srgbClr val="172F46"/>
                </a:solidFill>
                <a:latin typeface="DejaVu Sans"/>
                <a:ea typeface="DejaVu Sans"/>
                <a:cs typeface="DejaVu Sans"/>
              </a:rPr>
              <a:t>actuaciones</a:t>
            </a:r>
            <a:r>
              <a:rPr sz="1988" b="0" dirty="0">
                <a:solidFill>
                  <a:srgbClr val="172F46"/>
                </a:solidFill>
                <a:latin typeface="DejaVu Sans"/>
                <a:ea typeface="DejaVu Sans"/>
                <a:cs typeface="DejaVu Sans"/>
              </a:rPr>
              <a:t> no </a:t>
            </a:r>
            <a:r>
              <a:rPr sz="1988" b="0" dirty="0" err="1">
                <a:solidFill>
                  <a:srgbClr val="172F46"/>
                </a:solidFill>
                <a:latin typeface="DejaVu Sans"/>
                <a:ea typeface="DejaVu Sans"/>
                <a:cs typeface="DejaVu Sans"/>
              </a:rPr>
              <a:t>interrumpen</a:t>
            </a:r>
            <a:r>
              <a:rPr sz="1988" b="0" dirty="0">
                <a:solidFill>
                  <a:srgbClr val="172F46"/>
                </a:solidFill>
                <a:latin typeface="DejaVu Sans"/>
                <a:ea typeface="DejaVu Sans"/>
                <a:cs typeface="DejaVu Sans"/>
              </a:rPr>
              <a:t> la </a:t>
            </a:r>
            <a:r>
              <a:rPr sz="1988" b="0" dirty="0" err="1">
                <a:solidFill>
                  <a:srgbClr val="172F46"/>
                </a:solidFill>
                <a:latin typeface="DejaVu Sans"/>
                <a:ea typeface="DejaVu Sans"/>
                <a:cs typeface="DejaVu Sans"/>
              </a:rPr>
              <a:t>prescripción</a:t>
            </a:r>
            <a:r>
              <a:rPr sz="1988" b="0" dirty="0">
                <a:solidFill>
                  <a:srgbClr val="172F46"/>
                </a:solidFill>
                <a:latin typeface="DejaVu Sans"/>
                <a:ea typeface="DejaVu Sans"/>
                <a:cs typeface="DejaVu Sans"/>
              </a:rPr>
              <a:t>.</a:t>
            </a:r>
          </a:p>
        </p:txBody>
      </p:sp>
    </p:spTree>
    <p:extLst>
      <p:ext uri="{BB962C8B-B14F-4D97-AF65-F5344CB8AC3E}">
        <p14:creationId xmlns:p14="http://schemas.microsoft.com/office/powerpoint/2010/main" val="17561947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F22ECCAF-ECFD-47B6-B113-F1A5ADE12276}"/>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2.2.1  (1/2)  ·  DEPARTAMENTO DE GESTIÓN TRIBUTARIA</a:t>
            </a:r>
          </a:p>
        </p:txBody>
      </p:sp>
      <p:sp>
        <p:nvSpPr>
          <p:cNvPr id="2" name="Slide title">
            <a:extLst>
              <a:ext uri="{FF2B5EF4-FFF2-40B4-BE49-F238E27FC236}">
                <a16:creationId xmlns:a16="http://schemas.microsoft.com/office/drawing/2014/main" id="{4569EFB2-413F-44E0-88C8-19AC1570EEB1}"/>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Atender</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los</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requerimientos</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DDF39482-AE76-46EA-AD96-D43FB17151B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E7B6F15B-581C-4283-B1D9-2C7517177FB5}"/>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025 / 117</a:t>
            </a:r>
          </a:p>
        </p:txBody>
      </p:sp>
      <p:sp>
        <p:nvSpPr>
          <p:cNvPr id="5" name="Item 1 title">
            <a:extLst>
              <a:ext uri="{FF2B5EF4-FFF2-40B4-BE49-F238E27FC236}">
                <a16:creationId xmlns:a16="http://schemas.microsoft.com/office/drawing/2014/main" id="{A2E6EBC3-84FD-4EF6-B721-79FCE459D5DB}"/>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Responder a cada solicitud</a:t>
            </a:r>
          </a:p>
        </p:txBody>
      </p:sp>
      <p:sp>
        <p:nvSpPr>
          <p:cNvPr id="6" name="Item 1 explanation">
            <a:extLst>
              <a:ext uri="{FF2B5EF4-FFF2-40B4-BE49-F238E27FC236}">
                <a16:creationId xmlns:a16="http://schemas.microsoft.com/office/drawing/2014/main" id="{3CD8F045-4DCE-40D2-AF47-CC542A3A771C}"/>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Relacione cada documento con el elemento y período que se comprueba.</a:t>
            </a:r>
          </a:p>
        </p:txBody>
      </p:sp>
      <p:sp>
        <p:nvSpPr>
          <p:cNvPr id="7" name="Item 2 title">
            <a:extLst>
              <a:ext uri="{FF2B5EF4-FFF2-40B4-BE49-F238E27FC236}">
                <a16:creationId xmlns:a16="http://schemas.microsoft.com/office/drawing/2014/main" id="{87868202-E61B-42F0-8365-C969B53930FE}"/>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Aportar prueba útil</a:t>
            </a:r>
          </a:p>
        </p:txBody>
      </p:sp>
      <p:sp>
        <p:nvSpPr>
          <p:cNvPr id="8" name="Item 2 explanation">
            <a:extLst>
              <a:ext uri="{FF2B5EF4-FFF2-40B4-BE49-F238E27FC236}">
                <a16:creationId xmlns:a16="http://schemas.microsoft.com/office/drawing/2014/main" id="{2DE78156-2219-41AC-9E6C-E9C2401EC72E}"/>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Concilie facturas, libros y declaraciones. Explique las diferencias de manera concreta.</a:t>
            </a:r>
          </a:p>
        </p:txBody>
      </p:sp>
      <p:sp>
        <p:nvSpPr>
          <p:cNvPr id="9" name="Item 3 title">
            <a:extLst>
              <a:ext uri="{FF2B5EF4-FFF2-40B4-BE49-F238E27FC236}">
                <a16:creationId xmlns:a16="http://schemas.microsoft.com/office/drawing/2014/main" id="{C1964FEC-D595-4DEC-85CA-291BAC4C73FA}"/>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Plazo y registro</a:t>
            </a:r>
          </a:p>
        </p:txBody>
      </p:sp>
      <p:sp>
        <p:nvSpPr>
          <p:cNvPr id="10" name="Item 3 explanation">
            <a:extLst>
              <a:ext uri="{FF2B5EF4-FFF2-40B4-BE49-F238E27FC236}">
                <a16:creationId xmlns:a16="http://schemas.microsoft.com/office/drawing/2014/main" id="{2A671E44-3DB4-4E6A-93B8-AC7CC06E1CF7}"/>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Pida ampliación cuando proceda y conserve justificante de la presentación.</a:t>
            </a:r>
          </a:p>
        </p:txBody>
      </p:sp>
    </p:spTree>
    <p:extLst>
      <p:ext uri="{BB962C8B-B14F-4D97-AF65-F5344CB8AC3E}">
        <p14:creationId xmlns:p14="http://schemas.microsoft.com/office/powerpoint/2010/main" val="7299559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D2DBE41E-93E0-4F87-A25E-7E8CFEFE0B59}"/>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2.2.1  (2/2)  ·  DEPARTAMENTO DE GESTIÓN TRIBUTARIA</a:t>
            </a:r>
          </a:p>
        </p:txBody>
      </p:sp>
      <p:sp>
        <p:nvSpPr>
          <p:cNvPr id="2" name="Slide title">
            <a:extLst>
              <a:ext uri="{FF2B5EF4-FFF2-40B4-BE49-F238E27FC236}">
                <a16:creationId xmlns:a16="http://schemas.microsoft.com/office/drawing/2014/main" id="{B26AA12A-3C6F-40EC-BFF5-5B12F5D78115}"/>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Si el </a:t>
            </a:r>
            <a:r>
              <a:rPr sz="3300" b="1" dirty="0" err="1">
                <a:solidFill>
                  <a:srgbClr val="172F46"/>
                </a:solidFill>
                <a:latin typeface="DejaVu Sans"/>
                <a:ea typeface="DejaVu Sans"/>
                <a:cs typeface="DejaVu Sans"/>
              </a:rPr>
              <a:t>requerimiento</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excede</a:t>
            </a:r>
            <a:r>
              <a:rPr sz="3300" b="1" dirty="0">
                <a:solidFill>
                  <a:srgbClr val="172F46"/>
                </a:solidFill>
                <a:latin typeface="DejaVu Sans"/>
                <a:ea typeface="DejaVu Sans"/>
                <a:cs typeface="DejaVu Sans"/>
              </a:rPr>
              <a:t> </a:t>
            </a:r>
            <a:r>
              <a:rPr lang="es-ES" sz="3300" b="1" dirty="0">
                <a:solidFill>
                  <a:srgbClr val="172F46"/>
                </a:solidFill>
                <a:latin typeface="DejaVu Sans"/>
                <a:ea typeface="DejaVu Sans"/>
                <a:cs typeface="DejaVu Sans"/>
              </a:rPr>
              <a:t>las</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facultades</a:t>
            </a:r>
            <a:r>
              <a:rPr lang="es-ES" sz="3300" b="1" dirty="0">
                <a:solidFill>
                  <a:srgbClr val="172F46"/>
                </a:solidFill>
                <a:latin typeface="DejaVu Sans"/>
                <a:ea typeface="DejaVu Sans"/>
                <a:cs typeface="DejaVu Sans"/>
              </a:rPr>
              <a:t> de Gestión</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6C7AC669-7573-482E-B25F-EB1AE8BB946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E884CC2F-78E0-4530-AA9F-82CC66F0A54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026 / 117</a:t>
            </a:r>
          </a:p>
        </p:txBody>
      </p:sp>
      <p:sp>
        <p:nvSpPr>
          <p:cNvPr id="5" name="Item 1 title">
            <a:extLst>
              <a:ext uri="{FF2B5EF4-FFF2-40B4-BE49-F238E27FC236}">
                <a16:creationId xmlns:a16="http://schemas.microsoft.com/office/drawing/2014/main" id="{863B61CF-B5ED-4FE0-822D-547D2801B45C}"/>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Precisar la objeción</a:t>
            </a:r>
          </a:p>
        </p:txBody>
      </p:sp>
      <p:sp>
        <p:nvSpPr>
          <p:cNvPr id="6" name="Item 1 explanation">
            <a:extLst>
              <a:ext uri="{FF2B5EF4-FFF2-40B4-BE49-F238E27FC236}">
                <a16:creationId xmlns:a16="http://schemas.microsoft.com/office/drawing/2014/main" id="{552CCD15-0DF3-4B08-94A0-784ADCBEA003}"/>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Identifique el dato pedido, el alcance del procedimiento y el límite legal aplicable.</a:t>
            </a:r>
          </a:p>
        </p:txBody>
      </p:sp>
      <p:sp>
        <p:nvSpPr>
          <p:cNvPr id="7" name="Item 2 title">
            <a:extLst>
              <a:ext uri="{FF2B5EF4-FFF2-40B4-BE49-F238E27FC236}">
                <a16:creationId xmlns:a16="http://schemas.microsoft.com/office/drawing/2014/main" id="{87FF3D25-5AF9-45D0-897B-A87D6BC964AA}"/>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Dejar constancia escrita</a:t>
            </a:r>
          </a:p>
        </p:txBody>
      </p:sp>
      <p:sp>
        <p:nvSpPr>
          <p:cNvPr id="8" name="Item 2 explanation">
            <a:extLst>
              <a:ext uri="{FF2B5EF4-FFF2-40B4-BE49-F238E27FC236}">
                <a16:creationId xmlns:a16="http://schemas.microsoft.com/office/drawing/2014/main" id="{89A5CD46-E460-4580-B680-64C6DB865380}"/>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Exponga la incidencia dentro del plazo y cumpla las peticiones que sí resulten procedentes.</a:t>
            </a:r>
          </a:p>
        </p:txBody>
      </p:sp>
      <p:sp>
        <p:nvSpPr>
          <p:cNvPr id="9" name="Item 3 title">
            <a:extLst>
              <a:ext uri="{FF2B5EF4-FFF2-40B4-BE49-F238E27FC236}">
                <a16:creationId xmlns:a16="http://schemas.microsoft.com/office/drawing/2014/main" id="{9CB879E4-019C-4B76-ABDF-DF5C896C5AF9}"/>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Evitar la inatención</a:t>
            </a:r>
          </a:p>
        </p:txBody>
      </p:sp>
      <p:sp>
        <p:nvSpPr>
          <p:cNvPr id="10" name="Item 3 explanation">
            <a:extLst>
              <a:ext uri="{FF2B5EF4-FFF2-40B4-BE49-F238E27FC236}">
                <a16:creationId xmlns:a16="http://schemas.microsoft.com/office/drawing/2014/main" id="{4E97A45E-4124-4DC5-97E2-EBB70E668309}"/>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resistencia u obstrucción puede ser sancionada. El importe depende del supuesto legal.</a:t>
            </a:r>
          </a:p>
        </p:txBody>
      </p:sp>
    </p:spTree>
    <p:extLst>
      <p:ext uri="{BB962C8B-B14F-4D97-AF65-F5344CB8AC3E}">
        <p14:creationId xmlns:p14="http://schemas.microsoft.com/office/powerpoint/2010/main" val="12054988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EF215016-D138-4D7D-8C69-CCCB62E2ED5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2.2.2  (1/2)  ·  DEPARTAMENTO DE GESTIÓN TRIBUTARIA</a:t>
            </a:r>
          </a:p>
        </p:txBody>
      </p:sp>
      <p:sp>
        <p:nvSpPr>
          <p:cNvPr id="2" name="Slide title">
            <a:extLst>
              <a:ext uri="{FF2B5EF4-FFF2-40B4-BE49-F238E27FC236}">
                <a16:creationId xmlns:a16="http://schemas.microsoft.com/office/drawing/2014/main" id="{4E69CA24-A283-4466-B69F-6AE2C23558EF}"/>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Tributaria · Audiencia antes de la liquidación</a:t>
            </a:r>
          </a:p>
        </p:txBody>
      </p:sp>
      <p:sp>
        <p:nvSpPr>
          <p:cNvPr id="3" name="Legal reference footer">
            <a:extLst>
              <a:ext uri="{FF2B5EF4-FFF2-40B4-BE49-F238E27FC236}">
                <a16:creationId xmlns:a16="http://schemas.microsoft.com/office/drawing/2014/main" id="{C396F7B8-E3F4-430A-8697-0367FDB79F44}"/>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616C1094-8779-4B0A-83CD-341DF15D4025}"/>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027 / 117</a:t>
            </a:r>
          </a:p>
        </p:txBody>
      </p:sp>
      <p:sp>
        <p:nvSpPr>
          <p:cNvPr id="5" name="Main value">
            <a:extLst>
              <a:ext uri="{FF2B5EF4-FFF2-40B4-BE49-F238E27FC236}">
                <a16:creationId xmlns:a16="http://schemas.microsoft.com/office/drawing/2014/main" id="{9BFEA0CF-3A4D-4955-AAF8-43236A9B440F}"/>
              </a:ext>
            </a:extLst>
          </p:cNvPr>
          <p:cNvSpPr>
            <a:spLocks noGrp="1"/>
          </p:cNvSpPr>
          <p:nvPr/>
        </p:nvSpPr>
        <p:spPr>
          <a:xfrm>
            <a:off x="609600" y="2438400"/>
            <a:ext cx="4381500" cy="1247775"/>
          </a:xfrm>
          <a:prstGeom prst="rect">
            <a:avLst/>
          </a:prstGeom>
          <a:noFill/>
          <a:ln w="0">
            <a:noFill/>
          </a:ln>
        </p:spPr>
        <p:txBody>
          <a:bodyPr wrap="square" lIns="0" tIns="0" rIns="0" bIns="0" anchor="t">
            <a:noAutofit/>
          </a:bodyPr>
          <a:lstStyle/>
          <a:p>
            <a:pPr>
              <a:buNone/>
              <a:defRPr sz="8100" b="1">
                <a:solidFill>
                  <a:srgbClr val="8F3D33"/>
                </a:solidFill>
                <a:latin typeface="DejaVu Sans"/>
                <a:ea typeface="DejaVu Sans"/>
                <a:cs typeface="DejaVu Sans"/>
              </a:defRPr>
            </a:pPr>
            <a:r>
              <a:rPr sz="8100" b="1">
                <a:solidFill>
                  <a:srgbClr val="8F3D33"/>
                </a:solidFill>
                <a:latin typeface="DejaVu Sans"/>
                <a:ea typeface="DejaVu Sans"/>
                <a:cs typeface="DejaVu Sans"/>
              </a:rPr>
              <a:t>10</a:t>
            </a:r>
          </a:p>
        </p:txBody>
      </p:sp>
      <p:sp>
        <p:nvSpPr>
          <p:cNvPr id="6" name="Value explanation">
            <a:extLst>
              <a:ext uri="{FF2B5EF4-FFF2-40B4-BE49-F238E27FC236}">
                <a16:creationId xmlns:a16="http://schemas.microsoft.com/office/drawing/2014/main" id="{C9B0C6FE-F949-4879-9D21-3557A42EED79}"/>
              </a:ext>
            </a:extLst>
          </p:cNvPr>
          <p:cNvSpPr>
            <a:spLocks noGrp="1"/>
          </p:cNvSpPr>
          <p:nvPr/>
        </p:nvSpPr>
        <p:spPr>
          <a:xfrm>
            <a:off x="609600" y="3876675"/>
            <a:ext cx="4267200" cy="1476375"/>
          </a:xfrm>
          <a:prstGeom prst="rect">
            <a:avLst/>
          </a:prstGeom>
          <a:noFill/>
          <a:ln w="0">
            <a:noFill/>
          </a:ln>
        </p:spPr>
        <p:txBody>
          <a:bodyPr wrap="square" lIns="0" tIns="0" rIns="0" bIns="0" anchor="t">
            <a:noAutofit/>
          </a:bodyPr>
          <a:lstStyle/>
          <a:p>
            <a:pPr>
              <a:buNone/>
              <a:defRPr sz="2250" b="1">
                <a:solidFill>
                  <a:srgbClr val="172F46"/>
                </a:solidFill>
                <a:latin typeface="DejaVu Sans"/>
                <a:ea typeface="DejaVu Sans"/>
                <a:cs typeface="DejaVu Sans"/>
              </a:defRPr>
            </a:pPr>
            <a:r>
              <a:rPr sz="2250" b="1">
                <a:solidFill>
                  <a:srgbClr val="172F46"/>
                </a:solidFill>
                <a:latin typeface="DejaVu Sans"/>
                <a:ea typeface="DejaVu Sans"/>
                <a:cs typeface="DejaVu Sans"/>
              </a:rPr>
              <a:t>Días hábiles para alegar a la propuesta</a:t>
            </a:r>
          </a:p>
        </p:txBody>
      </p:sp>
      <p:sp>
        <p:nvSpPr>
          <p:cNvPr id="7" name="Item 1 title">
            <a:extLst>
              <a:ext uri="{FF2B5EF4-FFF2-40B4-BE49-F238E27FC236}">
                <a16:creationId xmlns:a16="http://schemas.microsoft.com/office/drawing/2014/main" id="{1D4ADC1C-0677-40B1-B77D-8996D5EF0C0C}"/>
              </a:ext>
            </a:extLst>
          </p:cNvPr>
          <p:cNvSpPr>
            <a:spLocks noGrp="1"/>
          </p:cNvSpPr>
          <p:nvPr/>
        </p:nvSpPr>
        <p:spPr>
          <a:xfrm>
            <a:off x="5619750" y="2438400"/>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Acceso al expediente</a:t>
            </a:r>
          </a:p>
        </p:txBody>
      </p:sp>
      <p:sp>
        <p:nvSpPr>
          <p:cNvPr id="8" name="Item 1 explanation">
            <a:extLst>
              <a:ext uri="{FF2B5EF4-FFF2-40B4-BE49-F238E27FC236}">
                <a16:creationId xmlns:a16="http://schemas.microsoft.com/office/drawing/2014/main" id="{4008C91B-A222-4D21-BDDF-6DF54FFC9698}"/>
              </a:ext>
            </a:extLst>
          </p:cNvPr>
          <p:cNvSpPr>
            <a:spLocks noGrp="1"/>
          </p:cNvSpPr>
          <p:nvPr/>
        </p:nvSpPr>
        <p:spPr>
          <a:xfrm>
            <a:off x="5619750" y="3076575"/>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Revise los antecedentes y el cálculo antes de redactar la respuesta.</a:t>
            </a:r>
          </a:p>
        </p:txBody>
      </p:sp>
      <p:sp>
        <p:nvSpPr>
          <p:cNvPr id="9" name="Item 2 title">
            <a:extLst>
              <a:ext uri="{FF2B5EF4-FFF2-40B4-BE49-F238E27FC236}">
                <a16:creationId xmlns:a16="http://schemas.microsoft.com/office/drawing/2014/main" id="{1F609DD2-6C5E-43D3-88FE-83D5A6691BA7}"/>
              </a:ext>
            </a:extLst>
          </p:cNvPr>
          <p:cNvSpPr>
            <a:spLocks noGrp="1"/>
          </p:cNvSpPr>
          <p:nvPr/>
        </p:nvSpPr>
        <p:spPr>
          <a:xfrm>
            <a:off x="5619750" y="4010025"/>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Resolución motivada</a:t>
            </a:r>
          </a:p>
        </p:txBody>
      </p:sp>
      <p:sp>
        <p:nvSpPr>
          <p:cNvPr id="10" name="Item 2 explanation">
            <a:extLst>
              <a:ext uri="{FF2B5EF4-FFF2-40B4-BE49-F238E27FC236}">
                <a16:creationId xmlns:a16="http://schemas.microsoft.com/office/drawing/2014/main" id="{867884D4-4572-4485-AA27-F364C2C1F4B2}"/>
              </a:ext>
            </a:extLst>
          </p:cNvPr>
          <p:cNvSpPr>
            <a:spLocks noGrp="1"/>
          </p:cNvSpPr>
          <p:nvPr/>
        </p:nvSpPr>
        <p:spPr>
          <a:xfrm>
            <a:off x="5619750" y="4648200"/>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Debe identificar el objeto y explicar hechos, fundamentos y regularización.</a:t>
            </a:r>
          </a:p>
        </p:txBody>
      </p:sp>
    </p:spTree>
    <p:extLst>
      <p:ext uri="{BB962C8B-B14F-4D97-AF65-F5344CB8AC3E}">
        <p14:creationId xmlns:p14="http://schemas.microsoft.com/office/powerpoint/2010/main" val="2485459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DDEC3FBD-1F73-4762-86A0-6F9F1D7D8FB3}"/>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2.2.2  (2/2)  ·  DEPARTAMENTO DE GESTIÓN TRIBUTARIA</a:t>
            </a:r>
          </a:p>
        </p:txBody>
      </p:sp>
      <p:sp>
        <p:nvSpPr>
          <p:cNvPr id="2" name="Slide title">
            <a:extLst>
              <a:ext uri="{FF2B5EF4-FFF2-40B4-BE49-F238E27FC236}">
                <a16:creationId xmlns:a16="http://schemas.microsoft.com/office/drawing/2014/main" id="{BB1C3658-B107-4DD9-B789-3CB45FCD9FF5}"/>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Duración</a:t>
            </a:r>
            <a:r>
              <a:rPr sz="3300" b="1" dirty="0">
                <a:solidFill>
                  <a:srgbClr val="172F46"/>
                </a:solidFill>
                <a:latin typeface="DejaVu Sans"/>
                <a:ea typeface="DejaVu Sans"/>
                <a:cs typeface="DejaVu Sans"/>
              </a:rPr>
              <a:t> y formas de </a:t>
            </a:r>
            <a:r>
              <a:rPr sz="3300" b="1" dirty="0" err="1">
                <a:solidFill>
                  <a:srgbClr val="172F46"/>
                </a:solidFill>
                <a:latin typeface="DejaVu Sans"/>
                <a:ea typeface="DejaVu Sans"/>
                <a:cs typeface="DejaVu Sans"/>
              </a:rPr>
              <a:t>terminación</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33688640-F4C9-4532-950C-465AA5AF2D6C}"/>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0D54DF1E-592D-4551-A4F9-63C22E981765}"/>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028 / 117</a:t>
            </a:r>
          </a:p>
        </p:txBody>
      </p:sp>
      <p:sp>
        <p:nvSpPr>
          <p:cNvPr id="5" name="Item 1 title">
            <a:extLst>
              <a:ext uri="{FF2B5EF4-FFF2-40B4-BE49-F238E27FC236}">
                <a16:creationId xmlns:a16="http://schemas.microsoft.com/office/drawing/2014/main" id="{CF28A292-FCDD-4834-B336-8254EDEB4A73}"/>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Plazo general de seis meses</a:t>
            </a:r>
          </a:p>
        </p:txBody>
      </p:sp>
      <p:sp>
        <p:nvSpPr>
          <p:cNvPr id="6" name="Item 1 explanation">
            <a:extLst>
              <a:ext uri="{FF2B5EF4-FFF2-40B4-BE49-F238E27FC236}">
                <a16:creationId xmlns:a16="http://schemas.microsoft.com/office/drawing/2014/main" id="{184610BC-870E-445D-A0D8-5642A3B1ACFB}"/>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Compruebe el inicio, la notificación y los períodos excluidos legalmente.</a:t>
            </a:r>
          </a:p>
        </p:txBody>
      </p:sp>
      <p:sp>
        <p:nvSpPr>
          <p:cNvPr id="7" name="Item 2 title">
            <a:extLst>
              <a:ext uri="{FF2B5EF4-FFF2-40B4-BE49-F238E27FC236}">
                <a16:creationId xmlns:a16="http://schemas.microsoft.com/office/drawing/2014/main" id="{F4B07FC3-215C-4C28-A9AB-63BAB016655D}"/>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Resultados posibles</a:t>
            </a:r>
          </a:p>
        </p:txBody>
      </p:sp>
      <p:sp>
        <p:nvSpPr>
          <p:cNvPr id="8" name="Item 2 explanation">
            <a:extLst>
              <a:ext uri="{FF2B5EF4-FFF2-40B4-BE49-F238E27FC236}">
                <a16:creationId xmlns:a16="http://schemas.microsoft.com/office/drawing/2014/main" id="{715B0764-B755-4C89-83E3-2F7EE91B1E7E}"/>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Resolución, caducidad o comienzo de inspección que incluya el objeto comprobado.</a:t>
            </a:r>
          </a:p>
        </p:txBody>
      </p:sp>
      <p:sp>
        <p:nvSpPr>
          <p:cNvPr id="9" name="Item 3 title">
            <a:extLst>
              <a:ext uri="{FF2B5EF4-FFF2-40B4-BE49-F238E27FC236}">
                <a16:creationId xmlns:a16="http://schemas.microsoft.com/office/drawing/2014/main" id="{80FD0EC2-2AAE-409D-B190-53EEF33D43DD}"/>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Después del cierre</a:t>
            </a:r>
          </a:p>
        </p:txBody>
      </p:sp>
      <p:sp>
        <p:nvSpPr>
          <p:cNvPr id="10" name="Item 3 explanation">
            <a:extLst>
              <a:ext uri="{FF2B5EF4-FFF2-40B4-BE49-F238E27FC236}">
                <a16:creationId xmlns:a16="http://schemas.microsoft.com/office/drawing/2014/main" id="{403E2768-48A3-400A-A980-D1B3A629C2AD}"/>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Anote los plazos de ingreso y recurso si existe liquidación.</a:t>
            </a:r>
          </a:p>
        </p:txBody>
      </p:sp>
    </p:spTree>
    <p:extLst>
      <p:ext uri="{BB962C8B-B14F-4D97-AF65-F5344CB8AC3E}">
        <p14:creationId xmlns:p14="http://schemas.microsoft.com/office/powerpoint/2010/main" val="16896087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7DB34DD8-6742-4708-8E4A-995E7452DB32}"/>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2.3  (1/2)  ·  DEPARTAMENTO DE GESTIÓN TRIBUTARIA</a:t>
            </a:r>
          </a:p>
        </p:txBody>
      </p:sp>
      <p:sp>
        <p:nvSpPr>
          <p:cNvPr id="2" name="Slide title">
            <a:extLst>
              <a:ext uri="{FF2B5EF4-FFF2-40B4-BE49-F238E27FC236}">
                <a16:creationId xmlns:a16="http://schemas.microsoft.com/office/drawing/2014/main" id="{FAE5CCE8-C257-4CD9-B1CF-52F05CD12B36}"/>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Lista de </a:t>
            </a:r>
            <a:r>
              <a:rPr sz="3300" b="1" dirty="0" err="1">
                <a:solidFill>
                  <a:srgbClr val="172F46"/>
                </a:solidFill>
                <a:latin typeface="DejaVu Sans"/>
                <a:ea typeface="DejaVu Sans"/>
                <a:cs typeface="DejaVu Sans"/>
              </a:rPr>
              <a:t>comprobación</a:t>
            </a:r>
            <a:r>
              <a:rPr sz="3300" b="1" dirty="0">
                <a:solidFill>
                  <a:srgbClr val="172F46"/>
                </a:solidFill>
                <a:latin typeface="DejaVu Sans"/>
                <a:ea typeface="DejaVu Sans"/>
                <a:cs typeface="DejaVu Sans"/>
              </a:rPr>
              <a:t> del </a:t>
            </a:r>
            <a:r>
              <a:rPr sz="3300" b="1" dirty="0" err="1">
                <a:solidFill>
                  <a:srgbClr val="172F46"/>
                </a:solidFill>
                <a:latin typeface="DejaVu Sans"/>
                <a:ea typeface="DejaVu Sans"/>
                <a:cs typeface="DejaVu Sans"/>
              </a:rPr>
              <a:t>expediente</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D77A8AA8-4FC1-46B0-9AB3-F5C6C1DA95D6}"/>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7C4D583A-31F7-4F76-8874-E5FAE67A2E14}"/>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029 / 117</a:t>
            </a:r>
          </a:p>
        </p:txBody>
      </p:sp>
      <p:sp>
        <p:nvSpPr>
          <p:cNvPr id="5" name="Item 1 title">
            <a:extLst>
              <a:ext uri="{FF2B5EF4-FFF2-40B4-BE49-F238E27FC236}">
                <a16:creationId xmlns:a16="http://schemas.microsoft.com/office/drawing/2014/main" id="{E413361C-B45B-4D39-A592-A53568D02007}"/>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Alcance</a:t>
            </a:r>
          </a:p>
        </p:txBody>
      </p:sp>
      <p:sp>
        <p:nvSpPr>
          <p:cNvPr id="6" name="Item 1 explanation">
            <a:extLst>
              <a:ext uri="{FF2B5EF4-FFF2-40B4-BE49-F238E27FC236}">
                <a16:creationId xmlns:a16="http://schemas.microsoft.com/office/drawing/2014/main" id="{009D0F8F-9169-46BC-9E07-86E8F8A5534C}"/>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Impuestos, períodos y elementos delimitados desde el inicio.</a:t>
            </a:r>
          </a:p>
        </p:txBody>
      </p:sp>
      <p:sp>
        <p:nvSpPr>
          <p:cNvPr id="7" name="Item 2 title">
            <a:extLst>
              <a:ext uri="{FF2B5EF4-FFF2-40B4-BE49-F238E27FC236}">
                <a16:creationId xmlns:a16="http://schemas.microsoft.com/office/drawing/2014/main" id="{2D042B39-B850-4126-A470-F3B154DE3DB5}"/>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Facultades</a:t>
            </a:r>
          </a:p>
        </p:txBody>
      </p:sp>
      <p:sp>
        <p:nvSpPr>
          <p:cNvPr id="8" name="Item 2 explanation">
            <a:extLst>
              <a:ext uri="{FF2B5EF4-FFF2-40B4-BE49-F238E27FC236}">
                <a16:creationId xmlns:a16="http://schemas.microsoft.com/office/drawing/2014/main" id="{89B02F43-2547-4FDB-8168-CE63A98665B4}"/>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Peticiones documentales y examen contable dentro de los límites vigentes.</a:t>
            </a:r>
          </a:p>
        </p:txBody>
      </p:sp>
      <p:sp>
        <p:nvSpPr>
          <p:cNvPr id="9" name="Item 3 title">
            <a:extLst>
              <a:ext uri="{FF2B5EF4-FFF2-40B4-BE49-F238E27FC236}">
                <a16:creationId xmlns:a16="http://schemas.microsoft.com/office/drawing/2014/main" id="{BDDAB134-B707-4A1C-B891-65F2030316D6}"/>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Pruebas</a:t>
            </a:r>
          </a:p>
        </p:txBody>
      </p:sp>
      <p:sp>
        <p:nvSpPr>
          <p:cNvPr id="10" name="Item 3 explanation">
            <a:extLst>
              <a:ext uri="{FF2B5EF4-FFF2-40B4-BE49-F238E27FC236}">
                <a16:creationId xmlns:a16="http://schemas.microsoft.com/office/drawing/2014/main" id="{49A26DB4-BBA0-48E6-AB3B-2D952DC1EDB9}"/>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Explicaciones respaldadas por facturas, registros y documentos.</a:t>
            </a:r>
          </a:p>
        </p:txBody>
      </p:sp>
      <p:sp>
        <p:nvSpPr>
          <p:cNvPr id="11" name="Item 4 title">
            <a:extLst>
              <a:ext uri="{FF2B5EF4-FFF2-40B4-BE49-F238E27FC236}">
                <a16:creationId xmlns:a16="http://schemas.microsoft.com/office/drawing/2014/main" id="{6350AE61-DB07-4090-9EC3-BCB4BD5DD957}"/>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Plazos</a:t>
            </a:r>
          </a:p>
        </p:txBody>
      </p:sp>
      <p:sp>
        <p:nvSpPr>
          <p:cNvPr id="12" name="Item 4 explanation">
            <a:extLst>
              <a:ext uri="{FF2B5EF4-FFF2-40B4-BE49-F238E27FC236}">
                <a16:creationId xmlns:a16="http://schemas.microsoft.com/office/drawing/2014/main" id="{E45BC38C-913B-439C-BB48-D8ACDC85BD6E}"/>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Respuestas y ampliaciones presentadas con justificante.</a:t>
            </a:r>
          </a:p>
        </p:txBody>
      </p:sp>
    </p:spTree>
    <p:extLst>
      <p:ext uri="{BB962C8B-B14F-4D97-AF65-F5344CB8AC3E}">
        <p14:creationId xmlns:p14="http://schemas.microsoft.com/office/powerpoint/2010/main" val="20570096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E1A6C774-2FAA-4C26-A36C-F9FD76E46495}"/>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02  Comprobación limitada  /  2.3  (2/2)  ·  DEPARTAMENTO DE GESTIÓN TRIBUTARIA</a:t>
            </a:r>
          </a:p>
        </p:txBody>
      </p:sp>
      <p:sp>
        <p:nvSpPr>
          <p:cNvPr id="2" name="Slide title">
            <a:extLst>
              <a:ext uri="{FF2B5EF4-FFF2-40B4-BE49-F238E27FC236}">
                <a16:creationId xmlns:a16="http://schemas.microsoft.com/office/drawing/2014/main" id="{C30480FB-F6B9-4C48-BB6E-25F1E5930400}"/>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Lista de </a:t>
            </a:r>
            <a:r>
              <a:rPr sz="3300" b="1" dirty="0" err="1">
                <a:solidFill>
                  <a:srgbClr val="172F46"/>
                </a:solidFill>
                <a:latin typeface="DejaVu Sans"/>
                <a:ea typeface="DejaVu Sans"/>
                <a:cs typeface="DejaVu Sans"/>
              </a:rPr>
              <a:t>comprobación</a:t>
            </a:r>
            <a:r>
              <a:rPr sz="3300" b="1" dirty="0">
                <a:solidFill>
                  <a:srgbClr val="172F46"/>
                </a:solidFill>
                <a:latin typeface="DejaVu Sans"/>
                <a:ea typeface="DejaVu Sans"/>
                <a:cs typeface="DejaVu Sans"/>
              </a:rPr>
              <a:t> de la </a:t>
            </a:r>
            <a:r>
              <a:rPr sz="3300" b="1" dirty="0" err="1">
                <a:solidFill>
                  <a:srgbClr val="172F46"/>
                </a:solidFill>
                <a:latin typeface="DejaVu Sans"/>
                <a:ea typeface="DejaVu Sans"/>
                <a:cs typeface="DejaVu Sans"/>
              </a:rPr>
              <a:t>resolución</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EBE6F4BF-11B2-4A71-B103-5B05C0FBEEA5}"/>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136–140 · RGAT arts. 163–165</a:t>
            </a:r>
          </a:p>
        </p:txBody>
      </p:sp>
      <p:sp>
        <p:nvSpPr>
          <p:cNvPr id="4" name="Page number">
            <a:extLst>
              <a:ext uri="{FF2B5EF4-FFF2-40B4-BE49-F238E27FC236}">
                <a16:creationId xmlns:a16="http://schemas.microsoft.com/office/drawing/2014/main" id="{8EFC462A-BB86-49F7-8606-6E4F05CA6BB6}"/>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030 / 117</a:t>
            </a:r>
          </a:p>
        </p:txBody>
      </p:sp>
      <p:sp>
        <p:nvSpPr>
          <p:cNvPr id="5" name="Item 1 title">
            <a:extLst>
              <a:ext uri="{FF2B5EF4-FFF2-40B4-BE49-F238E27FC236}">
                <a16:creationId xmlns:a16="http://schemas.microsoft.com/office/drawing/2014/main" id="{96EA5AE9-1F63-4AC3-B510-48D785369544}"/>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Audiencia</a:t>
            </a:r>
          </a:p>
        </p:txBody>
      </p:sp>
      <p:sp>
        <p:nvSpPr>
          <p:cNvPr id="6" name="Item 1 explanation">
            <a:extLst>
              <a:ext uri="{FF2B5EF4-FFF2-40B4-BE49-F238E27FC236}">
                <a16:creationId xmlns:a16="http://schemas.microsoft.com/office/drawing/2014/main" id="{F9131F1D-1248-4D9E-979D-1F6B2C8318D9}"/>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Propuesta revisada y alegaciones consideradas.</a:t>
            </a:r>
          </a:p>
        </p:txBody>
      </p:sp>
      <p:sp>
        <p:nvSpPr>
          <p:cNvPr id="7" name="Item 2 title">
            <a:extLst>
              <a:ext uri="{FF2B5EF4-FFF2-40B4-BE49-F238E27FC236}">
                <a16:creationId xmlns:a16="http://schemas.microsoft.com/office/drawing/2014/main" id="{4BA2998D-EDC2-4F01-8680-D24628C98228}"/>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Tiempo</a:t>
            </a:r>
          </a:p>
        </p:txBody>
      </p:sp>
      <p:sp>
        <p:nvSpPr>
          <p:cNvPr id="8" name="Item 2 explanation">
            <a:extLst>
              <a:ext uri="{FF2B5EF4-FFF2-40B4-BE49-F238E27FC236}">
                <a16:creationId xmlns:a16="http://schemas.microsoft.com/office/drawing/2014/main" id="{071EF734-D7C3-4EFF-8101-A7165C82FB49}"/>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Resolución dentro del plazo legal y examen de una posible caducidad.</a:t>
            </a:r>
          </a:p>
        </p:txBody>
      </p:sp>
      <p:sp>
        <p:nvSpPr>
          <p:cNvPr id="9" name="Item 3 title">
            <a:extLst>
              <a:ext uri="{FF2B5EF4-FFF2-40B4-BE49-F238E27FC236}">
                <a16:creationId xmlns:a16="http://schemas.microsoft.com/office/drawing/2014/main" id="{A08D3B71-0344-4C94-93B0-0FF6C890180C}"/>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Contenido</a:t>
            </a:r>
          </a:p>
        </p:txBody>
      </p:sp>
      <p:sp>
        <p:nvSpPr>
          <p:cNvPr id="10" name="Item 3 explanation">
            <a:extLst>
              <a:ext uri="{FF2B5EF4-FFF2-40B4-BE49-F238E27FC236}">
                <a16:creationId xmlns:a16="http://schemas.microsoft.com/office/drawing/2014/main" id="{B25F3D7A-219E-456B-A7B1-FB642CAD9313}"/>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Hechos, normas, cálculo y objeto comprobado suficientemente identificados.</a:t>
            </a:r>
          </a:p>
        </p:txBody>
      </p:sp>
      <p:sp>
        <p:nvSpPr>
          <p:cNvPr id="11" name="Item 4 title">
            <a:extLst>
              <a:ext uri="{FF2B5EF4-FFF2-40B4-BE49-F238E27FC236}">
                <a16:creationId xmlns:a16="http://schemas.microsoft.com/office/drawing/2014/main" id="{9DA49964-9FCC-4EC6-AA31-708B00F2A622}"/>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Decisión</a:t>
            </a:r>
          </a:p>
        </p:txBody>
      </p:sp>
      <p:sp>
        <p:nvSpPr>
          <p:cNvPr id="12" name="Item 4 explanation">
            <a:extLst>
              <a:ext uri="{FF2B5EF4-FFF2-40B4-BE49-F238E27FC236}">
                <a16:creationId xmlns:a16="http://schemas.microsoft.com/office/drawing/2014/main" id="{BA4F9603-E5C5-4760-9482-771A2B272DD2}"/>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Pago, aplazamiento, recurso o suspensión valorados en su propio plazo.</a:t>
            </a:r>
          </a:p>
        </p:txBody>
      </p:sp>
    </p:spTree>
    <p:extLst>
      <p:ext uri="{BB962C8B-B14F-4D97-AF65-F5344CB8AC3E}">
        <p14:creationId xmlns:p14="http://schemas.microsoft.com/office/powerpoint/2010/main" val="5837689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FB3A3394-8DE2-444E-927A-E717ECF36567}"/>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03  Propuesta de liquidación  /  3.1  (1/2)  ·  GESTIÓN O INSPECCIÓN, SEGÚN EL PROCEDIMIENTO DE ORIGEN</a:t>
            </a:r>
          </a:p>
        </p:txBody>
      </p:sp>
      <p:sp>
        <p:nvSpPr>
          <p:cNvPr id="2" name="Slide title">
            <a:extLst>
              <a:ext uri="{FF2B5EF4-FFF2-40B4-BE49-F238E27FC236}">
                <a16:creationId xmlns:a16="http://schemas.microsoft.com/office/drawing/2014/main" id="{FB0BC78E-596F-426D-97FD-1371DCB9C1D9}"/>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o Inspección: quién formula la propuesta de liquidación</a:t>
            </a:r>
          </a:p>
        </p:txBody>
      </p:sp>
      <p:sp>
        <p:nvSpPr>
          <p:cNvPr id="3" name="Legal reference footer">
            <a:extLst>
              <a:ext uri="{FF2B5EF4-FFF2-40B4-BE49-F238E27FC236}">
                <a16:creationId xmlns:a16="http://schemas.microsoft.com/office/drawing/2014/main" id="{51E0C11C-BFEE-4A18-9C6C-1E194A2B422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99, 102, 132 y 138 · Fuentes y matices en notas</a:t>
            </a:r>
          </a:p>
        </p:txBody>
      </p:sp>
      <p:sp>
        <p:nvSpPr>
          <p:cNvPr id="4" name="Page number">
            <a:extLst>
              <a:ext uri="{FF2B5EF4-FFF2-40B4-BE49-F238E27FC236}">
                <a16:creationId xmlns:a16="http://schemas.microsoft.com/office/drawing/2014/main" id="{BE788367-4D76-4CCD-B38A-AB72A3FB2492}"/>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031 / 117</a:t>
            </a:r>
          </a:p>
        </p:txBody>
      </p:sp>
      <p:sp>
        <p:nvSpPr>
          <p:cNvPr id="5" name="Item 1 title">
            <a:extLst>
              <a:ext uri="{FF2B5EF4-FFF2-40B4-BE49-F238E27FC236}">
                <a16:creationId xmlns:a16="http://schemas.microsoft.com/office/drawing/2014/main" id="{BC8DA0DF-EF8E-43E2-9095-0F6E140F482F}"/>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Una regularización propuesta</a:t>
            </a:r>
          </a:p>
        </p:txBody>
      </p:sp>
      <p:sp>
        <p:nvSpPr>
          <p:cNvPr id="6" name="Item 1 explanation">
            <a:extLst>
              <a:ext uri="{FF2B5EF4-FFF2-40B4-BE49-F238E27FC236}">
                <a16:creationId xmlns:a16="http://schemas.microsoft.com/office/drawing/2014/main" id="{C2BD7225-E886-406D-B286-CE34E7DE0392}"/>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lang="es-ES" sz="1988" b="0" dirty="0">
                <a:solidFill>
                  <a:srgbClr val="172F46"/>
                </a:solidFill>
                <a:latin typeface="DejaVu Sans"/>
                <a:ea typeface="DejaVu Sans"/>
                <a:cs typeface="DejaVu Sans"/>
              </a:rPr>
              <a:t>Gestión Tributaria</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calcula</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una</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deuda</a:t>
            </a:r>
            <a:r>
              <a:rPr sz="1988" b="0" dirty="0">
                <a:solidFill>
                  <a:srgbClr val="172F46"/>
                </a:solidFill>
                <a:latin typeface="DejaVu Sans"/>
                <a:ea typeface="DejaVu Sans"/>
                <a:cs typeface="DejaVu Sans"/>
              </a:rPr>
              <a:t> mayor o </a:t>
            </a:r>
            <a:r>
              <a:rPr sz="1988" b="0" dirty="0" err="1">
                <a:solidFill>
                  <a:srgbClr val="172F46"/>
                </a:solidFill>
                <a:latin typeface="DejaVu Sans"/>
                <a:ea typeface="DejaVu Sans"/>
                <a:cs typeface="DejaVu Sans"/>
              </a:rPr>
              <a:t>una</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devolución</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menor</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que</a:t>
            </a:r>
            <a:r>
              <a:rPr sz="1988" b="0" dirty="0">
                <a:solidFill>
                  <a:srgbClr val="172F46"/>
                </a:solidFill>
                <a:latin typeface="DejaVu Sans"/>
                <a:ea typeface="DejaVu Sans"/>
                <a:cs typeface="DejaVu Sans"/>
              </a:rPr>
              <a:t> la </a:t>
            </a:r>
            <a:r>
              <a:rPr sz="1988" b="0" dirty="0" err="1">
                <a:solidFill>
                  <a:srgbClr val="172F46"/>
                </a:solidFill>
                <a:latin typeface="DejaVu Sans"/>
                <a:ea typeface="DejaVu Sans"/>
                <a:cs typeface="DejaVu Sans"/>
              </a:rPr>
              <a:t>declarada</a:t>
            </a:r>
            <a:r>
              <a:rPr sz="1988" b="0" dirty="0">
                <a:solidFill>
                  <a:srgbClr val="172F46"/>
                </a:solidFill>
                <a:latin typeface="DejaVu Sans"/>
                <a:ea typeface="DejaVu Sans"/>
                <a:cs typeface="DejaVu Sans"/>
              </a:rPr>
              <a:t>.</a:t>
            </a:r>
          </a:p>
        </p:txBody>
      </p:sp>
      <p:sp>
        <p:nvSpPr>
          <p:cNvPr id="7" name="Item 2 title">
            <a:extLst>
              <a:ext uri="{FF2B5EF4-FFF2-40B4-BE49-F238E27FC236}">
                <a16:creationId xmlns:a16="http://schemas.microsoft.com/office/drawing/2014/main" id="{7AFEEA78-4039-47F9-82F5-8CCF77426C0C}"/>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Una oportunidad de defensa</a:t>
            </a:r>
          </a:p>
        </p:txBody>
      </p:sp>
      <p:sp>
        <p:nvSpPr>
          <p:cNvPr id="8" name="Item 2 explanation">
            <a:extLst>
              <a:ext uri="{FF2B5EF4-FFF2-40B4-BE49-F238E27FC236}">
                <a16:creationId xmlns:a16="http://schemas.microsoft.com/office/drawing/2014/main" id="{E91BC56D-1643-47DB-A18A-ECDE3A5483D7}"/>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Se comunica el ajuste para presentar alegaciones y pruebas antes de decidir.</a:t>
            </a:r>
          </a:p>
        </p:txBody>
      </p:sp>
      <p:sp>
        <p:nvSpPr>
          <p:cNvPr id="9" name="Item 3 title">
            <a:extLst>
              <a:ext uri="{FF2B5EF4-FFF2-40B4-BE49-F238E27FC236}">
                <a16:creationId xmlns:a16="http://schemas.microsoft.com/office/drawing/2014/main" id="{91FDCCC5-07C4-4FCC-BFE6-B93A744B9DC6}"/>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Todavía no exige el ingreso</a:t>
            </a:r>
          </a:p>
        </p:txBody>
      </p:sp>
      <p:sp>
        <p:nvSpPr>
          <p:cNvPr id="10" name="Item 3 explanation">
            <a:extLst>
              <a:ext uri="{FF2B5EF4-FFF2-40B4-BE49-F238E27FC236}">
                <a16:creationId xmlns:a16="http://schemas.microsoft.com/office/drawing/2014/main" id="{51CFFA3F-AF5B-4106-AD65-9034D712320E}"/>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propuesta, por sí sola, no es la liquidación que fija una deuda exigible.</a:t>
            </a:r>
          </a:p>
        </p:txBody>
      </p:sp>
    </p:spTree>
    <p:extLst>
      <p:ext uri="{BB962C8B-B14F-4D97-AF65-F5344CB8AC3E}">
        <p14:creationId xmlns:p14="http://schemas.microsoft.com/office/powerpoint/2010/main" val="109290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CE0B4F61-FA78-40E5-AB50-FB169B93A671}"/>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03  Propuesta de liquidación  /  3.1.1  (1/2)  ·  GESTIÓN O INSPECCIÓN, SEGÚN EL PROCEDIMIENTO DE ORIGEN</a:t>
            </a:r>
          </a:p>
        </p:txBody>
      </p:sp>
      <p:sp>
        <p:nvSpPr>
          <p:cNvPr id="2" name="Slide title">
            <a:extLst>
              <a:ext uri="{FF2B5EF4-FFF2-40B4-BE49-F238E27FC236}">
                <a16:creationId xmlns:a16="http://schemas.microsoft.com/office/drawing/2014/main" id="{FAF457E6-E77B-45CB-A563-925401D58B80}"/>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Cómo</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reconocer</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una</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paralela</a:t>
            </a:r>
            <a:r>
              <a:rPr sz="3300" b="1" dirty="0">
                <a:solidFill>
                  <a:srgbClr val="172F46"/>
                </a:solidFill>
                <a:latin typeface="DejaVu Sans"/>
                <a:ea typeface="DejaVu Sans"/>
                <a:cs typeface="DejaVu Sans"/>
              </a:rPr>
              <a:t>»</a:t>
            </a:r>
          </a:p>
        </p:txBody>
      </p:sp>
      <p:sp>
        <p:nvSpPr>
          <p:cNvPr id="3" name="Legal reference footer">
            <a:extLst>
              <a:ext uri="{FF2B5EF4-FFF2-40B4-BE49-F238E27FC236}">
                <a16:creationId xmlns:a16="http://schemas.microsoft.com/office/drawing/2014/main" id="{0EAE9975-3134-46AB-A621-7CC705A3512C}"/>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99, 102, 132 y 138 · Fuentes y matices en notas</a:t>
            </a:r>
          </a:p>
        </p:txBody>
      </p:sp>
      <p:sp>
        <p:nvSpPr>
          <p:cNvPr id="4" name="Page number">
            <a:extLst>
              <a:ext uri="{FF2B5EF4-FFF2-40B4-BE49-F238E27FC236}">
                <a16:creationId xmlns:a16="http://schemas.microsoft.com/office/drawing/2014/main" id="{BF87D80D-9FE8-4816-8418-40FBD75816BB}"/>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033 / 117</a:t>
            </a:r>
          </a:p>
        </p:txBody>
      </p:sp>
      <p:sp>
        <p:nvSpPr>
          <p:cNvPr id="5" name="Item 1 title">
            <a:extLst>
              <a:ext uri="{FF2B5EF4-FFF2-40B4-BE49-F238E27FC236}">
                <a16:creationId xmlns:a16="http://schemas.microsoft.com/office/drawing/2014/main" id="{25FBAEC6-BF94-4D81-AB55-8354B1C66C2A}"/>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Título del documento</a:t>
            </a:r>
          </a:p>
        </p:txBody>
      </p:sp>
      <p:sp>
        <p:nvSpPr>
          <p:cNvPr id="6" name="Item 1 explanation">
            <a:extLst>
              <a:ext uri="{FF2B5EF4-FFF2-40B4-BE49-F238E27FC236}">
                <a16:creationId xmlns:a16="http://schemas.microsoft.com/office/drawing/2014/main" id="{393882B0-52CB-4605-8235-82124215D31E}"/>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Propuesta de liquidación y trámite de alegaciones, o denominación equivalente.</a:t>
            </a:r>
          </a:p>
        </p:txBody>
      </p:sp>
      <p:sp>
        <p:nvSpPr>
          <p:cNvPr id="7" name="Item 2 title">
            <a:extLst>
              <a:ext uri="{FF2B5EF4-FFF2-40B4-BE49-F238E27FC236}">
                <a16:creationId xmlns:a16="http://schemas.microsoft.com/office/drawing/2014/main" id="{E24B3C7D-EB5B-4C57-B62C-361A7AC122DC}"/>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Comparación</a:t>
            </a:r>
          </a:p>
        </p:txBody>
      </p:sp>
      <p:sp>
        <p:nvSpPr>
          <p:cNvPr id="8" name="Item 2 explanation">
            <a:extLst>
              <a:ext uri="{FF2B5EF4-FFF2-40B4-BE49-F238E27FC236}">
                <a16:creationId xmlns:a16="http://schemas.microsoft.com/office/drawing/2014/main" id="{1D333621-3522-40EF-81E9-C38A0C19A935}"/>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Datos declarados y datos propuestos, con las diferencias señaladas.</a:t>
            </a:r>
          </a:p>
        </p:txBody>
      </p:sp>
      <p:sp>
        <p:nvSpPr>
          <p:cNvPr id="9" name="Item 3 title">
            <a:extLst>
              <a:ext uri="{FF2B5EF4-FFF2-40B4-BE49-F238E27FC236}">
                <a16:creationId xmlns:a16="http://schemas.microsoft.com/office/drawing/2014/main" id="{2DD5579F-7511-4338-9220-682E9E5DD0EF}"/>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Motivo</a:t>
            </a:r>
          </a:p>
        </p:txBody>
      </p:sp>
      <p:sp>
        <p:nvSpPr>
          <p:cNvPr id="10" name="Item 3 explanation">
            <a:extLst>
              <a:ext uri="{FF2B5EF4-FFF2-40B4-BE49-F238E27FC236}">
                <a16:creationId xmlns:a16="http://schemas.microsoft.com/office/drawing/2014/main" id="{107BDC41-3D45-45C0-BB6E-73B638260CA2}"/>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Descripción del ajuste y su fundamento jurídico.</a:t>
            </a:r>
          </a:p>
        </p:txBody>
      </p:sp>
      <p:sp>
        <p:nvSpPr>
          <p:cNvPr id="11" name="Item 4 title">
            <a:extLst>
              <a:ext uri="{FF2B5EF4-FFF2-40B4-BE49-F238E27FC236}">
                <a16:creationId xmlns:a16="http://schemas.microsoft.com/office/drawing/2014/main" id="{A7133572-C866-48E8-A10E-B510CD164CE0}"/>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Plazo de defensa</a:t>
            </a:r>
          </a:p>
        </p:txBody>
      </p:sp>
      <p:sp>
        <p:nvSpPr>
          <p:cNvPr id="12" name="Item 4 explanation">
            <a:extLst>
              <a:ext uri="{FF2B5EF4-FFF2-40B4-BE49-F238E27FC236}">
                <a16:creationId xmlns:a16="http://schemas.microsoft.com/office/drawing/2014/main" id="{6FEE66A9-6302-4DB4-AA17-799C2D006A6F}"/>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Fecha de notificación, días concedidos y forma de acceder al expediente.</a:t>
            </a:r>
          </a:p>
        </p:txBody>
      </p:sp>
    </p:spTree>
    <p:extLst>
      <p:ext uri="{BB962C8B-B14F-4D97-AF65-F5344CB8AC3E}">
        <p14:creationId xmlns:p14="http://schemas.microsoft.com/office/powerpoint/2010/main" val="2105678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75FA33D-95E4-D3F8-7212-953E474844A4}"/>
              </a:ext>
            </a:extLst>
          </p:cNvPr>
          <p:cNvPicPr>
            <a:picLocks noChangeAspect="1"/>
          </p:cNvPicPr>
          <p:nvPr/>
        </p:nvPicPr>
        <p:blipFill>
          <a:blip r:embed="rId2"/>
          <a:stretch>
            <a:fillRect/>
          </a:stretch>
        </p:blipFill>
        <p:spPr>
          <a:xfrm rot="16200000">
            <a:off x="3461747" y="377961"/>
            <a:ext cx="5108347" cy="6632527"/>
          </a:xfrm>
          <a:prstGeom prst="rect">
            <a:avLst/>
          </a:prstGeom>
        </p:spPr>
      </p:pic>
    </p:spTree>
    <p:extLst>
      <p:ext uri="{BB962C8B-B14F-4D97-AF65-F5344CB8AC3E}">
        <p14:creationId xmlns:p14="http://schemas.microsoft.com/office/powerpoint/2010/main" val="18697262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E5399116-B47D-4B6E-9375-6B055F82CB4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03  Propuesta de liquidación  /  3.1.1  (2/2)  ·  GESTIÓN O INSPECCIÓN, SEGÚN EL PROCEDIMIENTO DE ORIGEN</a:t>
            </a:r>
          </a:p>
        </p:txBody>
      </p:sp>
      <p:sp>
        <p:nvSpPr>
          <p:cNvPr id="2" name="Slide title">
            <a:extLst>
              <a:ext uri="{FF2B5EF4-FFF2-40B4-BE49-F238E27FC236}">
                <a16:creationId xmlns:a16="http://schemas.microsoft.com/office/drawing/2014/main" id="{252DECCB-EB95-4444-8E23-75D48DA74631}"/>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Separar</a:t>
            </a:r>
            <a:r>
              <a:rPr sz="3300" b="1" dirty="0">
                <a:solidFill>
                  <a:srgbClr val="172F46"/>
                </a:solidFill>
                <a:latin typeface="DejaVu Sans"/>
                <a:ea typeface="DejaVu Sans"/>
                <a:cs typeface="DejaVu Sans"/>
              </a:rPr>
              <a:t> la </a:t>
            </a:r>
            <a:r>
              <a:rPr sz="3300" b="1" dirty="0" err="1">
                <a:solidFill>
                  <a:srgbClr val="172F46"/>
                </a:solidFill>
                <a:latin typeface="DejaVu Sans"/>
                <a:ea typeface="DejaVu Sans"/>
                <a:cs typeface="DejaVu Sans"/>
              </a:rPr>
              <a:t>propuesta</a:t>
            </a:r>
            <a:r>
              <a:rPr sz="3300" b="1" dirty="0">
                <a:solidFill>
                  <a:srgbClr val="172F46"/>
                </a:solidFill>
                <a:latin typeface="DejaVu Sans"/>
                <a:ea typeface="DejaVu Sans"/>
                <a:cs typeface="DejaVu Sans"/>
              </a:rPr>
              <a:t> de la </a:t>
            </a:r>
            <a:r>
              <a:rPr sz="3300" b="1" dirty="0" err="1">
                <a:solidFill>
                  <a:srgbClr val="172F46"/>
                </a:solidFill>
                <a:latin typeface="DejaVu Sans"/>
                <a:ea typeface="DejaVu Sans"/>
                <a:cs typeface="DejaVu Sans"/>
              </a:rPr>
              <a:t>resolución</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CCE711F6-B3B7-4B76-A28B-BF235FD54C1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99, 102, 132 y 138 · Fuentes y matices en notas</a:t>
            </a:r>
          </a:p>
        </p:txBody>
      </p:sp>
      <p:sp>
        <p:nvSpPr>
          <p:cNvPr id="4" name="Page number">
            <a:extLst>
              <a:ext uri="{FF2B5EF4-FFF2-40B4-BE49-F238E27FC236}">
                <a16:creationId xmlns:a16="http://schemas.microsoft.com/office/drawing/2014/main" id="{52179AD8-7284-45FE-B985-39A8DE7789B7}"/>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034 / 117</a:t>
            </a:r>
          </a:p>
        </p:txBody>
      </p:sp>
      <p:sp>
        <p:nvSpPr>
          <p:cNvPr id="5" name="Item 1 title">
            <a:extLst>
              <a:ext uri="{FF2B5EF4-FFF2-40B4-BE49-F238E27FC236}">
                <a16:creationId xmlns:a16="http://schemas.microsoft.com/office/drawing/2014/main" id="{0037CF08-6518-4DB1-9C0F-90295D36D386}"/>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Propuesta</a:t>
            </a:r>
          </a:p>
        </p:txBody>
      </p:sp>
      <p:sp>
        <p:nvSpPr>
          <p:cNvPr id="6" name="Item 1 explanation">
            <a:extLst>
              <a:ext uri="{FF2B5EF4-FFF2-40B4-BE49-F238E27FC236}">
                <a16:creationId xmlns:a16="http://schemas.microsoft.com/office/drawing/2014/main" id="{C01007FB-B59A-4873-AF40-01DD0B161E04}"/>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Permite discutir hechos, aportar documentos y explicar el cálculo correcto.</a:t>
            </a:r>
          </a:p>
        </p:txBody>
      </p:sp>
      <p:sp>
        <p:nvSpPr>
          <p:cNvPr id="7" name="Item 2 title">
            <a:extLst>
              <a:ext uri="{FF2B5EF4-FFF2-40B4-BE49-F238E27FC236}">
                <a16:creationId xmlns:a16="http://schemas.microsoft.com/office/drawing/2014/main" id="{28A1547D-49BA-4BED-B139-10344BEA6C25}"/>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Liquidación posterior</a:t>
            </a:r>
          </a:p>
        </p:txBody>
      </p:sp>
      <p:sp>
        <p:nvSpPr>
          <p:cNvPr id="8" name="Item 2 explanation">
            <a:extLst>
              <a:ext uri="{FF2B5EF4-FFF2-40B4-BE49-F238E27FC236}">
                <a16:creationId xmlns:a16="http://schemas.microsoft.com/office/drawing/2014/main" id="{E0A32594-58D6-440A-9B8D-DFF19C3C4967}"/>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Fija el resultado y abre los plazos de ingreso e impugnación.</a:t>
            </a:r>
          </a:p>
        </p:txBody>
      </p:sp>
      <p:sp>
        <p:nvSpPr>
          <p:cNvPr id="9" name="Item 3 title">
            <a:extLst>
              <a:ext uri="{FF2B5EF4-FFF2-40B4-BE49-F238E27FC236}">
                <a16:creationId xmlns:a16="http://schemas.microsoft.com/office/drawing/2014/main" id="{B1FB6B15-8333-4263-909A-3FC94BCFBEC7}"/>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Lectura completa</a:t>
            </a:r>
          </a:p>
        </p:txBody>
      </p:sp>
      <p:sp>
        <p:nvSpPr>
          <p:cNvPr id="10" name="Item 3 explanation">
            <a:extLst>
              <a:ext uri="{FF2B5EF4-FFF2-40B4-BE49-F238E27FC236}">
                <a16:creationId xmlns:a16="http://schemas.microsoft.com/office/drawing/2014/main" id="{FE01881E-CCE9-4C95-8605-03044CE2CD21}"/>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err="1">
                <a:solidFill>
                  <a:srgbClr val="172F46"/>
                </a:solidFill>
                <a:latin typeface="DejaVu Sans"/>
                <a:ea typeface="DejaVu Sans"/>
                <a:cs typeface="DejaVu Sans"/>
              </a:rPr>
              <a:t>Compruebe</a:t>
            </a:r>
            <a:r>
              <a:rPr sz="1988" b="0" dirty="0">
                <a:solidFill>
                  <a:srgbClr val="172F46"/>
                </a:solidFill>
                <a:latin typeface="DejaVu Sans"/>
                <a:ea typeface="DejaVu Sans"/>
                <a:cs typeface="DejaVu Sans"/>
              </a:rPr>
              <a:t> la </a:t>
            </a:r>
            <a:r>
              <a:rPr sz="1988" b="0" dirty="0" err="1">
                <a:solidFill>
                  <a:srgbClr val="172F46"/>
                </a:solidFill>
                <a:latin typeface="DejaVu Sans"/>
                <a:ea typeface="DejaVu Sans"/>
                <a:cs typeface="DejaVu Sans"/>
              </a:rPr>
              <a:t>parte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dispositiva</a:t>
            </a:r>
            <a:r>
              <a:rPr sz="1988" b="0" dirty="0">
                <a:solidFill>
                  <a:srgbClr val="172F46"/>
                </a:solidFill>
                <a:latin typeface="DejaVu Sans"/>
                <a:ea typeface="DejaVu Sans"/>
                <a:cs typeface="DejaVu Sans"/>
              </a:rPr>
              <a:t> del </a:t>
            </a:r>
            <a:r>
              <a:rPr sz="1988" b="0" dirty="0" err="1">
                <a:solidFill>
                  <a:srgbClr val="172F46"/>
                </a:solidFill>
                <a:latin typeface="DejaVu Sans"/>
                <a:ea typeface="DejaVu Sans"/>
                <a:cs typeface="DejaVu Sans"/>
              </a:rPr>
              <a:t>documento</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aunque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su</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formato</a:t>
            </a:r>
            <a:r>
              <a:rPr sz="1988" b="0" dirty="0">
                <a:solidFill>
                  <a:srgbClr val="172F46"/>
                </a:solidFill>
                <a:latin typeface="DejaVu Sans"/>
                <a:ea typeface="DejaVu Sans"/>
                <a:cs typeface="DejaVu Sans"/>
              </a:rPr>
              <a:t> se </a:t>
            </a:r>
            <a:r>
              <a:rPr sz="1988" b="0" dirty="0" err="1">
                <a:solidFill>
                  <a:srgbClr val="172F46"/>
                </a:solidFill>
                <a:latin typeface="DejaVu Sans"/>
                <a:ea typeface="DejaVu Sans"/>
                <a:cs typeface="DejaVu Sans"/>
              </a:rPr>
              <a:t>parezca</a:t>
            </a:r>
            <a:r>
              <a:rPr sz="1988" b="0" dirty="0">
                <a:solidFill>
                  <a:srgbClr val="172F46"/>
                </a:solidFill>
                <a:latin typeface="DejaVu Sans"/>
                <a:ea typeface="DejaVu Sans"/>
                <a:cs typeface="DejaVu Sans"/>
              </a:rPr>
              <a:t> a </a:t>
            </a:r>
            <a:r>
              <a:rPr sz="1988" b="0" dirty="0" err="1">
                <a:solidFill>
                  <a:srgbClr val="172F46"/>
                </a:solidFill>
                <a:latin typeface="DejaVu Sans"/>
                <a:ea typeface="DejaVu Sans"/>
                <a:cs typeface="DejaVu Sans"/>
              </a:rPr>
              <a:t>otros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anteriores</a:t>
            </a:r>
            <a:r>
              <a:rPr sz="1988" b="0" dirty="0">
                <a:solidFill>
                  <a:srgbClr val="172F46"/>
                </a:solidFill>
                <a:latin typeface="DejaVu Sans"/>
                <a:ea typeface="DejaVu Sans"/>
                <a:cs typeface="DejaVu Sans"/>
              </a:rPr>
              <a:t>.</a:t>
            </a:r>
          </a:p>
        </p:txBody>
      </p:sp>
    </p:spTree>
    <p:extLst>
      <p:ext uri="{BB962C8B-B14F-4D97-AF65-F5344CB8AC3E}">
        <p14:creationId xmlns:p14="http://schemas.microsoft.com/office/powerpoint/2010/main" val="6786554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C2B391A9-95E8-420D-8656-F0D7F826CF57}"/>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03  Propuesta de liquidación  /  3.2.1  (1/2)  ·  GESTIÓN O INSPECCIÓN, SEGÚN EL PROCEDIMIENTO DE ORIGEN</a:t>
            </a:r>
          </a:p>
        </p:txBody>
      </p:sp>
      <p:sp>
        <p:nvSpPr>
          <p:cNvPr id="2" name="Slide title">
            <a:extLst>
              <a:ext uri="{FF2B5EF4-FFF2-40B4-BE49-F238E27FC236}">
                <a16:creationId xmlns:a16="http://schemas.microsoft.com/office/drawing/2014/main" id="{A152C91E-D705-4FF5-85FD-088E8415038C}"/>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Comprobar</a:t>
            </a:r>
            <a:r>
              <a:rPr sz="3300" b="1" dirty="0">
                <a:solidFill>
                  <a:srgbClr val="172F46"/>
                </a:solidFill>
                <a:latin typeface="DejaVu Sans"/>
                <a:ea typeface="DejaVu Sans"/>
                <a:cs typeface="DejaVu Sans"/>
              </a:rPr>
              <a:t> la </a:t>
            </a:r>
            <a:r>
              <a:rPr sz="3300" b="1" dirty="0" err="1">
                <a:solidFill>
                  <a:srgbClr val="172F46"/>
                </a:solidFill>
                <a:latin typeface="DejaVu Sans"/>
                <a:ea typeface="DejaVu Sans"/>
                <a:cs typeface="DejaVu Sans"/>
              </a:rPr>
              <a:t>motivación</a:t>
            </a:r>
            <a:r>
              <a:rPr sz="3300" b="1" dirty="0">
                <a:solidFill>
                  <a:srgbClr val="172F46"/>
                </a:solidFill>
                <a:latin typeface="DejaVu Sans"/>
                <a:ea typeface="DejaVu Sans"/>
                <a:cs typeface="DejaVu Sans"/>
              </a:rPr>
              <a:t> del </a:t>
            </a:r>
            <a:r>
              <a:rPr sz="3300" b="1" dirty="0" err="1">
                <a:solidFill>
                  <a:srgbClr val="172F46"/>
                </a:solidFill>
                <a:latin typeface="DejaVu Sans"/>
                <a:ea typeface="DejaVu Sans"/>
                <a:cs typeface="DejaVu Sans"/>
              </a:rPr>
              <a:t>ajuste</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B7A30361-1A71-4FB4-8BFB-6E74E0C5D009}"/>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99, 102, 132 y 138 · Fuentes y matices en notas</a:t>
            </a:r>
          </a:p>
        </p:txBody>
      </p:sp>
      <p:sp>
        <p:nvSpPr>
          <p:cNvPr id="4" name="Page number">
            <a:extLst>
              <a:ext uri="{FF2B5EF4-FFF2-40B4-BE49-F238E27FC236}">
                <a16:creationId xmlns:a16="http://schemas.microsoft.com/office/drawing/2014/main" id="{E367E1DC-4853-4218-A306-BBF1A602149A}"/>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035 / 117</a:t>
            </a:r>
          </a:p>
        </p:txBody>
      </p:sp>
      <p:sp>
        <p:nvSpPr>
          <p:cNvPr id="5" name="Item 1 title">
            <a:extLst>
              <a:ext uri="{FF2B5EF4-FFF2-40B4-BE49-F238E27FC236}">
                <a16:creationId xmlns:a16="http://schemas.microsoft.com/office/drawing/2014/main" id="{7920F390-D91F-4135-9B94-9343BA021388}"/>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Hecho concreto</a:t>
            </a:r>
          </a:p>
        </p:txBody>
      </p:sp>
      <p:sp>
        <p:nvSpPr>
          <p:cNvPr id="6" name="Item 1 explanation">
            <a:extLst>
              <a:ext uri="{FF2B5EF4-FFF2-40B4-BE49-F238E27FC236}">
                <a16:creationId xmlns:a16="http://schemas.microsoft.com/office/drawing/2014/main" id="{775BACD3-5397-4FE2-944F-E5AB4AB3F246}"/>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Qué operación, gasto, ingreso o deducción se modifica y por qué.</a:t>
            </a:r>
          </a:p>
        </p:txBody>
      </p:sp>
      <p:sp>
        <p:nvSpPr>
          <p:cNvPr id="7" name="Item 2 title">
            <a:extLst>
              <a:ext uri="{FF2B5EF4-FFF2-40B4-BE49-F238E27FC236}">
                <a16:creationId xmlns:a16="http://schemas.microsoft.com/office/drawing/2014/main" id="{5034D7BA-1E30-4D85-A403-7A3E0F887285}"/>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Norma aplicable</a:t>
            </a:r>
          </a:p>
        </p:txBody>
      </p:sp>
      <p:sp>
        <p:nvSpPr>
          <p:cNvPr id="8" name="Item 2 explanation">
            <a:extLst>
              <a:ext uri="{FF2B5EF4-FFF2-40B4-BE49-F238E27FC236}">
                <a16:creationId xmlns:a16="http://schemas.microsoft.com/office/drawing/2014/main" id="{4E773A1F-9243-42F8-8AF8-D0D5F2B150AE}"/>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Qué precepto exige el cambio en el ejercicio comprobado.</a:t>
            </a:r>
          </a:p>
        </p:txBody>
      </p:sp>
      <p:sp>
        <p:nvSpPr>
          <p:cNvPr id="9" name="Item 3 title">
            <a:extLst>
              <a:ext uri="{FF2B5EF4-FFF2-40B4-BE49-F238E27FC236}">
                <a16:creationId xmlns:a16="http://schemas.microsoft.com/office/drawing/2014/main" id="{A0E6BB93-77A4-4EC2-BC45-1C25064DA932}"/>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Cálculo reproducible</a:t>
            </a:r>
          </a:p>
        </p:txBody>
      </p:sp>
      <p:sp>
        <p:nvSpPr>
          <p:cNvPr id="10" name="Item 3 explanation">
            <a:extLst>
              <a:ext uri="{FF2B5EF4-FFF2-40B4-BE49-F238E27FC236}">
                <a16:creationId xmlns:a16="http://schemas.microsoft.com/office/drawing/2014/main" id="{342DA2A5-6E2E-4F51-9372-2EBBC95DB8A9}"/>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Qué importes, períodos y operaciones permiten llegar al resultado.</a:t>
            </a:r>
          </a:p>
        </p:txBody>
      </p:sp>
    </p:spTree>
    <p:extLst>
      <p:ext uri="{BB962C8B-B14F-4D97-AF65-F5344CB8AC3E}">
        <p14:creationId xmlns:p14="http://schemas.microsoft.com/office/powerpoint/2010/main" val="14672329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DCE5305E-2373-4872-8E5A-6F1D8A8964CE}"/>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03  Propuesta de liquidación  /  3.2.1  (2/2)  ·  GESTIÓN O INSPECCIÓN, SEGÚN EL PROCEDIMIENTO DE ORIGEN</a:t>
            </a:r>
          </a:p>
        </p:txBody>
      </p:sp>
      <p:sp>
        <p:nvSpPr>
          <p:cNvPr id="2" name="Slide title">
            <a:extLst>
              <a:ext uri="{FF2B5EF4-FFF2-40B4-BE49-F238E27FC236}">
                <a16:creationId xmlns:a16="http://schemas.microsoft.com/office/drawing/2014/main" id="{55F5C838-AF9C-4CF2-B7CE-65C8425DA6D1}"/>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Preparar</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una</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objeción</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que</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pueda</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comprobarse</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C79E755A-23DF-408F-B147-F1CF19131BB6}"/>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99, 102, 132 y 138 · Fuentes y matices en notas</a:t>
            </a:r>
          </a:p>
        </p:txBody>
      </p:sp>
      <p:sp>
        <p:nvSpPr>
          <p:cNvPr id="4" name="Page number">
            <a:extLst>
              <a:ext uri="{FF2B5EF4-FFF2-40B4-BE49-F238E27FC236}">
                <a16:creationId xmlns:a16="http://schemas.microsoft.com/office/drawing/2014/main" id="{DB7FBDE5-EBEB-4829-9394-6E751986616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036 / 117</a:t>
            </a:r>
          </a:p>
        </p:txBody>
      </p:sp>
      <p:sp>
        <p:nvSpPr>
          <p:cNvPr id="5" name="Item 1 title">
            <a:extLst>
              <a:ext uri="{FF2B5EF4-FFF2-40B4-BE49-F238E27FC236}">
                <a16:creationId xmlns:a16="http://schemas.microsoft.com/office/drawing/2014/main" id="{606C91E0-D21B-489E-8F98-62D32B69A7AF}"/>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Identificar el defecto</a:t>
            </a:r>
          </a:p>
        </p:txBody>
      </p:sp>
      <p:sp>
        <p:nvSpPr>
          <p:cNvPr id="6" name="Item 1 explanation">
            <a:extLst>
              <a:ext uri="{FF2B5EF4-FFF2-40B4-BE49-F238E27FC236}">
                <a16:creationId xmlns:a16="http://schemas.microsoft.com/office/drawing/2014/main" id="{21572D3B-782B-46BF-8ABC-4023D903B032}"/>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Señale el ajuste cuya explicación falta o cuyo hecho es incorrecto.</a:t>
            </a:r>
          </a:p>
        </p:txBody>
      </p:sp>
      <p:sp>
        <p:nvSpPr>
          <p:cNvPr id="7" name="Item 2 title">
            <a:extLst>
              <a:ext uri="{FF2B5EF4-FFF2-40B4-BE49-F238E27FC236}">
                <a16:creationId xmlns:a16="http://schemas.microsoft.com/office/drawing/2014/main" id="{CE67D278-C0E1-444A-AFC9-CA7534EB7465}"/>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Relacionar la prueba</a:t>
            </a:r>
          </a:p>
        </p:txBody>
      </p:sp>
      <p:sp>
        <p:nvSpPr>
          <p:cNvPr id="8" name="Item 2 explanation">
            <a:extLst>
              <a:ext uri="{FF2B5EF4-FFF2-40B4-BE49-F238E27FC236}">
                <a16:creationId xmlns:a16="http://schemas.microsoft.com/office/drawing/2014/main" id="{48CEAEB3-1976-4FEF-98EE-E6E11AD54208}"/>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Una factura o certificado debe vincularse al importe concreto discutido.</a:t>
            </a:r>
          </a:p>
        </p:txBody>
      </p:sp>
      <p:sp>
        <p:nvSpPr>
          <p:cNvPr id="9" name="Item 3 title">
            <a:extLst>
              <a:ext uri="{FF2B5EF4-FFF2-40B4-BE49-F238E27FC236}">
                <a16:creationId xmlns:a16="http://schemas.microsoft.com/office/drawing/2014/main" id="{3338BF73-F084-441B-A5EE-1CB1F111F082}"/>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Explicar la consecuencia</a:t>
            </a:r>
          </a:p>
        </p:txBody>
      </p:sp>
      <p:sp>
        <p:nvSpPr>
          <p:cNvPr id="10" name="Item 3 explanation">
            <a:extLst>
              <a:ext uri="{FF2B5EF4-FFF2-40B4-BE49-F238E27FC236}">
                <a16:creationId xmlns:a16="http://schemas.microsoft.com/office/drawing/2014/main" id="{A1CA36A8-EA70-4C65-8BB1-62BB9EE7EE57}"/>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Indique el cálculo que procede o por qué el defecto impide una defensa efectiva.</a:t>
            </a:r>
          </a:p>
        </p:txBody>
      </p:sp>
    </p:spTree>
    <p:extLst>
      <p:ext uri="{BB962C8B-B14F-4D97-AF65-F5344CB8AC3E}">
        <p14:creationId xmlns:p14="http://schemas.microsoft.com/office/powerpoint/2010/main" val="3641085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DFCDFAD5-B009-46FA-9743-C1582DF0148B}"/>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03  Propuesta de liquidación  /  3.2.2  (2/2)  ·  GESTIÓN O INSPECCIÓN, SEGÚN EL PROCEDIMIENTO DE ORIGEN</a:t>
            </a:r>
          </a:p>
        </p:txBody>
      </p:sp>
      <p:sp>
        <p:nvSpPr>
          <p:cNvPr id="2" name="Slide title">
            <a:extLst>
              <a:ext uri="{FF2B5EF4-FFF2-40B4-BE49-F238E27FC236}">
                <a16:creationId xmlns:a16="http://schemas.microsoft.com/office/drawing/2014/main" id="{3B3BF11B-4D08-49E9-B6B7-3CADCC57AF9A}"/>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La </a:t>
            </a:r>
            <a:r>
              <a:rPr sz="3300" b="1" dirty="0" err="1">
                <a:solidFill>
                  <a:srgbClr val="172F46"/>
                </a:solidFill>
                <a:latin typeface="DejaVu Sans"/>
                <a:ea typeface="DejaVu Sans"/>
                <a:cs typeface="DejaVu Sans"/>
              </a:rPr>
              <a:t>prueba</a:t>
            </a:r>
            <a:r>
              <a:rPr sz="3300" b="1" dirty="0">
                <a:solidFill>
                  <a:srgbClr val="172F46"/>
                </a:solidFill>
                <a:latin typeface="DejaVu Sans"/>
                <a:ea typeface="DejaVu Sans"/>
                <a:cs typeface="DejaVu Sans"/>
              </a:rPr>
              <a:t> no se </a:t>
            </a:r>
            <a:r>
              <a:rPr sz="3300" b="1" dirty="0" err="1">
                <a:solidFill>
                  <a:srgbClr val="172F46"/>
                </a:solidFill>
                <a:latin typeface="DejaVu Sans"/>
                <a:ea typeface="DejaVu Sans"/>
                <a:cs typeface="DejaVu Sans"/>
              </a:rPr>
              <a:t>agota</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siempre</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en</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esta</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fase</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E84FAC46-BA41-4871-85DC-A8104F613D90}"/>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99, 102, 132 y 138 · Fuentes y matices en notas</a:t>
            </a:r>
          </a:p>
        </p:txBody>
      </p:sp>
      <p:sp>
        <p:nvSpPr>
          <p:cNvPr id="4" name="Page number">
            <a:extLst>
              <a:ext uri="{FF2B5EF4-FFF2-40B4-BE49-F238E27FC236}">
                <a16:creationId xmlns:a16="http://schemas.microsoft.com/office/drawing/2014/main" id="{849516C0-A442-4449-8806-4D658888B0B2}"/>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038 / 117</a:t>
            </a:r>
          </a:p>
        </p:txBody>
      </p:sp>
      <p:sp>
        <p:nvSpPr>
          <p:cNvPr id="5" name="Item 1 title">
            <a:extLst>
              <a:ext uri="{FF2B5EF4-FFF2-40B4-BE49-F238E27FC236}">
                <a16:creationId xmlns:a16="http://schemas.microsoft.com/office/drawing/2014/main" id="{AAB30EBD-034B-4001-AE2B-DDBEB6453D3C}"/>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Aportar desde el principio</a:t>
            </a:r>
          </a:p>
        </p:txBody>
      </p:sp>
      <p:sp>
        <p:nvSpPr>
          <p:cNvPr id="6" name="Item 1 explanation">
            <a:extLst>
              <a:ext uri="{FF2B5EF4-FFF2-40B4-BE49-F238E27FC236}">
                <a16:creationId xmlns:a16="http://schemas.microsoft.com/office/drawing/2014/main" id="{028898DC-6DD4-42D0-98EB-E421BA47DF47}"/>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Facilita que la oficina corrija la propuesta y evita controversias posteriores.</a:t>
            </a:r>
          </a:p>
        </p:txBody>
      </p:sp>
      <p:sp>
        <p:nvSpPr>
          <p:cNvPr id="7" name="Item 2 title">
            <a:extLst>
              <a:ext uri="{FF2B5EF4-FFF2-40B4-BE49-F238E27FC236}">
                <a16:creationId xmlns:a16="http://schemas.microsoft.com/office/drawing/2014/main" id="{F46F48CC-0C6D-4280-ACE9-B4763CF184C4}"/>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Prueba posterior relevante</a:t>
            </a:r>
          </a:p>
        </p:txBody>
      </p:sp>
      <p:sp>
        <p:nvSpPr>
          <p:cNvPr id="8" name="Item 2 explanation">
            <a:extLst>
              <a:ext uri="{FF2B5EF4-FFF2-40B4-BE49-F238E27FC236}">
                <a16:creationId xmlns:a16="http://schemas.microsoft.com/office/drawing/2014/main" id="{EB4563A5-F099-4E63-B776-9914C3E6CEBD}"/>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admitirse en reposición o vía económico-administrativa.</a:t>
            </a:r>
          </a:p>
        </p:txBody>
      </p:sp>
      <p:sp>
        <p:nvSpPr>
          <p:cNvPr id="9" name="Item 3 title">
            <a:extLst>
              <a:ext uri="{FF2B5EF4-FFF2-40B4-BE49-F238E27FC236}">
                <a16:creationId xmlns:a16="http://schemas.microsoft.com/office/drawing/2014/main" id="{4E3AFABD-033F-4A5A-8859-B4757573F133}"/>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Límites</a:t>
            </a:r>
          </a:p>
        </p:txBody>
      </p:sp>
      <p:sp>
        <p:nvSpPr>
          <p:cNvPr id="10" name="Item 3 explanation">
            <a:extLst>
              <a:ext uri="{FF2B5EF4-FFF2-40B4-BE49-F238E27FC236}">
                <a16:creationId xmlns:a16="http://schemas.microsoft.com/office/drawing/2014/main" id="{51902061-1135-4628-8D04-5508C7A96CDC}"/>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La </a:t>
            </a:r>
            <a:r>
              <a:rPr sz="1988" b="0" dirty="0" err="1">
                <a:solidFill>
                  <a:srgbClr val="172F46"/>
                </a:solidFill>
                <a:latin typeface="DejaVu Sans"/>
                <a:ea typeface="DejaVu Sans"/>
                <a:cs typeface="DejaVu Sans"/>
              </a:rPr>
              <a:t>aportación</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abusiva</a:t>
            </a:r>
            <a:r>
              <a:rPr sz="1988" b="0" dirty="0">
                <a:solidFill>
                  <a:srgbClr val="172F46"/>
                </a:solidFill>
                <a:latin typeface="DejaVu Sans"/>
                <a:ea typeface="DejaVu Sans"/>
                <a:cs typeface="DejaVu Sans"/>
              </a:rPr>
              <a:t> o de mala </a:t>
            </a:r>
            <a:r>
              <a:rPr sz="1988" b="0" dirty="0" err="1">
                <a:solidFill>
                  <a:srgbClr val="172F46"/>
                </a:solidFill>
                <a:latin typeface="DejaVu Sans"/>
                <a:ea typeface="DejaVu Sans"/>
                <a:cs typeface="DejaVu Sans"/>
              </a:rPr>
              <a:t>fe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debe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acreditarse</a:t>
            </a:r>
            <a:r>
              <a:rPr sz="1988" b="0" dirty="0">
                <a:solidFill>
                  <a:srgbClr val="172F46"/>
                </a:solidFill>
                <a:latin typeface="DejaVu Sans"/>
                <a:ea typeface="DejaVu Sans"/>
                <a:cs typeface="DejaVu Sans"/>
              </a:rPr>
              <a:t>. </a:t>
            </a:r>
          </a:p>
        </p:txBody>
      </p:sp>
    </p:spTree>
    <p:extLst>
      <p:ext uri="{BB962C8B-B14F-4D97-AF65-F5344CB8AC3E}">
        <p14:creationId xmlns:p14="http://schemas.microsoft.com/office/powerpoint/2010/main" val="1800051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D21EDA3E-F0E5-4983-A304-C636DA449BF5}"/>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03  Propuesta de liquidación  /  3.3  (1/2)  ·  GESTIÓN O INSPECCIÓN, SEGÚN EL PROCEDIMIENTO DE ORIGEN</a:t>
            </a:r>
          </a:p>
        </p:txBody>
      </p:sp>
      <p:sp>
        <p:nvSpPr>
          <p:cNvPr id="2" name="Slide title">
            <a:extLst>
              <a:ext uri="{FF2B5EF4-FFF2-40B4-BE49-F238E27FC236}">
                <a16:creationId xmlns:a16="http://schemas.microsoft.com/office/drawing/2014/main" id="{6C554AAE-8D64-4312-BF35-D6642E4CEC9E}"/>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Lista de </a:t>
            </a:r>
            <a:r>
              <a:rPr sz="3300" b="1" dirty="0" err="1">
                <a:solidFill>
                  <a:srgbClr val="172F46"/>
                </a:solidFill>
                <a:latin typeface="DejaVu Sans"/>
                <a:ea typeface="DejaVu Sans"/>
                <a:cs typeface="DejaVu Sans"/>
              </a:rPr>
              <a:t>comprobación</a:t>
            </a:r>
            <a:r>
              <a:rPr sz="3300" b="1" dirty="0">
                <a:solidFill>
                  <a:srgbClr val="172F46"/>
                </a:solidFill>
                <a:latin typeface="DejaVu Sans"/>
                <a:ea typeface="DejaVu Sans"/>
                <a:cs typeface="DejaVu Sans"/>
              </a:rPr>
              <a:t> para las </a:t>
            </a:r>
            <a:r>
              <a:rPr sz="3300" b="1" dirty="0" err="1">
                <a:solidFill>
                  <a:srgbClr val="172F46"/>
                </a:solidFill>
                <a:latin typeface="DejaVu Sans"/>
                <a:ea typeface="DejaVu Sans"/>
                <a:cs typeface="DejaVu Sans"/>
              </a:rPr>
              <a:t>alegaciones</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EAF2CEFB-464E-45CA-A09A-CFF8B1F7D9AC}"/>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99, 102, 132 y 138 · Fuentes y matices en notas</a:t>
            </a:r>
          </a:p>
        </p:txBody>
      </p:sp>
      <p:sp>
        <p:nvSpPr>
          <p:cNvPr id="4" name="Page number">
            <a:extLst>
              <a:ext uri="{FF2B5EF4-FFF2-40B4-BE49-F238E27FC236}">
                <a16:creationId xmlns:a16="http://schemas.microsoft.com/office/drawing/2014/main" id="{B78F60F2-15B8-4DC2-BAC9-37FED716C7C6}"/>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039 / 117</a:t>
            </a:r>
          </a:p>
        </p:txBody>
      </p:sp>
      <p:sp>
        <p:nvSpPr>
          <p:cNvPr id="5" name="Item 1 title">
            <a:extLst>
              <a:ext uri="{FF2B5EF4-FFF2-40B4-BE49-F238E27FC236}">
                <a16:creationId xmlns:a16="http://schemas.microsoft.com/office/drawing/2014/main" id="{A39C5E48-BCDD-4570-9E5E-BAE322E9FDD4}"/>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Documento</a:t>
            </a:r>
          </a:p>
        </p:txBody>
      </p:sp>
      <p:sp>
        <p:nvSpPr>
          <p:cNvPr id="6" name="Item 1 explanation">
            <a:extLst>
              <a:ext uri="{FF2B5EF4-FFF2-40B4-BE49-F238E27FC236}">
                <a16:creationId xmlns:a16="http://schemas.microsoft.com/office/drawing/2014/main" id="{8BC35881-33AE-4E87-BACA-A062C891D385}"/>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Confirmar que se trata de una propuesta y determinar su plazo.</a:t>
            </a:r>
          </a:p>
        </p:txBody>
      </p:sp>
      <p:sp>
        <p:nvSpPr>
          <p:cNvPr id="7" name="Item 2 title">
            <a:extLst>
              <a:ext uri="{FF2B5EF4-FFF2-40B4-BE49-F238E27FC236}">
                <a16:creationId xmlns:a16="http://schemas.microsoft.com/office/drawing/2014/main" id="{F5EC00A7-3E38-4BD1-9A80-CB38187BA54A}"/>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Ajuste</a:t>
            </a:r>
          </a:p>
        </p:txBody>
      </p:sp>
      <p:sp>
        <p:nvSpPr>
          <p:cNvPr id="8" name="Item 2 explanation">
            <a:extLst>
              <a:ext uri="{FF2B5EF4-FFF2-40B4-BE49-F238E27FC236}">
                <a16:creationId xmlns:a16="http://schemas.microsoft.com/office/drawing/2014/main" id="{5F7D55BA-1906-49A9-84BE-D0BB920B2EAC}"/>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Localizar importes y motivos de cada diferencia.</a:t>
            </a:r>
          </a:p>
        </p:txBody>
      </p:sp>
      <p:sp>
        <p:nvSpPr>
          <p:cNvPr id="9" name="Item 3 title">
            <a:extLst>
              <a:ext uri="{FF2B5EF4-FFF2-40B4-BE49-F238E27FC236}">
                <a16:creationId xmlns:a16="http://schemas.microsoft.com/office/drawing/2014/main" id="{AD14CA7C-FD07-41E9-A0BD-D1199A9286D3}"/>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Defensa</a:t>
            </a:r>
          </a:p>
        </p:txBody>
      </p:sp>
      <p:sp>
        <p:nvSpPr>
          <p:cNvPr id="10" name="Item 3 explanation">
            <a:extLst>
              <a:ext uri="{FF2B5EF4-FFF2-40B4-BE49-F238E27FC236}">
                <a16:creationId xmlns:a16="http://schemas.microsoft.com/office/drawing/2014/main" id="{90CCA6AC-AD4A-4B92-9EA7-8F2535F379CF}"/>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Seleccionar hechos, normas y pruebas relevantes.</a:t>
            </a:r>
          </a:p>
        </p:txBody>
      </p:sp>
      <p:sp>
        <p:nvSpPr>
          <p:cNvPr id="11" name="Item 4 title">
            <a:extLst>
              <a:ext uri="{FF2B5EF4-FFF2-40B4-BE49-F238E27FC236}">
                <a16:creationId xmlns:a16="http://schemas.microsoft.com/office/drawing/2014/main" id="{2D262FCC-44DC-47DB-8208-9C2ECD9156C1}"/>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Petición</a:t>
            </a:r>
          </a:p>
        </p:txBody>
      </p:sp>
      <p:sp>
        <p:nvSpPr>
          <p:cNvPr id="12" name="Item 4 explanation">
            <a:extLst>
              <a:ext uri="{FF2B5EF4-FFF2-40B4-BE49-F238E27FC236}">
                <a16:creationId xmlns:a16="http://schemas.microsoft.com/office/drawing/2014/main" id="{FED814C1-E0E5-45ED-8335-5C209C2075B8}"/>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Indicar con claridad qué corrección se solicita.</a:t>
            </a:r>
          </a:p>
        </p:txBody>
      </p:sp>
    </p:spTree>
    <p:extLst>
      <p:ext uri="{BB962C8B-B14F-4D97-AF65-F5344CB8AC3E}">
        <p14:creationId xmlns:p14="http://schemas.microsoft.com/office/powerpoint/2010/main" val="5909620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4F07AA43-DA5A-4FBC-9C46-83A46EF4C935}"/>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03  Propuesta de liquidación  /  3.3  (2/2)  ·  GESTIÓN O INSPECCIÓN, SEGÚN EL PROCEDIMIENTO DE ORIGEN</a:t>
            </a:r>
          </a:p>
        </p:txBody>
      </p:sp>
      <p:sp>
        <p:nvSpPr>
          <p:cNvPr id="2" name="Slide title">
            <a:extLst>
              <a:ext uri="{FF2B5EF4-FFF2-40B4-BE49-F238E27FC236}">
                <a16:creationId xmlns:a16="http://schemas.microsoft.com/office/drawing/2014/main" id="{DB7FA2F9-5510-43FB-8765-ADE82CC63EE6}"/>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 Lista de </a:t>
            </a:r>
            <a:r>
              <a:rPr sz="3300" b="1" dirty="0" err="1">
                <a:solidFill>
                  <a:srgbClr val="172F46"/>
                </a:solidFill>
                <a:latin typeface="DejaVu Sans"/>
                <a:ea typeface="DejaVu Sans"/>
                <a:cs typeface="DejaVu Sans"/>
              </a:rPr>
              <a:t>comprobación</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tras</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presentar</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A2F3DC4F-FFEB-4F1B-A3A7-7FFE34330D3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99, 102, 132 y 138 · Fuentes y matices en notas</a:t>
            </a:r>
          </a:p>
        </p:txBody>
      </p:sp>
      <p:sp>
        <p:nvSpPr>
          <p:cNvPr id="4" name="Page number">
            <a:extLst>
              <a:ext uri="{FF2B5EF4-FFF2-40B4-BE49-F238E27FC236}">
                <a16:creationId xmlns:a16="http://schemas.microsoft.com/office/drawing/2014/main" id="{214118FD-8531-43EC-A69F-E7FD9EA381B7}"/>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040 / 117</a:t>
            </a:r>
          </a:p>
        </p:txBody>
      </p:sp>
      <p:sp>
        <p:nvSpPr>
          <p:cNvPr id="5" name="Item 1 title">
            <a:extLst>
              <a:ext uri="{FF2B5EF4-FFF2-40B4-BE49-F238E27FC236}">
                <a16:creationId xmlns:a16="http://schemas.microsoft.com/office/drawing/2014/main" id="{1A971E78-3DC5-4DD2-8119-6CF66E4F6294}"/>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Registro</a:t>
            </a:r>
          </a:p>
        </p:txBody>
      </p:sp>
      <p:sp>
        <p:nvSpPr>
          <p:cNvPr id="6" name="Item 1 explanation">
            <a:extLst>
              <a:ext uri="{FF2B5EF4-FFF2-40B4-BE49-F238E27FC236}">
                <a16:creationId xmlns:a16="http://schemas.microsoft.com/office/drawing/2014/main" id="{640E262E-9FF9-4522-8F43-EEBA4D2CF498}"/>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Conservar escrito, anexos y recibo de presentación.</a:t>
            </a:r>
          </a:p>
        </p:txBody>
      </p:sp>
      <p:sp>
        <p:nvSpPr>
          <p:cNvPr id="7" name="Item 2 title">
            <a:extLst>
              <a:ext uri="{FF2B5EF4-FFF2-40B4-BE49-F238E27FC236}">
                <a16:creationId xmlns:a16="http://schemas.microsoft.com/office/drawing/2014/main" id="{A3EDB9FB-72E6-46CD-8939-A380C6E7AFB0}"/>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Seguimiento</a:t>
            </a:r>
          </a:p>
        </p:txBody>
      </p:sp>
      <p:sp>
        <p:nvSpPr>
          <p:cNvPr id="8" name="Item 2 explanation">
            <a:extLst>
              <a:ext uri="{FF2B5EF4-FFF2-40B4-BE49-F238E27FC236}">
                <a16:creationId xmlns:a16="http://schemas.microsoft.com/office/drawing/2014/main" id="{2AD11C4B-435E-42FA-98A7-6A2ABB9F27E0}"/>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Revisar nuevas notificaciones y la duración del procedimiento.</a:t>
            </a:r>
          </a:p>
        </p:txBody>
      </p:sp>
      <p:sp>
        <p:nvSpPr>
          <p:cNvPr id="9" name="Item 3 title">
            <a:extLst>
              <a:ext uri="{FF2B5EF4-FFF2-40B4-BE49-F238E27FC236}">
                <a16:creationId xmlns:a16="http://schemas.microsoft.com/office/drawing/2014/main" id="{EC492135-55B6-4875-A68A-7C944E661727}"/>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Resolución</a:t>
            </a:r>
          </a:p>
        </p:txBody>
      </p:sp>
      <p:sp>
        <p:nvSpPr>
          <p:cNvPr id="10" name="Item 3 explanation">
            <a:extLst>
              <a:ext uri="{FF2B5EF4-FFF2-40B4-BE49-F238E27FC236}">
                <a16:creationId xmlns:a16="http://schemas.microsoft.com/office/drawing/2014/main" id="{5FBFFE7F-949F-4F48-97F2-048DEC72D1B9}"/>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Comprobar cómo se han tratado las alegaciones sustanciales.</a:t>
            </a:r>
          </a:p>
        </p:txBody>
      </p:sp>
      <p:sp>
        <p:nvSpPr>
          <p:cNvPr id="11" name="Item 4 title">
            <a:extLst>
              <a:ext uri="{FF2B5EF4-FFF2-40B4-BE49-F238E27FC236}">
                <a16:creationId xmlns:a16="http://schemas.microsoft.com/office/drawing/2014/main" id="{52DE9DF3-6E52-4CAE-8E96-90607015B002}"/>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Nuevos plazos</a:t>
            </a:r>
          </a:p>
        </p:txBody>
      </p:sp>
      <p:sp>
        <p:nvSpPr>
          <p:cNvPr id="12" name="Item 4 explanation">
            <a:extLst>
              <a:ext uri="{FF2B5EF4-FFF2-40B4-BE49-F238E27FC236}">
                <a16:creationId xmlns:a16="http://schemas.microsoft.com/office/drawing/2014/main" id="{63E1CD8B-2261-4A90-A406-AF17C04C1F8A}"/>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Si hay liquidación, calcular pago y recurso desde su notificación.</a:t>
            </a:r>
          </a:p>
        </p:txBody>
      </p:sp>
    </p:spTree>
    <p:extLst>
      <p:ext uri="{BB962C8B-B14F-4D97-AF65-F5344CB8AC3E}">
        <p14:creationId xmlns:p14="http://schemas.microsoft.com/office/powerpoint/2010/main" val="8895063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F490246-57A4-DCC4-FA26-75F1D4997482}"/>
              </a:ext>
            </a:extLst>
          </p:cNvPr>
          <p:cNvSpPr txBox="1"/>
          <p:nvPr/>
        </p:nvSpPr>
        <p:spPr>
          <a:xfrm>
            <a:off x="599440" y="1117600"/>
            <a:ext cx="10383520" cy="3785652"/>
          </a:xfrm>
          <a:prstGeom prst="rect">
            <a:avLst/>
          </a:prstGeom>
          <a:noFill/>
        </p:spPr>
        <p:txBody>
          <a:bodyPr wrap="square">
            <a:spAutoFit/>
          </a:bodyPr>
          <a:lstStyle/>
          <a:p>
            <a:pPr marL="342900" indent="-342900">
              <a:buAutoNum type="alphaLcParenR"/>
            </a:pPr>
            <a:r>
              <a:rPr lang="es-ES" sz="2400" dirty="0"/>
              <a:t>Por </a:t>
            </a:r>
            <a:r>
              <a:rPr lang="es-ES" sz="2400" b="1" dirty="0">
                <a:solidFill>
                  <a:srgbClr val="FF0000"/>
                </a:solidFill>
              </a:rPr>
              <a:t>resolución expresa </a:t>
            </a:r>
            <a:r>
              <a:rPr lang="es-ES" sz="2400" dirty="0"/>
              <a:t>de la Administración tributaria, con el contenido al que se refiere el apartado siguiente. </a:t>
            </a:r>
          </a:p>
          <a:p>
            <a:pPr marL="342900" indent="-342900">
              <a:buAutoNum type="alphaLcParenR"/>
            </a:pPr>
            <a:endParaRPr lang="es-ES" sz="2400" dirty="0"/>
          </a:p>
          <a:p>
            <a:pPr marL="342900" indent="-342900">
              <a:buAutoNum type="alphaLcParenR"/>
            </a:pPr>
            <a:r>
              <a:rPr lang="es-ES" sz="2400" dirty="0"/>
              <a:t>Por </a:t>
            </a:r>
            <a:r>
              <a:rPr lang="es-ES" sz="2400" dirty="0">
                <a:solidFill>
                  <a:srgbClr val="FF0000"/>
                </a:solidFill>
              </a:rPr>
              <a:t>caducidad</a:t>
            </a:r>
            <a:r>
              <a:rPr lang="es-ES" sz="2400" dirty="0"/>
              <a:t>, una vez transcurrido el plazo regulado en el artículo 104 de esta ley sin que se haya notificado resolución expresa, sin que ello impida que la Administración tributaria pueda iniciar de nuevo este procedimiento dentro del plazo de prescripción. </a:t>
            </a:r>
          </a:p>
          <a:p>
            <a:pPr marL="342900" indent="-342900">
              <a:buAutoNum type="alphaLcParenR"/>
            </a:pPr>
            <a:endParaRPr lang="es-ES" sz="2400" dirty="0"/>
          </a:p>
          <a:p>
            <a:pPr marL="342900" indent="-342900">
              <a:buAutoNum type="alphaLcParenR"/>
            </a:pPr>
            <a:r>
              <a:rPr lang="es-ES" sz="2400" dirty="0"/>
              <a:t>c) Por </a:t>
            </a:r>
            <a:r>
              <a:rPr lang="es-ES" sz="2400" b="1" dirty="0">
                <a:solidFill>
                  <a:srgbClr val="FF0000"/>
                </a:solidFill>
              </a:rPr>
              <a:t>el inicio de un procedimiento inspector </a:t>
            </a:r>
            <a:r>
              <a:rPr lang="es-ES" sz="2400" dirty="0"/>
              <a:t>que incluya el objeto de la comprobación limitada. </a:t>
            </a:r>
          </a:p>
        </p:txBody>
      </p:sp>
    </p:spTree>
    <p:extLst>
      <p:ext uri="{BB962C8B-B14F-4D97-AF65-F5344CB8AC3E}">
        <p14:creationId xmlns:p14="http://schemas.microsoft.com/office/powerpoint/2010/main" val="17840918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D8518E-CCD8-6B25-CD4F-CE5E4766F052}"/>
              </a:ext>
            </a:extLst>
          </p:cNvPr>
          <p:cNvSpPr>
            <a:spLocks noGrp="1"/>
          </p:cNvSpPr>
          <p:nvPr>
            <p:ph type="title"/>
          </p:nvPr>
        </p:nvSpPr>
        <p:spPr/>
        <p:txBody>
          <a:bodyPr/>
          <a:lstStyle/>
          <a:p>
            <a:pPr algn="ctr"/>
            <a:r>
              <a:rPr lang="es-ES" b="1" dirty="0"/>
              <a:t>LIQUIDACIÓN PROVISIONAL</a:t>
            </a:r>
          </a:p>
        </p:txBody>
      </p:sp>
    </p:spTree>
    <p:extLst>
      <p:ext uri="{BB962C8B-B14F-4D97-AF65-F5344CB8AC3E}">
        <p14:creationId xmlns:p14="http://schemas.microsoft.com/office/powerpoint/2010/main" val="2347828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1DC14A27-DA9C-43D7-B8C6-066726A6907B}"/>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4.1  (1/2)  ·  GESTIÓN O INSPECCIÓN, SEGÚN EL PROCEDIMIENTO DE ORIGEN</a:t>
            </a:r>
          </a:p>
        </p:txBody>
      </p:sp>
      <p:sp>
        <p:nvSpPr>
          <p:cNvPr id="2" name="Slide title">
            <a:extLst>
              <a:ext uri="{FF2B5EF4-FFF2-40B4-BE49-F238E27FC236}">
                <a16:creationId xmlns:a16="http://schemas.microsoft.com/office/drawing/2014/main" id="{35C22AC1-9B15-4022-B7CA-1CA3D17A2F72}"/>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Liquidación</a:t>
            </a:r>
            <a:r>
              <a:rPr sz="3300" b="1" dirty="0">
                <a:solidFill>
                  <a:srgbClr val="172F46"/>
                </a:solidFill>
                <a:latin typeface="DejaVu Sans"/>
                <a:ea typeface="DejaVu Sans"/>
                <a:cs typeface="DejaVu Sans"/>
              </a:rPr>
              <a:t> provisional</a:t>
            </a:r>
          </a:p>
        </p:txBody>
      </p:sp>
      <p:sp>
        <p:nvSpPr>
          <p:cNvPr id="3" name="Legal reference footer">
            <a:extLst>
              <a:ext uri="{FF2B5EF4-FFF2-40B4-BE49-F238E27FC236}">
                <a16:creationId xmlns:a16="http://schemas.microsoft.com/office/drawing/2014/main" id="{267C6286-5C8D-40E1-B8FE-72BB8DAA218E}"/>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4" name="Page number">
            <a:extLst>
              <a:ext uri="{FF2B5EF4-FFF2-40B4-BE49-F238E27FC236}">
                <a16:creationId xmlns:a16="http://schemas.microsoft.com/office/drawing/2014/main" id="{841EA0CF-04CA-4312-BC6C-58AF7C4E2FD0}"/>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041 / 117</a:t>
            </a:r>
          </a:p>
        </p:txBody>
      </p:sp>
      <p:sp>
        <p:nvSpPr>
          <p:cNvPr id="5" name="Item 1 title">
            <a:extLst>
              <a:ext uri="{FF2B5EF4-FFF2-40B4-BE49-F238E27FC236}">
                <a16:creationId xmlns:a16="http://schemas.microsoft.com/office/drawing/2014/main" id="{C32117DD-A933-4F5B-A052-B495299370A4}"/>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Una decisión administrativa</a:t>
            </a:r>
          </a:p>
        </p:txBody>
      </p:sp>
      <p:sp>
        <p:nvSpPr>
          <p:cNvPr id="6" name="Item 1 explanation">
            <a:extLst>
              <a:ext uri="{FF2B5EF4-FFF2-40B4-BE49-F238E27FC236}">
                <a16:creationId xmlns:a16="http://schemas.microsoft.com/office/drawing/2014/main" id="{90177331-6DED-4506-BC3D-528973DCAF89}"/>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Determina la deuda o modifica la devolución tras la comprobación.</a:t>
            </a:r>
          </a:p>
        </p:txBody>
      </p:sp>
      <p:sp>
        <p:nvSpPr>
          <p:cNvPr id="7" name="Item 2 title">
            <a:extLst>
              <a:ext uri="{FF2B5EF4-FFF2-40B4-BE49-F238E27FC236}">
                <a16:creationId xmlns:a16="http://schemas.microsoft.com/office/drawing/2014/main" id="{2CCF0F89-5597-4251-BC32-4E4B760FF92B}"/>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Un resultado exigible</a:t>
            </a:r>
          </a:p>
        </p:txBody>
      </p:sp>
      <p:sp>
        <p:nvSpPr>
          <p:cNvPr id="8" name="Item 2 explanation">
            <a:extLst>
              <a:ext uri="{FF2B5EF4-FFF2-40B4-BE49-F238E27FC236}">
                <a16:creationId xmlns:a16="http://schemas.microsoft.com/office/drawing/2014/main" id="{39781B19-D625-4D9B-B39C-6969CB0F4A83}"/>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incluir cuota e intereses y debe atenderse dentro del período de ingreso.</a:t>
            </a:r>
          </a:p>
        </p:txBody>
      </p:sp>
      <p:sp>
        <p:nvSpPr>
          <p:cNvPr id="9" name="Item 3 title">
            <a:extLst>
              <a:ext uri="{FF2B5EF4-FFF2-40B4-BE49-F238E27FC236}">
                <a16:creationId xmlns:a16="http://schemas.microsoft.com/office/drawing/2014/main" id="{E2E54876-12C5-4F19-9C3A-8F1451A0DDC6}"/>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Un alcance provisional</a:t>
            </a:r>
          </a:p>
        </p:txBody>
      </p:sp>
      <p:sp>
        <p:nvSpPr>
          <p:cNvPr id="10" name="Item 3 explanation">
            <a:extLst>
              <a:ext uri="{FF2B5EF4-FFF2-40B4-BE49-F238E27FC236}">
                <a16:creationId xmlns:a16="http://schemas.microsoft.com/office/drawing/2014/main" id="{31DCB20F-9E65-48EA-8625-17683D19DF9A}"/>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Su carácter provisional depende del alcance de la comprobación, no de que sea una propuesta.</a:t>
            </a:r>
          </a:p>
        </p:txBody>
      </p:sp>
    </p:spTree>
    <p:extLst>
      <p:ext uri="{BB962C8B-B14F-4D97-AF65-F5344CB8AC3E}">
        <p14:creationId xmlns:p14="http://schemas.microsoft.com/office/powerpoint/2010/main" val="7482538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1F1CE7D-2FB1-C298-95C9-4A4AE353886F}"/>
              </a:ext>
            </a:extLst>
          </p:cNvPr>
          <p:cNvPicPr>
            <a:picLocks noChangeAspect="1"/>
          </p:cNvPicPr>
          <p:nvPr/>
        </p:nvPicPr>
        <p:blipFill>
          <a:blip r:embed="rId2"/>
          <a:stretch>
            <a:fillRect/>
          </a:stretch>
        </p:blipFill>
        <p:spPr>
          <a:xfrm>
            <a:off x="2619196" y="1142882"/>
            <a:ext cx="6953607" cy="4572235"/>
          </a:xfrm>
          <a:prstGeom prst="rect">
            <a:avLst/>
          </a:prstGeom>
        </p:spPr>
      </p:pic>
    </p:spTree>
    <p:extLst>
      <p:ext uri="{BB962C8B-B14F-4D97-AF65-F5344CB8AC3E}">
        <p14:creationId xmlns:p14="http://schemas.microsoft.com/office/powerpoint/2010/main" val="575271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F4067A0E-95DE-412B-8CF3-490EC52D517E}"/>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4.1  (2/2)  ·  GESTIÓN O INSPECCIÓN, SEGÚN EL PROCEDIMIENTO DE ORIGEN</a:t>
            </a:r>
          </a:p>
        </p:txBody>
      </p:sp>
      <p:sp>
        <p:nvSpPr>
          <p:cNvPr id="2" name="Slide title">
            <a:extLst>
              <a:ext uri="{FF2B5EF4-FFF2-40B4-BE49-F238E27FC236}">
                <a16:creationId xmlns:a16="http://schemas.microsoft.com/office/drawing/2014/main" id="{B966E37A-CE0A-4A17-A02E-0D0D29B3038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Decidir</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sobre</a:t>
            </a:r>
            <a:r>
              <a:rPr sz="3300" b="1" dirty="0">
                <a:solidFill>
                  <a:srgbClr val="172F46"/>
                </a:solidFill>
                <a:latin typeface="DejaVu Sans"/>
                <a:ea typeface="DejaVu Sans"/>
                <a:cs typeface="DejaVu Sans"/>
              </a:rPr>
              <a:t> el </a:t>
            </a:r>
            <a:r>
              <a:rPr lang="es-ES" sz="3300" b="1" dirty="0">
                <a:solidFill>
                  <a:srgbClr val="172F46"/>
                </a:solidFill>
                <a:latin typeface="DejaVu Sans"/>
                <a:ea typeface="DejaVu Sans"/>
                <a:cs typeface="DejaVu Sans"/>
              </a:rPr>
              <a:t>pago</a:t>
            </a:r>
            <a:r>
              <a:rPr sz="3300" b="1" dirty="0">
                <a:solidFill>
                  <a:srgbClr val="172F46"/>
                </a:solidFill>
                <a:latin typeface="DejaVu Sans"/>
                <a:ea typeface="DejaVu Sans"/>
                <a:cs typeface="DejaVu Sans"/>
              </a:rPr>
              <a:t> y </a:t>
            </a:r>
            <a:r>
              <a:rPr sz="3300" b="1" dirty="0" err="1">
                <a:solidFill>
                  <a:srgbClr val="172F46"/>
                </a:solidFill>
                <a:latin typeface="DejaVu Sans"/>
                <a:ea typeface="DejaVu Sans"/>
                <a:cs typeface="DejaVu Sans"/>
              </a:rPr>
              <a:t>sobre</a:t>
            </a:r>
            <a:r>
              <a:rPr sz="3300" b="1" dirty="0">
                <a:solidFill>
                  <a:srgbClr val="172F46"/>
                </a:solidFill>
                <a:latin typeface="DejaVu Sans"/>
                <a:ea typeface="DejaVu Sans"/>
                <a:cs typeface="DejaVu Sans"/>
              </a:rPr>
              <a:t> la defensa</a:t>
            </a:r>
          </a:p>
        </p:txBody>
      </p:sp>
      <p:sp>
        <p:nvSpPr>
          <p:cNvPr id="3" name="Legal reference footer">
            <a:extLst>
              <a:ext uri="{FF2B5EF4-FFF2-40B4-BE49-F238E27FC236}">
                <a16:creationId xmlns:a16="http://schemas.microsoft.com/office/drawing/2014/main" id="{CB7F8A03-BE1F-4076-BA18-EB1549E439E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4" name="Page number">
            <a:extLst>
              <a:ext uri="{FF2B5EF4-FFF2-40B4-BE49-F238E27FC236}">
                <a16:creationId xmlns:a16="http://schemas.microsoft.com/office/drawing/2014/main" id="{A06E17F5-FC23-4F22-922C-6814E5601F6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042 / 117</a:t>
            </a:r>
          </a:p>
        </p:txBody>
      </p:sp>
      <p:sp>
        <p:nvSpPr>
          <p:cNvPr id="5" name="Item 1 title">
            <a:extLst>
              <a:ext uri="{FF2B5EF4-FFF2-40B4-BE49-F238E27FC236}">
                <a16:creationId xmlns:a16="http://schemas.microsoft.com/office/drawing/2014/main" id="{4FF0EE5B-1391-44BD-9AA2-E82653DBB674}"/>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Cobro</a:t>
            </a:r>
          </a:p>
        </p:txBody>
      </p:sp>
      <p:sp>
        <p:nvSpPr>
          <p:cNvPr id="6" name="Item 1 explanation">
            <a:extLst>
              <a:ext uri="{FF2B5EF4-FFF2-40B4-BE49-F238E27FC236}">
                <a16:creationId xmlns:a16="http://schemas.microsoft.com/office/drawing/2014/main" id="{AED1A28A-974F-4962-84D3-6110F97847AE}"/>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Valore el pago o, si procede, un aplazamiento o una suspensión.</a:t>
            </a:r>
          </a:p>
        </p:txBody>
      </p:sp>
      <p:sp>
        <p:nvSpPr>
          <p:cNvPr id="7" name="Item 2 title">
            <a:extLst>
              <a:ext uri="{FF2B5EF4-FFF2-40B4-BE49-F238E27FC236}">
                <a16:creationId xmlns:a16="http://schemas.microsoft.com/office/drawing/2014/main" id="{19823B56-3807-40CF-8301-14621864020F}"/>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Impugnación</a:t>
            </a:r>
          </a:p>
        </p:txBody>
      </p:sp>
      <p:sp>
        <p:nvSpPr>
          <p:cNvPr id="8" name="Item 2 explanation">
            <a:extLst>
              <a:ext uri="{FF2B5EF4-FFF2-40B4-BE49-F238E27FC236}">
                <a16:creationId xmlns:a16="http://schemas.microsoft.com/office/drawing/2014/main" id="{AC5B78BA-F2BD-4A5C-A0CB-A7E3D51B60E0}"/>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Si discrepa, presente el recurso o reclamación en su plazo.</a:t>
            </a:r>
          </a:p>
        </p:txBody>
      </p:sp>
      <p:sp>
        <p:nvSpPr>
          <p:cNvPr id="9" name="Item 3 title">
            <a:extLst>
              <a:ext uri="{FF2B5EF4-FFF2-40B4-BE49-F238E27FC236}">
                <a16:creationId xmlns:a16="http://schemas.microsoft.com/office/drawing/2014/main" id="{56F2A064-2BE6-4053-99B7-581A6B87ECD9}"/>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Sanción separada</a:t>
            </a:r>
          </a:p>
        </p:txBody>
      </p:sp>
      <p:sp>
        <p:nvSpPr>
          <p:cNvPr id="10" name="Item 3 explanation">
            <a:extLst>
              <a:ext uri="{FF2B5EF4-FFF2-40B4-BE49-F238E27FC236}">
                <a16:creationId xmlns:a16="http://schemas.microsoft.com/office/drawing/2014/main" id="{8CDEA6CD-30A1-4D88-BC95-E5DCF3CE4A91}"/>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regularización no acredita automáticamente una infracción culpable.</a:t>
            </a:r>
          </a:p>
        </p:txBody>
      </p:sp>
    </p:spTree>
    <p:extLst>
      <p:ext uri="{BB962C8B-B14F-4D97-AF65-F5344CB8AC3E}">
        <p14:creationId xmlns:p14="http://schemas.microsoft.com/office/powerpoint/2010/main" val="4601108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405AA69F-56A2-48EB-8863-414C38AA772F}"/>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4.1.1  (1/2)  ·  GESTIÓN O INSPECCIÓN, SEGÚN EL PROCEDIMIENTO DE ORIGEN</a:t>
            </a:r>
          </a:p>
        </p:txBody>
      </p:sp>
      <p:sp>
        <p:nvSpPr>
          <p:cNvPr id="2" name="Slide title">
            <a:extLst>
              <a:ext uri="{FF2B5EF4-FFF2-40B4-BE49-F238E27FC236}">
                <a16:creationId xmlns:a16="http://schemas.microsoft.com/office/drawing/2014/main" id="{9F076F34-80A0-4250-947B-81741BDBE577}"/>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Cómo</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reconocer</a:t>
            </a:r>
            <a:r>
              <a:rPr sz="3300" b="1" dirty="0">
                <a:solidFill>
                  <a:srgbClr val="172F46"/>
                </a:solidFill>
                <a:latin typeface="DejaVu Sans"/>
                <a:ea typeface="DejaVu Sans"/>
                <a:cs typeface="DejaVu Sans"/>
              </a:rPr>
              <a:t> la </a:t>
            </a:r>
            <a:r>
              <a:rPr sz="3300" b="1" dirty="0" err="1">
                <a:solidFill>
                  <a:srgbClr val="172F46"/>
                </a:solidFill>
                <a:latin typeface="DejaVu Sans"/>
                <a:ea typeface="DejaVu Sans"/>
                <a:cs typeface="DejaVu Sans"/>
              </a:rPr>
              <a:t>liquidación</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0EB026CE-7A94-4B6C-9AAB-3B5BE0AB77DE}"/>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4" name="Page number">
            <a:extLst>
              <a:ext uri="{FF2B5EF4-FFF2-40B4-BE49-F238E27FC236}">
                <a16:creationId xmlns:a16="http://schemas.microsoft.com/office/drawing/2014/main" id="{ACFD0832-1975-4DB1-BBD3-F1F8FBAA4C76}"/>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043 / 117</a:t>
            </a:r>
          </a:p>
        </p:txBody>
      </p:sp>
      <p:sp>
        <p:nvSpPr>
          <p:cNvPr id="5" name="Item 1 title">
            <a:extLst>
              <a:ext uri="{FF2B5EF4-FFF2-40B4-BE49-F238E27FC236}">
                <a16:creationId xmlns:a16="http://schemas.microsoft.com/office/drawing/2014/main" id="{ACC5DDD5-3267-4C14-B489-7C4F60BE92FF}"/>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Decisión</a:t>
            </a:r>
          </a:p>
        </p:txBody>
      </p:sp>
      <p:sp>
        <p:nvSpPr>
          <p:cNvPr id="6" name="Item 1 explanation">
            <a:extLst>
              <a:ext uri="{FF2B5EF4-FFF2-40B4-BE49-F238E27FC236}">
                <a16:creationId xmlns:a16="http://schemas.microsoft.com/office/drawing/2014/main" id="{D0B417D5-A909-461F-9E76-8055DC44727B}"/>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La parte dispositiva aprueba una liquidación o fija un importe.</a:t>
            </a:r>
          </a:p>
        </p:txBody>
      </p:sp>
      <p:sp>
        <p:nvSpPr>
          <p:cNvPr id="7" name="Item 2 title">
            <a:extLst>
              <a:ext uri="{FF2B5EF4-FFF2-40B4-BE49-F238E27FC236}">
                <a16:creationId xmlns:a16="http://schemas.microsoft.com/office/drawing/2014/main" id="{C7B631DE-2BF5-4D4E-9A2A-71963E084E53}"/>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Identificación</a:t>
            </a:r>
          </a:p>
        </p:txBody>
      </p:sp>
      <p:sp>
        <p:nvSpPr>
          <p:cNvPr id="8" name="Item 2 explanation">
            <a:extLst>
              <a:ext uri="{FF2B5EF4-FFF2-40B4-BE49-F238E27FC236}">
                <a16:creationId xmlns:a16="http://schemas.microsoft.com/office/drawing/2014/main" id="{3059DB30-0DA7-4CE6-B41B-6D50BFDD3B30}"/>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Órgano, expediente, impuesto, ejercicio y destinatario.</a:t>
            </a:r>
          </a:p>
        </p:txBody>
      </p:sp>
      <p:sp>
        <p:nvSpPr>
          <p:cNvPr id="9" name="Item 3 title">
            <a:extLst>
              <a:ext uri="{FF2B5EF4-FFF2-40B4-BE49-F238E27FC236}">
                <a16:creationId xmlns:a16="http://schemas.microsoft.com/office/drawing/2014/main" id="{A08AB9D3-9949-47D2-8CF5-D82284102F57}"/>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Cálculo</a:t>
            </a:r>
          </a:p>
        </p:txBody>
      </p:sp>
      <p:sp>
        <p:nvSpPr>
          <p:cNvPr id="10" name="Item 3 explanation">
            <a:extLst>
              <a:ext uri="{FF2B5EF4-FFF2-40B4-BE49-F238E27FC236}">
                <a16:creationId xmlns:a16="http://schemas.microsoft.com/office/drawing/2014/main" id="{47E2D724-5B41-477A-81B0-8DAC7021AB9D}"/>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Cuota, intereses, resultado y motivación de la regularización.</a:t>
            </a:r>
          </a:p>
        </p:txBody>
      </p:sp>
      <p:sp>
        <p:nvSpPr>
          <p:cNvPr id="11" name="Item 4 title">
            <a:extLst>
              <a:ext uri="{FF2B5EF4-FFF2-40B4-BE49-F238E27FC236}">
                <a16:creationId xmlns:a16="http://schemas.microsoft.com/office/drawing/2014/main" id="{73C68DCB-FFDF-4105-B54E-1EB7335B0968}"/>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Notificación</a:t>
            </a:r>
          </a:p>
        </p:txBody>
      </p:sp>
      <p:sp>
        <p:nvSpPr>
          <p:cNvPr id="12" name="Item 4 explanation">
            <a:extLst>
              <a:ext uri="{FF2B5EF4-FFF2-40B4-BE49-F238E27FC236}">
                <a16:creationId xmlns:a16="http://schemas.microsoft.com/office/drawing/2014/main" id="{80163151-32D5-4300-9098-83637B789F8A}"/>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Plazo de ingreso, recursos, órganos competentes y CSV.</a:t>
            </a:r>
          </a:p>
        </p:txBody>
      </p:sp>
    </p:spTree>
    <p:extLst>
      <p:ext uri="{BB962C8B-B14F-4D97-AF65-F5344CB8AC3E}">
        <p14:creationId xmlns:p14="http://schemas.microsoft.com/office/powerpoint/2010/main" val="20818430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D0D20B35-BBF0-40FE-BAD4-50675A123001}"/>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4.1.1  (2/2)  ·  GESTIÓN O INSPECCIÓN, SEGÚN EL PROCEDIMIENTO DE ORIGEN</a:t>
            </a:r>
          </a:p>
        </p:txBody>
      </p:sp>
      <p:sp>
        <p:nvSpPr>
          <p:cNvPr id="2" name="Slide title">
            <a:extLst>
              <a:ext uri="{FF2B5EF4-FFF2-40B4-BE49-F238E27FC236}">
                <a16:creationId xmlns:a16="http://schemas.microsoft.com/office/drawing/2014/main" id="{901BA1A8-CBAE-4C53-8371-B6AAE55A88F7}"/>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lgn="ct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Revisar</a:t>
            </a:r>
            <a:r>
              <a:rPr sz="3300" b="1" dirty="0">
                <a:solidFill>
                  <a:srgbClr val="172F46"/>
                </a:solidFill>
                <a:latin typeface="DejaVu Sans"/>
                <a:ea typeface="DejaVu Sans"/>
                <a:cs typeface="DejaVu Sans"/>
              </a:rPr>
              <a:t> el </a:t>
            </a:r>
            <a:r>
              <a:rPr sz="3300" b="1" dirty="0" err="1">
                <a:solidFill>
                  <a:srgbClr val="172F46"/>
                </a:solidFill>
                <a:latin typeface="DejaVu Sans"/>
                <a:ea typeface="DejaVu Sans"/>
                <a:cs typeface="DejaVu Sans"/>
              </a:rPr>
              <a:t>documento</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completo</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9BFB1E02-D383-4DC7-BE3D-731C8F1338A3}"/>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4" name="Page number">
            <a:extLst>
              <a:ext uri="{FF2B5EF4-FFF2-40B4-BE49-F238E27FC236}">
                <a16:creationId xmlns:a16="http://schemas.microsoft.com/office/drawing/2014/main" id="{900D8C5D-562B-43EA-A477-B87F8708EC0E}"/>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044 / 117</a:t>
            </a:r>
          </a:p>
        </p:txBody>
      </p:sp>
      <p:sp>
        <p:nvSpPr>
          <p:cNvPr id="5" name="Item 1 title">
            <a:extLst>
              <a:ext uri="{FF2B5EF4-FFF2-40B4-BE49-F238E27FC236}">
                <a16:creationId xmlns:a16="http://schemas.microsoft.com/office/drawing/2014/main" id="{5B08304C-3EF3-40ED-9C7B-14D939BA6E2B}"/>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Antecedentes</a:t>
            </a:r>
          </a:p>
        </p:txBody>
      </p:sp>
      <p:sp>
        <p:nvSpPr>
          <p:cNvPr id="6" name="Item 1 explanation">
            <a:extLst>
              <a:ext uri="{FF2B5EF4-FFF2-40B4-BE49-F238E27FC236}">
                <a16:creationId xmlns:a16="http://schemas.microsoft.com/office/drawing/2014/main" id="{F24E6CAA-C4E5-4A51-8D99-D32EA4EF08B7}"/>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Compare la resolución con la propuesta y las alegaciones presentadas.</a:t>
            </a:r>
          </a:p>
        </p:txBody>
      </p:sp>
      <p:sp>
        <p:nvSpPr>
          <p:cNvPr id="7" name="Item 2 title">
            <a:extLst>
              <a:ext uri="{FF2B5EF4-FFF2-40B4-BE49-F238E27FC236}">
                <a16:creationId xmlns:a16="http://schemas.microsoft.com/office/drawing/2014/main" id="{A9252D68-97EA-4C7C-B766-AE9A9EBAAA06}"/>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Resultado</a:t>
            </a:r>
          </a:p>
        </p:txBody>
      </p:sp>
      <p:sp>
        <p:nvSpPr>
          <p:cNvPr id="8" name="Item 2 explanation">
            <a:extLst>
              <a:ext uri="{FF2B5EF4-FFF2-40B4-BE49-F238E27FC236}">
                <a16:creationId xmlns:a16="http://schemas.microsoft.com/office/drawing/2014/main" id="{588A11D0-59DB-4912-90A2-D057547D4B38}"/>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Compruebe bases, tipos, deducciones, pagos previos y período de intereses.</a:t>
            </a:r>
          </a:p>
        </p:txBody>
      </p:sp>
      <p:sp>
        <p:nvSpPr>
          <p:cNvPr id="9" name="Item 3 title">
            <a:extLst>
              <a:ext uri="{FF2B5EF4-FFF2-40B4-BE49-F238E27FC236}">
                <a16:creationId xmlns:a16="http://schemas.microsoft.com/office/drawing/2014/main" id="{64DE911E-D9D6-4CF5-8B89-D6CCD43936F8}"/>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Fecha eficaz</a:t>
            </a:r>
          </a:p>
        </p:txBody>
      </p:sp>
      <p:sp>
        <p:nvSpPr>
          <p:cNvPr id="10" name="Item 3 explanation">
            <a:extLst>
              <a:ext uri="{FF2B5EF4-FFF2-40B4-BE49-F238E27FC236}">
                <a16:creationId xmlns:a16="http://schemas.microsoft.com/office/drawing/2014/main" id="{37EE0891-43E9-41CB-99DF-2CEF7A9C87A8}"/>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Use la fecha de notificación válida para calcular los plazos, no la fecha de firma.</a:t>
            </a:r>
          </a:p>
        </p:txBody>
      </p:sp>
    </p:spTree>
    <p:extLst>
      <p:ext uri="{BB962C8B-B14F-4D97-AF65-F5344CB8AC3E}">
        <p14:creationId xmlns:p14="http://schemas.microsoft.com/office/powerpoint/2010/main" val="11943327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B4F92585-4707-4B15-86F5-77E4D44EAC89}"/>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4.2.1 · Ingreso  (1/2)  ·  GESTIÓN O INSPECCIÓN, SEGÚN EL PROCEDIMIENTO DE ORIGEN</a:t>
            </a:r>
          </a:p>
        </p:txBody>
      </p:sp>
      <p:sp>
        <p:nvSpPr>
          <p:cNvPr id="2" name="Slide title">
            <a:extLst>
              <a:ext uri="{FF2B5EF4-FFF2-40B4-BE49-F238E27FC236}">
                <a16:creationId xmlns:a16="http://schemas.microsoft.com/office/drawing/2014/main" id="{718D18AF-1DEA-47A8-8B70-3B5208861F78}"/>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lang="es-ES" sz="3600" b="1" dirty="0">
                <a:solidFill>
                  <a:srgbClr val="172F46"/>
                </a:solidFill>
                <a:latin typeface="DejaVu Sans"/>
                <a:ea typeface="DejaVu Sans"/>
                <a:cs typeface="DejaVu Sans"/>
              </a:rPr>
              <a:t>¿</a:t>
            </a:r>
            <a:r>
              <a:rPr sz="3300" b="1" dirty="0" err="1">
                <a:solidFill>
                  <a:srgbClr val="172F46"/>
                </a:solidFill>
                <a:latin typeface="DejaVu Sans"/>
                <a:ea typeface="DejaVu Sans"/>
                <a:cs typeface="DejaVu Sans"/>
              </a:rPr>
              <a:t>Cuándo</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pagar</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una</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liquidación</a:t>
            </a:r>
            <a:r>
              <a:rPr lang="es-ES" sz="3300" b="1" dirty="0">
                <a:solidFill>
                  <a:srgbClr val="172F46"/>
                </a:solidFill>
                <a:latin typeface="DejaVu Sans"/>
                <a:ea typeface="DejaVu Sans"/>
                <a:cs typeface="DejaVu Sans"/>
              </a:rPr>
              <a:t>?</a:t>
            </a:r>
            <a:endParaRPr sz="3300" b="1" dirty="0">
              <a:solidFill>
                <a:srgbClr val="172F46"/>
              </a:solidFill>
              <a:latin typeface="DejaVu Sans"/>
              <a:ea typeface="DejaVu Sans"/>
              <a:cs typeface="DejaVu Sans"/>
            </a:endParaRPr>
          </a:p>
        </p:txBody>
      </p:sp>
      <p:sp>
        <p:nvSpPr>
          <p:cNvPr id="3" name="Slide subtitle">
            <a:extLst>
              <a:ext uri="{FF2B5EF4-FFF2-40B4-BE49-F238E27FC236}">
                <a16:creationId xmlns:a16="http://schemas.microsoft.com/office/drawing/2014/main" id="{CE5D0A24-BBEB-4BCD-A927-54E7BE0D2D5D}"/>
              </a:ext>
            </a:extLst>
          </p:cNvPr>
          <p:cNvSpPr>
            <a:spLocks noGrp="1"/>
          </p:cNvSpPr>
          <p:nvPr/>
        </p:nvSpPr>
        <p:spPr>
          <a:xfrm>
            <a:off x="626347" y="2109107"/>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dirty="0">
                <a:solidFill>
                  <a:srgbClr val="586675"/>
                </a:solidFill>
                <a:latin typeface="DejaVu Sans"/>
                <a:ea typeface="DejaVu Sans"/>
                <a:cs typeface="DejaVu Sans"/>
              </a:rPr>
              <a:t>Regla del art. 62.2 LGT</a:t>
            </a:r>
          </a:p>
        </p:txBody>
      </p:sp>
      <p:sp>
        <p:nvSpPr>
          <p:cNvPr id="4" name="Legal reference footer">
            <a:extLst>
              <a:ext uri="{FF2B5EF4-FFF2-40B4-BE49-F238E27FC236}">
                <a16:creationId xmlns:a16="http://schemas.microsoft.com/office/drawing/2014/main" id="{A6F3AC6B-5BD8-4658-8D73-61147EACF26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5" name="Page number">
            <a:extLst>
              <a:ext uri="{FF2B5EF4-FFF2-40B4-BE49-F238E27FC236}">
                <a16:creationId xmlns:a16="http://schemas.microsoft.com/office/drawing/2014/main" id="{3F20E3DF-961F-4810-B65F-845EAF89B5D2}"/>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045 / 117</a:t>
            </a:r>
          </a:p>
        </p:txBody>
      </p:sp>
      <p:graphicFrame>
        <p:nvGraphicFramePr>
          <p:cNvPr id="13" name="Tabla 12">
            <a:extLst>
              <a:ext uri="{FF2B5EF4-FFF2-40B4-BE49-F238E27FC236}">
                <a16:creationId xmlns:a16="http://schemas.microsoft.com/office/drawing/2014/main" id="{B29B59C1-DCE8-4967-80B7-6852B959F79B}"/>
              </a:ext>
            </a:extLst>
          </p:cNvPr>
          <p:cNvGraphicFramePr/>
          <p:nvPr>
            <p:extLst>
              <p:ext uri="{D42A27DB-BD31-4B8C-83A1-F6EECF244321}">
                <p14:modId xmlns:p14="http://schemas.microsoft.com/office/powerpoint/2010/main" val="3812945601"/>
              </p:ext>
            </p:extLst>
          </p:nvPr>
        </p:nvGraphicFramePr>
        <p:xfrm>
          <a:off x="609600" y="2754086"/>
          <a:ext cx="10972800" cy="1828800"/>
        </p:xfrm>
        <a:graphic>
          <a:graphicData uri="http://schemas.openxmlformats.org/drawingml/2006/table">
            <a:tbl>
              <a:tblPr/>
              <a:tblGrid>
                <a:gridCol w="57150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457200">
                <a:tc>
                  <a:txBody>
                    <a:bodyPr/>
                    <a:lstStyle/>
                    <a:p>
                      <a:r>
                        <a:rPr sz="1770" b="1">
                          <a:solidFill>
                            <a:srgbClr val="FFFFFF"/>
                          </a:solidFill>
                          <a:latin typeface="DejaVu Sans"/>
                          <a:ea typeface="DejaVu Sans"/>
                          <a:cs typeface="DejaVu Sans"/>
                        </a:rPr>
                        <a:t>Notificación recibida</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Fin del plazo voluntario</a:t>
                      </a:r>
                    </a:p>
                  </a:txBody>
                  <a:tcPr marL="133350" marR="133350" marT="57150" marB="57150" anchor="ctr">
                    <a:solidFill>
                      <a:srgbClr val="172F46"/>
                    </a:solidFill>
                  </a:tcPr>
                </a:tc>
                <a:extLst>
                  <a:ext uri="{0D108BD9-81ED-4DB2-BD59-A6C34878D82A}">
                    <a16:rowId xmlns:a16="http://schemas.microsoft.com/office/drawing/2014/main" val="10000"/>
                  </a:ext>
                </a:extLst>
              </a:tr>
              <a:tr h="457200">
                <a:tc>
                  <a:txBody>
                    <a:bodyPr/>
                    <a:lstStyle/>
                    <a:p>
                      <a:r>
                        <a:rPr sz="1755" b="0" dirty="0">
                          <a:solidFill>
                            <a:srgbClr val="172F46"/>
                          </a:solidFill>
                          <a:latin typeface="DejaVu Sans"/>
                          <a:ea typeface="DejaVu Sans"/>
                          <a:cs typeface="DejaVu Sans"/>
                        </a:rPr>
                        <a:t>Del día 1 al 15</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Día 20 del mes siguiente</a:t>
                      </a:r>
                    </a:p>
                  </a:txBody>
                  <a:tcPr marL="133350" marR="133350" marT="57150" marB="57150" anchor="ctr">
                    <a:solidFill>
                      <a:srgbClr val="FFFFFF"/>
                    </a:solidFill>
                  </a:tcPr>
                </a:tc>
                <a:extLst>
                  <a:ext uri="{0D108BD9-81ED-4DB2-BD59-A6C34878D82A}">
                    <a16:rowId xmlns:a16="http://schemas.microsoft.com/office/drawing/2014/main" val="10001"/>
                  </a:ext>
                </a:extLst>
              </a:tr>
              <a:tr h="457200">
                <a:tc>
                  <a:txBody>
                    <a:bodyPr/>
                    <a:lstStyle/>
                    <a:p>
                      <a:r>
                        <a:rPr sz="1755" b="0">
                          <a:solidFill>
                            <a:srgbClr val="172F46"/>
                          </a:solidFill>
                          <a:latin typeface="DejaVu Sans"/>
                          <a:ea typeface="DejaVu Sans"/>
                          <a:cs typeface="DejaVu Sans"/>
                        </a:rPr>
                        <a:t>Del día 16 al último</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Día 5 del segundo mes siguiente</a:t>
                      </a:r>
                    </a:p>
                  </a:txBody>
                  <a:tcPr marL="133350" marR="133350" marT="57150" marB="57150" anchor="ctr">
                    <a:solidFill>
                      <a:srgbClr val="EDF1F3"/>
                    </a:solidFill>
                  </a:tcPr>
                </a:tc>
                <a:extLst>
                  <a:ext uri="{0D108BD9-81ED-4DB2-BD59-A6C34878D82A}">
                    <a16:rowId xmlns:a16="http://schemas.microsoft.com/office/drawing/2014/main" val="10002"/>
                  </a:ext>
                </a:extLst>
              </a:tr>
              <a:tr h="457200">
                <a:tc>
                  <a:txBody>
                    <a:bodyPr/>
                    <a:lstStyle/>
                    <a:p>
                      <a:r>
                        <a:rPr sz="1755" b="0">
                          <a:solidFill>
                            <a:srgbClr val="172F46"/>
                          </a:solidFill>
                          <a:latin typeface="DejaVu Sans"/>
                          <a:ea typeface="DejaVu Sans"/>
                          <a:cs typeface="DejaVu Sans"/>
                        </a:rPr>
                        <a:t>Vencimiento inhábil</a:t>
                      </a:r>
                    </a:p>
                  </a:txBody>
                  <a:tcPr marL="133350" marR="133350" marT="57150" marB="57150" anchor="ctr">
                    <a:solidFill>
                      <a:srgbClr val="FFFFFF"/>
                    </a:solidFill>
                  </a:tcPr>
                </a:tc>
                <a:tc>
                  <a:txBody>
                    <a:bodyPr/>
                    <a:lstStyle/>
                    <a:p>
                      <a:r>
                        <a:rPr sz="1755" b="0" dirty="0">
                          <a:solidFill>
                            <a:srgbClr val="172F46"/>
                          </a:solidFill>
                          <a:latin typeface="DejaVu Sans"/>
                          <a:ea typeface="DejaVu Sans"/>
                          <a:cs typeface="DejaVu Sans"/>
                        </a:rPr>
                        <a:t>Primer día </a:t>
                      </a:r>
                      <a:r>
                        <a:rPr sz="1755" b="0" dirty="0" err="1">
                          <a:solidFill>
                            <a:srgbClr val="172F46"/>
                          </a:solidFill>
                          <a:latin typeface="DejaVu Sans"/>
                          <a:ea typeface="DejaVu Sans"/>
                          <a:cs typeface="DejaVu Sans"/>
                        </a:rPr>
                        <a:t>hábil</a:t>
                      </a:r>
                      <a:r>
                        <a:rPr sz="1755" b="0" dirty="0">
                          <a:solidFill>
                            <a:srgbClr val="172F46"/>
                          </a:solidFill>
                          <a:latin typeface="DejaVu Sans"/>
                          <a:ea typeface="DejaVu Sans"/>
                          <a:cs typeface="DejaVu Sans"/>
                        </a:rPr>
                        <a:t> </a:t>
                      </a:r>
                      <a:r>
                        <a:rPr sz="1755" b="0" dirty="0" err="1">
                          <a:solidFill>
                            <a:srgbClr val="172F46"/>
                          </a:solidFill>
                          <a:latin typeface="DejaVu Sans"/>
                          <a:ea typeface="DejaVu Sans"/>
                          <a:cs typeface="DejaVu Sans"/>
                        </a:rPr>
                        <a:t>siguiente</a:t>
                      </a:r>
                      <a:endParaRPr sz="1755" b="0" dirty="0">
                        <a:solidFill>
                          <a:srgbClr val="172F46"/>
                        </a:solidFill>
                        <a:latin typeface="DejaVu Sans"/>
                        <a:ea typeface="DejaVu Sans"/>
                        <a:cs typeface="DejaVu Sans"/>
                      </a:endParaRPr>
                    </a:p>
                  </a:txBody>
                  <a:tcPr marL="133350" marR="133350" marT="57150" marB="57150" anchor="ctr">
                    <a:solidFill>
                      <a:srgbClr val="FFFFFF"/>
                    </a:solidFill>
                  </a:tcPr>
                </a:tc>
                <a:extLst>
                  <a:ext uri="{0D108BD9-81ED-4DB2-BD59-A6C34878D82A}">
                    <a16:rowId xmlns:a16="http://schemas.microsoft.com/office/drawing/2014/main" val="10003"/>
                  </a:ext>
                </a:extLst>
              </a:tr>
            </a:tbl>
          </a:graphicData>
        </a:graphic>
      </p:graphicFrame>
      <p:sp>
        <p:nvSpPr>
          <p:cNvPr id="7" name="Table explanation">
            <a:extLst>
              <a:ext uri="{FF2B5EF4-FFF2-40B4-BE49-F238E27FC236}">
                <a16:creationId xmlns:a16="http://schemas.microsoft.com/office/drawing/2014/main" id="{07029CE7-1F35-43C6-B8FB-73C86B4D4950}"/>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dirty="0" err="1">
                <a:solidFill>
                  <a:srgbClr val="586675"/>
                </a:solidFill>
                <a:latin typeface="DejaVu Sans"/>
                <a:ea typeface="DejaVu Sans"/>
                <a:cs typeface="DejaVu Sans"/>
              </a:rPr>
              <a:t>Ejemplo</a:t>
            </a:r>
            <a:r>
              <a:rPr sz="1500" b="0" dirty="0">
                <a:solidFill>
                  <a:srgbClr val="586675"/>
                </a:solidFill>
                <a:latin typeface="DejaVu Sans"/>
                <a:ea typeface="DejaVu Sans"/>
                <a:cs typeface="DejaVu Sans"/>
              </a:rPr>
              <a:t>: </a:t>
            </a:r>
            <a:r>
              <a:rPr sz="1500" b="0" dirty="0" err="1">
                <a:solidFill>
                  <a:srgbClr val="586675"/>
                </a:solidFill>
                <a:latin typeface="DejaVu Sans"/>
                <a:ea typeface="DejaVu Sans"/>
                <a:cs typeface="DejaVu Sans"/>
              </a:rPr>
              <a:t>recibida</a:t>
            </a:r>
            <a:r>
              <a:rPr sz="1500" b="0" dirty="0">
                <a:solidFill>
                  <a:srgbClr val="586675"/>
                </a:solidFill>
                <a:latin typeface="DejaVu Sans"/>
                <a:ea typeface="DejaVu Sans"/>
                <a:cs typeface="DejaVu Sans"/>
              </a:rPr>
              <a:t> el 10 de </a:t>
            </a:r>
            <a:r>
              <a:rPr sz="1500" b="0" dirty="0" err="1">
                <a:solidFill>
                  <a:srgbClr val="586675"/>
                </a:solidFill>
                <a:latin typeface="DejaVu Sans"/>
                <a:ea typeface="DejaVu Sans"/>
                <a:cs typeface="DejaVu Sans"/>
              </a:rPr>
              <a:t>octubre</a:t>
            </a:r>
            <a:r>
              <a:rPr sz="1500" b="0" dirty="0">
                <a:solidFill>
                  <a:srgbClr val="586675"/>
                </a:solidFill>
                <a:latin typeface="DejaVu Sans"/>
                <a:ea typeface="DejaVu Sans"/>
                <a:cs typeface="DejaVu Sans"/>
              </a:rPr>
              <a:t>, </a:t>
            </a:r>
            <a:r>
              <a:rPr sz="1500" b="0" dirty="0" err="1">
                <a:solidFill>
                  <a:srgbClr val="FF0000"/>
                </a:solidFill>
                <a:latin typeface="DejaVu Sans"/>
                <a:ea typeface="DejaVu Sans"/>
                <a:cs typeface="DejaVu Sans"/>
              </a:rPr>
              <a:t>vence</a:t>
            </a:r>
            <a:r>
              <a:rPr sz="1500" b="0" dirty="0">
                <a:solidFill>
                  <a:srgbClr val="FF0000"/>
                </a:solidFill>
                <a:latin typeface="DejaVu Sans"/>
                <a:ea typeface="DejaVu Sans"/>
                <a:cs typeface="DejaVu Sans"/>
              </a:rPr>
              <a:t> el 20 </a:t>
            </a:r>
            <a:r>
              <a:rPr lang="es-ES" sz="1500" b="0" dirty="0">
                <a:solidFill>
                  <a:srgbClr val="FF0000"/>
                </a:solidFill>
                <a:latin typeface="DejaVu Sans"/>
                <a:ea typeface="DejaVu Sans"/>
                <a:cs typeface="DejaVu Sans"/>
              </a:rPr>
              <a:t>N</a:t>
            </a:r>
            <a:r>
              <a:rPr sz="1500" b="0" dirty="0">
                <a:solidFill>
                  <a:srgbClr val="586675"/>
                </a:solidFill>
                <a:latin typeface="DejaVu Sans"/>
                <a:ea typeface="DejaVu Sans"/>
                <a:cs typeface="DejaVu Sans"/>
              </a:rPr>
              <a:t>, salvo día </a:t>
            </a:r>
            <a:r>
              <a:rPr sz="1500" b="0" dirty="0" err="1">
                <a:solidFill>
                  <a:srgbClr val="586675"/>
                </a:solidFill>
                <a:latin typeface="DejaVu Sans"/>
                <a:ea typeface="DejaVu Sans"/>
                <a:cs typeface="DejaVu Sans"/>
              </a:rPr>
              <a:t>inhábil</a:t>
            </a:r>
            <a:r>
              <a:rPr sz="1500" b="0" dirty="0">
                <a:solidFill>
                  <a:srgbClr val="586675"/>
                </a:solidFill>
                <a:latin typeface="DejaVu Sans"/>
                <a:ea typeface="DejaVu Sans"/>
                <a:cs typeface="DejaVu Sans"/>
              </a:rPr>
              <a:t>.</a:t>
            </a:r>
          </a:p>
        </p:txBody>
      </p:sp>
    </p:spTree>
    <p:extLst>
      <p:ext uri="{BB962C8B-B14F-4D97-AF65-F5344CB8AC3E}">
        <p14:creationId xmlns:p14="http://schemas.microsoft.com/office/powerpoint/2010/main" val="8957191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7B1F1785-FCFF-4163-919A-A983EC95E5D5}"/>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4.2.1 · Ingreso  (2/2)  ·  GESTIÓN O INSPECCIÓN, SEGÚN EL PROCEDIMIENTO DE ORIGEN</a:t>
            </a:r>
          </a:p>
        </p:txBody>
      </p:sp>
      <p:sp>
        <p:nvSpPr>
          <p:cNvPr id="2" name="Slide title">
            <a:extLst>
              <a:ext uri="{FF2B5EF4-FFF2-40B4-BE49-F238E27FC236}">
                <a16:creationId xmlns:a16="http://schemas.microsoft.com/office/drawing/2014/main" id="{1456DD43-C435-425F-AAF2-707009A258BF}"/>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Pagar no </a:t>
            </a:r>
            <a:r>
              <a:rPr sz="3300" b="1" dirty="0" err="1">
                <a:solidFill>
                  <a:srgbClr val="172F46"/>
                </a:solidFill>
                <a:latin typeface="DejaVu Sans"/>
                <a:ea typeface="DejaVu Sans"/>
                <a:cs typeface="DejaVu Sans"/>
              </a:rPr>
              <a:t>obliga</a:t>
            </a:r>
            <a:r>
              <a:rPr sz="3300" b="1" dirty="0">
                <a:solidFill>
                  <a:srgbClr val="172F46"/>
                </a:solidFill>
                <a:latin typeface="DejaVu Sans"/>
                <a:ea typeface="DejaVu Sans"/>
                <a:cs typeface="DejaVu Sans"/>
              </a:rPr>
              <a:t> a </a:t>
            </a:r>
            <a:r>
              <a:rPr sz="3300" b="1" dirty="0" err="1">
                <a:solidFill>
                  <a:srgbClr val="172F46"/>
                </a:solidFill>
                <a:latin typeface="DejaVu Sans"/>
                <a:ea typeface="DejaVu Sans"/>
                <a:cs typeface="DejaVu Sans"/>
              </a:rPr>
              <a:t>aceptar</a:t>
            </a:r>
            <a:r>
              <a:rPr sz="3300" b="1" dirty="0">
                <a:solidFill>
                  <a:srgbClr val="172F46"/>
                </a:solidFill>
                <a:latin typeface="DejaVu Sans"/>
                <a:ea typeface="DejaVu Sans"/>
                <a:cs typeface="DejaVu Sans"/>
              </a:rPr>
              <a:t> la </a:t>
            </a:r>
            <a:r>
              <a:rPr sz="3300" b="1" dirty="0" err="1">
                <a:solidFill>
                  <a:srgbClr val="172F46"/>
                </a:solidFill>
                <a:latin typeface="DejaVu Sans"/>
                <a:ea typeface="DejaVu Sans"/>
                <a:cs typeface="DejaVu Sans"/>
              </a:rPr>
              <a:t>liquidación</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B14F28F2-FCC5-4336-AD9B-1FB3CFBFD466}"/>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4" name="Page number">
            <a:extLst>
              <a:ext uri="{FF2B5EF4-FFF2-40B4-BE49-F238E27FC236}">
                <a16:creationId xmlns:a16="http://schemas.microsoft.com/office/drawing/2014/main" id="{56AAA620-3F75-4088-AFD6-33AEA8E087B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046 / 117</a:t>
            </a:r>
          </a:p>
        </p:txBody>
      </p:sp>
      <p:sp>
        <p:nvSpPr>
          <p:cNvPr id="5" name="Item 1 title">
            <a:extLst>
              <a:ext uri="{FF2B5EF4-FFF2-40B4-BE49-F238E27FC236}">
                <a16:creationId xmlns:a16="http://schemas.microsoft.com/office/drawing/2014/main" id="{DD98F6A5-8243-4A13-9393-46972264052F}"/>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Recurso independiente</a:t>
            </a:r>
          </a:p>
        </p:txBody>
      </p:sp>
      <p:sp>
        <p:nvSpPr>
          <p:cNvPr id="6" name="Item 1 explanation">
            <a:extLst>
              <a:ext uri="{FF2B5EF4-FFF2-40B4-BE49-F238E27FC236}">
                <a16:creationId xmlns:a16="http://schemas.microsoft.com/office/drawing/2014/main" id="{8021B89C-9269-4791-8D3E-189BB3D9EF33}"/>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pagar y recurrir dentro del plazo correspondiente.</a:t>
            </a:r>
          </a:p>
        </p:txBody>
      </p:sp>
      <p:sp>
        <p:nvSpPr>
          <p:cNvPr id="7" name="Item 2 title">
            <a:extLst>
              <a:ext uri="{FF2B5EF4-FFF2-40B4-BE49-F238E27FC236}">
                <a16:creationId xmlns:a16="http://schemas.microsoft.com/office/drawing/2014/main" id="{FEAD6296-CF6A-4869-895B-63709F73BFAD}"/>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Si obtiene una resolución favorable</a:t>
            </a:r>
          </a:p>
        </p:txBody>
      </p:sp>
      <p:sp>
        <p:nvSpPr>
          <p:cNvPr id="8" name="Item 2 explanation">
            <a:extLst>
              <a:ext uri="{FF2B5EF4-FFF2-40B4-BE49-F238E27FC236}">
                <a16:creationId xmlns:a16="http://schemas.microsoft.com/office/drawing/2014/main" id="{F489975D-CCCF-4CB8-8137-7D1174D3F2BA}"/>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Proceden las devoluciones e intereses que establezca la ley.</a:t>
            </a:r>
          </a:p>
        </p:txBody>
      </p:sp>
      <p:sp>
        <p:nvSpPr>
          <p:cNvPr id="9" name="Item 3 title">
            <a:extLst>
              <a:ext uri="{FF2B5EF4-FFF2-40B4-BE49-F238E27FC236}">
                <a16:creationId xmlns:a16="http://schemas.microsoft.com/office/drawing/2014/main" id="{58921F2C-FDE6-42DD-93AC-E5EAAEB58035}"/>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Coste de garantías</a:t>
            </a:r>
          </a:p>
        </p:txBody>
      </p:sp>
      <p:sp>
        <p:nvSpPr>
          <p:cNvPr id="10" name="Item 3 explanation">
            <a:extLst>
              <a:ext uri="{FF2B5EF4-FFF2-40B4-BE49-F238E27FC236}">
                <a16:creationId xmlns:a16="http://schemas.microsoft.com/office/drawing/2014/main" id="{D2D84BC0-3F9C-4164-87A5-96256A548B3A}"/>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Si la deuda es declarada improcedente, puede solicitar el reembolso legal de sus costes.</a:t>
            </a:r>
          </a:p>
        </p:txBody>
      </p:sp>
    </p:spTree>
    <p:extLst>
      <p:ext uri="{BB962C8B-B14F-4D97-AF65-F5344CB8AC3E}">
        <p14:creationId xmlns:p14="http://schemas.microsoft.com/office/powerpoint/2010/main" val="8093177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176D1F9A-B74F-429C-AAB1-8D386BA9A5D4}"/>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4.2.1 · Aplazamiento y suspensión  (1/2)  ·  GESTIÓN O INSPECCIÓN, SEGÚN EL PROCEDIMIENTO DE ORIGEN</a:t>
            </a:r>
          </a:p>
        </p:txBody>
      </p:sp>
      <p:sp>
        <p:nvSpPr>
          <p:cNvPr id="2" name="Slide title">
            <a:extLst>
              <a:ext uri="{FF2B5EF4-FFF2-40B4-BE49-F238E27FC236}">
                <a16:creationId xmlns:a16="http://schemas.microsoft.com/office/drawing/2014/main" id="{6B42F0D7-27A0-4E93-BA88-2E779EB53872}"/>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Aplazar</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cuando</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existe</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falta</a:t>
            </a:r>
            <a:r>
              <a:rPr sz="3300" b="1" dirty="0">
                <a:solidFill>
                  <a:srgbClr val="172F46"/>
                </a:solidFill>
                <a:latin typeface="DejaVu Sans"/>
                <a:ea typeface="DejaVu Sans"/>
                <a:cs typeface="DejaVu Sans"/>
              </a:rPr>
              <a:t> de </a:t>
            </a:r>
            <a:r>
              <a:rPr sz="3300" b="1" dirty="0" err="1">
                <a:solidFill>
                  <a:srgbClr val="172F46"/>
                </a:solidFill>
                <a:latin typeface="DejaVu Sans"/>
                <a:ea typeface="DejaVu Sans"/>
                <a:cs typeface="DejaVu Sans"/>
              </a:rPr>
              <a:t>liquidez</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6C200128-9A91-45AE-90BB-87F861134375}"/>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4" name="Page number">
            <a:extLst>
              <a:ext uri="{FF2B5EF4-FFF2-40B4-BE49-F238E27FC236}">
                <a16:creationId xmlns:a16="http://schemas.microsoft.com/office/drawing/2014/main" id="{21BD2808-842D-4121-8EAF-EC3E23AF116B}"/>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047 / 117</a:t>
            </a:r>
          </a:p>
        </p:txBody>
      </p:sp>
      <p:sp>
        <p:nvSpPr>
          <p:cNvPr id="5" name="Main value">
            <a:extLst>
              <a:ext uri="{FF2B5EF4-FFF2-40B4-BE49-F238E27FC236}">
                <a16:creationId xmlns:a16="http://schemas.microsoft.com/office/drawing/2014/main" id="{CDC2A8E0-E47F-4BBD-AB1F-21BA6CA19E8B}"/>
              </a:ext>
            </a:extLst>
          </p:cNvPr>
          <p:cNvSpPr>
            <a:spLocks noGrp="1"/>
          </p:cNvSpPr>
          <p:nvPr/>
        </p:nvSpPr>
        <p:spPr>
          <a:xfrm>
            <a:off x="609600" y="2438400"/>
            <a:ext cx="4381500" cy="1247775"/>
          </a:xfrm>
          <a:prstGeom prst="rect">
            <a:avLst/>
          </a:prstGeom>
          <a:noFill/>
          <a:ln w="0">
            <a:noFill/>
          </a:ln>
        </p:spPr>
        <p:txBody>
          <a:bodyPr wrap="square" lIns="0" tIns="0" rIns="0" bIns="0" anchor="t">
            <a:noAutofit/>
          </a:bodyPr>
          <a:lstStyle/>
          <a:p>
            <a:pPr>
              <a:buNone/>
              <a:defRPr sz="5700" b="1">
                <a:solidFill>
                  <a:srgbClr val="8F3D33"/>
                </a:solidFill>
                <a:latin typeface="DejaVu Sans"/>
                <a:ea typeface="DejaVu Sans"/>
                <a:cs typeface="DejaVu Sans"/>
              </a:defRPr>
            </a:pPr>
            <a:r>
              <a:rPr sz="5700" b="1">
                <a:solidFill>
                  <a:srgbClr val="8F3D33"/>
                </a:solidFill>
                <a:latin typeface="DejaVu Sans"/>
                <a:ea typeface="DejaVu Sans"/>
                <a:cs typeface="DejaVu Sans"/>
              </a:rPr>
              <a:t>50.000 €</a:t>
            </a:r>
          </a:p>
        </p:txBody>
      </p:sp>
      <p:sp>
        <p:nvSpPr>
          <p:cNvPr id="6" name="Value explanation">
            <a:extLst>
              <a:ext uri="{FF2B5EF4-FFF2-40B4-BE49-F238E27FC236}">
                <a16:creationId xmlns:a16="http://schemas.microsoft.com/office/drawing/2014/main" id="{307B3E6E-C28A-4774-B070-B269BD0D0440}"/>
              </a:ext>
            </a:extLst>
          </p:cNvPr>
          <p:cNvSpPr>
            <a:spLocks noGrp="1"/>
          </p:cNvSpPr>
          <p:nvPr/>
        </p:nvSpPr>
        <p:spPr>
          <a:xfrm>
            <a:off x="609600" y="3876675"/>
            <a:ext cx="4267200" cy="1476375"/>
          </a:xfrm>
          <a:prstGeom prst="rect">
            <a:avLst/>
          </a:prstGeom>
          <a:noFill/>
          <a:ln w="0">
            <a:noFill/>
          </a:ln>
        </p:spPr>
        <p:txBody>
          <a:bodyPr wrap="square" lIns="0" tIns="0" rIns="0" bIns="0" anchor="t">
            <a:noAutofit/>
          </a:bodyPr>
          <a:lstStyle/>
          <a:p>
            <a:pPr>
              <a:buNone/>
              <a:defRPr sz="2250" b="1">
                <a:solidFill>
                  <a:srgbClr val="172F46"/>
                </a:solidFill>
                <a:latin typeface="DejaVu Sans"/>
                <a:ea typeface="DejaVu Sans"/>
                <a:cs typeface="DejaVu Sans"/>
              </a:defRPr>
            </a:pPr>
            <a:r>
              <a:rPr sz="2250" b="1">
                <a:solidFill>
                  <a:srgbClr val="172F46"/>
                </a:solidFill>
                <a:latin typeface="DejaVu Sans"/>
                <a:ea typeface="DejaVu Sans"/>
                <a:cs typeface="DejaVu Sans"/>
              </a:rPr>
              <a:t>Umbral general sin garantías en el ámbito AEAT</a:t>
            </a:r>
          </a:p>
        </p:txBody>
      </p:sp>
      <p:sp>
        <p:nvSpPr>
          <p:cNvPr id="7" name="Item 1 title">
            <a:extLst>
              <a:ext uri="{FF2B5EF4-FFF2-40B4-BE49-F238E27FC236}">
                <a16:creationId xmlns:a16="http://schemas.microsoft.com/office/drawing/2014/main" id="{9D928B37-F494-4A2E-AC10-4B46B669BB36}"/>
              </a:ext>
            </a:extLst>
          </p:cNvPr>
          <p:cNvSpPr>
            <a:spLocks noGrp="1"/>
          </p:cNvSpPr>
          <p:nvPr/>
        </p:nvSpPr>
        <p:spPr>
          <a:xfrm>
            <a:off x="5619750" y="2438400"/>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Deudas admisibles</a:t>
            </a:r>
          </a:p>
        </p:txBody>
      </p:sp>
      <p:sp>
        <p:nvSpPr>
          <p:cNvPr id="8" name="Item 1 explanation">
            <a:extLst>
              <a:ext uri="{FF2B5EF4-FFF2-40B4-BE49-F238E27FC236}">
                <a16:creationId xmlns:a16="http://schemas.microsoft.com/office/drawing/2014/main" id="{87410668-270A-429B-A677-7D913D2DBAAB}"/>
              </a:ext>
            </a:extLst>
          </p:cNvPr>
          <p:cNvSpPr>
            <a:spLocks noGrp="1"/>
          </p:cNvSpPr>
          <p:nvPr/>
        </p:nvSpPr>
        <p:spPr>
          <a:xfrm>
            <a:off x="5619750" y="3076575"/>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La dificultad económico-financiera debe ser transitoria y la deuda aplazable.</a:t>
            </a:r>
          </a:p>
        </p:txBody>
      </p:sp>
      <p:sp>
        <p:nvSpPr>
          <p:cNvPr id="9" name="Item 2 title">
            <a:extLst>
              <a:ext uri="{FF2B5EF4-FFF2-40B4-BE49-F238E27FC236}">
                <a16:creationId xmlns:a16="http://schemas.microsoft.com/office/drawing/2014/main" id="{493860D1-819B-46F6-BA7D-43DD8945FD77}"/>
              </a:ext>
            </a:extLst>
          </p:cNvPr>
          <p:cNvSpPr>
            <a:spLocks noGrp="1"/>
          </p:cNvSpPr>
          <p:nvPr/>
        </p:nvSpPr>
        <p:spPr>
          <a:xfrm>
            <a:off x="5619750" y="4010025"/>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Cómputo conjunto</a:t>
            </a:r>
          </a:p>
        </p:txBody>
      </p:sp>
      <p:sp>
        <p:nvSpPr>
          <p:cNvPr id="10" name="Item 2 explanation">
            <a:extLst>
              <a:ext uri="{FF2B5EF4-FFF2-40B4-BE49-F238E27FC236}">
                <a16:creationId xmlns:a16="http://schemas.microsoft.com/office/drawing/2014/main" id="{0E256816-3EDA-42DE-ABB6-62F56EF35F3C}"/>
              </a:ext>
            </a:extLst>
          </p:cNvPr>
          <p:cNvSpPr>
            <a:spLocks noGrp="1"/>
          </p:cNvSpPr>
          <p:nvPr/>
        </p:nvSpPr>
        <p:spPr>
          <a:xfrm>
            <a:off x="5619750" y="4648200"/>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El límite se aplica al importe acumulado conforme a la Orden HFP/311/2023.</a:t>
            </a:r>
          </a:p>
        </p:txBody>
      </p:sp>
    </p:spTree>
    <p:extLst>
      <p:ext uri="{BB962C8B-B14F-4D97-AF65-F5344CB8AC3E}">
        <p14:creationId xmlns:p14="http://schemas.microsoft.com/office/powerpoint/2010/main" val="20648015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0FDCBF18-66B4-CDDB-34E1-D0CE6B199041}"/>
              </a:ext>
            </a:extLst>
          </p:cNvPr>
          <p:cNvSpPr txBox="1"/>
          <p:nvPr/>
        </p:nvSpPr>
        <p:spPr>
          <a:xfrm>
            <a:off x="7858125" y="1066800"/>
            <a:ext cx="184731" cy="369332"/>
          </a:xfrm>
          <a:prstGeom prst="rect">
            <a:avLst/>
          </a:prstGeom>
          <a:noFill/>
          <a:ln>
            <a:solidFill>
              <a:schemeClr val="bg1"/>
            </a:solidFill>
          </a:ln>
        </p:spPr>
        <p:txBody>
          <a:bodyPr wrap="none" rtlCol="0">
            <a:spAutoFit/>
          </a:bodyPr>
          <a:lstStyle/>
          <a:p>
            <a:endParaRPr lang="es-ES" dirty="0"/>
          </a:p>
        </p:txBody>
      </p:sp>
      <p:sp>
        <p:nvSpPr>
          <p:cNvPr id="4" name="Rectángulo 3">
            <a:hlinkClick r:id="rId2"/>
            <a:extLst>
              <a:ext uri="{FF2B5EF4-FFF2-40B4-BE49-F238E27FC236}">
                <a16:creationId xmlns:a16="http://schemas.microsoft.com/office/drawing/2014/main" id="{64B76668-532E-512A-FE66-A0E7B3F91A82}"/>
              </a:ext>
            </a:extLst>
          </p:cNvPr>
          <p:cNvSpPr/>
          <p:nvPr/>
        </p:nvSpPr>
        <p:spPr>
          <a:xfrm>
            <a:off x="4280598" y="2760785"/>
            <a:ext cx="4119824" cy="133643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9665494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D6B5AB2E-82D6-4F72-B136-03656B00A9AA}"/>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4.2.1 · Aplazamiento y suspensión  (2/2)  ·  GESTIÓN O INSPECCIÓN, SEGÚN EL PROCEDIMIENTO DE ORIGEN</a:t>
            </a:r>
          </a:p>
        </p:txBody>
      </p:sp>
      <p:sp>
        <p:nvSpPr>
          <p:cNvPr id="2" name="Slide title">
            <a:extLst>
              <a:ext uri="{FF2B5EF4-FFF2-40B4-BE49-F238E27FC236}">
                <a16:creationId xmlns:a16="http://schemas.microsoft.com/office/drawing/2014/main" id="{3C8364AC-7B68-412B-B95D-B18DC266F455}"/>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Solicitar</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suspensión</a:t>
            </a:r>
            <a:r>
              <a:rPr sz="3300" b="1" dirty="0">
                <a:solidFill>
                  <a:srgbClr val="172F46"/>
                </a:solidFill>
                <a:latin typeface="DejaVu Sans"/>
                <a:ea typeface="DejaVu Sans"/>
                <a:cs typeface="DejaVu Sans"/>
              </a:rPr>
              <a:t> </a:t>
            </a:r>
            <a:r>
              <a:rPr sz="3300" b="1" dirty="0" err="1">
                <a:solidFill>
                  <a:srgbClr val="172F46"/>
                </a:solidFill>
                <a:latin typeface="DejaVu Sans"/>
                <a:ea typeface="DejaVu Sans"/>
                <a:cs typeface="DejaVu Sans"/>
              </a:rPr>
              <a:t>si</a:t>
            </a:r>
            <a:r>
              <a:rPr sz="3300" b="1" dirty="0">
                <a:solidFill>
                  <a:srgbClr val="172F46"/>
                </a:solidFill>
                <a:latin typeface="DejaVu Sans"/>
                <a:ea typeface="DejaVu Sans"/>
                <a:cs typeface="DejaVu Sans"/>
              </a:rPr>
              <a:t> se </a:t>
            </a:r>
            <a:r>
              <a:rPr sz="3300" b="1" dirty="0" err="1">
                <a:solidFill>
                  <a:srgbClr val="172F46"/>
                </a:solidFill>
                <a:latin typeface="DejaVu Sans"/>
                <a:ea typeface="DejaVu Sans"/>
                <a:cs typeface="DejaVu Sans"/>
              </a:rPr>
              <a:t>recurre</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71DB1989-663E-4EE6-811F-D51505CE2BC1}"/>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4" name="Page number">
            <a:extLst>
              <a:ext uri="{FF2B5EF4-FFF2-40B4-BE49-F238E27FC236}">
                <a16:creationId xmlns:a16="http://schemas.microsoft.com/office/drawing/2014/main" id="{A7CA6297-B927-4EFE-9CF0-32E71BAC55ED}"/>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048 / 117</a:t>
            </a:r>
          </a:p>
        </p:txBody>
      </p:sp>
      <p:sp>
        <p:nvSpPr>
          <p:cNvPr id="5" name="Item 1 title">
            <a:extLst>
              <a:ext uri="{FF2B5EF4-FFF2-40B4-BE49-F238E27FC236}">
                <a16:creationId xmlns:a16="http://schemas.microsoft.com/office/drawing/2014/main" id="{47E6A8CB-6096-4A26-BFCF-6502488CC02E}"/>
              </a:ext>
            </a:extLst>
          </p:cNvPr>
          <p:cNvSpPr>
            <a:spLocks noGrp="1"/>
          </p:cNvSpPr>
          <p:nvPr/>
        </p:nvSpPr>
        <p:spPr>
          <a:xfrm>
            <a:off x="640080" y="16859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a:solidFill>
                  <a:srgbClr val="8F3D33"/>
                </a:solidFill>
                <a:latin typeface="DejaVu Sans"/>
                <a:ea typeface="DejaVu Sans"/>
                <a:cs typeface="DejaVu Sans"/>
              </a:rPr>
              <a:t>Con </a:t>
            </a:r>
            <a:r>
              <a:rPr sz="2213" b="1" dirty="0" err="1">
                <a:solidFill>
                  <a:srgbClr val="8F3D33"/>
                </a:solidFill>
                <a:latin typeface="DejaVu Sans"/>
                <a:ea typeface="DejaVu Sans"/>
                <a:cs typeface="DejaVu Sans"/>
              </a:rPr>
              <a:t>garantía</a:t>
            </a:r>
            <a:endParaRPr sz="2213" b="1" dirty="0">
              <a:solidFill>
                <a:srgbClr val="8F3D33"/>
              </a:solidFill>
              <a:latin typeface="DejaVu Sans"/>
              <a:ea typeface="DejaVu Sans"/>
              <a:cs typeface="DejaVu Sans"/>
            </a:endParaRPr>
          </a:p>
        </p:txBody>
      </p:sp>
      <p:sp>
        <p:nvSpPr>
          <p:cNvPr id="6" name="Item 1 explanation">
            <a:extLst>
              <a:ext uri="{FF2B5EF4-FFF2-40B4-BE49-F238E27FC236}">
                <a16:creationId xmlns:a16="http://schemas.microsoft.com/office/drawing/2014/main" id="{AD8A55F3-A8FC-4ACB-9C0C-723EBEF6B66F}"/>
              </a:ext>
            </a:extLst>
          </p:cNvPr>
          <p:cNvSpPr>
            <a:spLocks noGrp="1"/>
          </p:cNvSpPr>
          <p:nvPr/>
        </p:nvSpPr>
        <p:spPr>
          <a:xfrm>
            <a:off x="609600" y="243840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La </a:t>
            </a:r>
            <a:r>
              <a:rPr sz="1988" b="0" dirty="0" err="1">
                <a:solidFill>
                  <a:srgbClr val="172F46"/>
                </a:solidFill>
                <a:latin typeface="DejaVu Sans"/>
                <a:ea typeface="DejaVu Sans"/>
                <a:cs typeface="DejaVu Sans"/>
              </a:rPr>
              <a:t>suspensión</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automática</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exige</a:t>
            </a:r>
            <a:r>
              <a:rPr sz="1988" b="0" dirty="0">
                <a:solidFill>
                  <a:srgbClr val="172F46"/>
                </a:solidFill>
                <a:latin typeface="DejaVu Sans"/>
                <a:ea typeface="DejaVu Sans"/>
                <a:cs typeface="DejaVu Sans"/>
              </a:rPr>
              <a:t> la </a:t>
            </a:r>
            <a:r>
              <a:rPr sz="1988" b="0" dirty="0" err="1">
                <a:solidFill>
                  <a:srgbClr val="172F46"/>
                </a:solidFill>
                <a:latin typeface="DejaVu Sans"/>
                <a:ea typeface="DejaVu Sans"/>
                <a:cs typeface="DejaVu Sans"/>
              </a:rPr>
              <a:t>solicitud</a:t>
            </a:r>
            <a:r>
              <a:rPr sz="1988" b="0" dirty="0">
                <a:solidFill>
                  <a:srgbClr val="172F46"/>
                </a:solidFill>
                <a:latin typeface="DejaVu Sans"/>
                <a:ea typeface="DejaVu Sans"/>
                <a:cs typeface="DejaVu Sans"/>
              </a:rPr>
              <a:t> y </a:t>
            </a:r>
            <a:r>
              <a:rPr sz="1988" b="0" dirty="0" err="1">
                <a:solidFill>
                  <a:srgbClr val="172F46"/>
                </a:solidFill>
                <a:latin typeface="DejaVu Sans"/>
                <a:ea typeface="DejaVu Sans"/>
                <a:cs typeface="DejaVu Sans"/>
              </a:rPr>
              <a:t>garantías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admitidas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legalmente</a:t>
            </a:r>
            <a:r>
              <a:rPr sz="1988" b="0" dirty="0">
                <a:solidFill>
                  <a:srgbClr val="172F46"/>
                </a:solidFill>
                <a:latin typeface="DejaVu Sans"/>
                <a:ea typeface="DejaVu Sans"/>
                <a:cs typeface="DejaVu Sans"/>
              </a:rPr>
              <a:t>.</a:t>
            </a:r>
          </a:p>
        </p:txBody>
      </p:sp>
      <p:sp>
        <p:nvSpPr>
          <p:cNvPr id="7" name="Item 2 title">
            <a:extLst>
              <a:ext uri="{FF2B5EF4-FFF2-40B4-BE49-F238E27FC236}">
                <a16:creationId xmlns:a16="http://schemas.microsoft.com/office/drawing/2014/main" id="{18441F86-8F05-41CB-AFA4-BCA5037A5C7B}"/>
              </a:ext>
            </a:extLst>
          </p:cNvPr>
          <p:cNvSpPr>
            <a:spLocks noGrp="1"/>
          </p:cNvSpPr>
          <p:nvPr/>
        </p:nvSpPr>
        <p:spPr>
          <a:xfrm>
            <a:off x="609600" y="3124198"/>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a:solidFill>
                  <a:srgbClr val="8F3D33"/>
                </a:solidFill>
                <a:latin typeface="DejaVu Sans"/>
                <a:ea typeface="DejaVu Sans"/>
                <a:cs typeface="DejaVu Sans"/>
              </a:rPr>
              <a:t>Sin </a:t>
            </a:r>
            <a:r>
              <a:rPr sz="2213" b="1" dirty="0" err="1">
                <a:solidFill>
                  <a:srgbClr val="8F3D33"/>
                </a:solidFill>
                <a:latin typeface="DejaVu Sans"/>
                <a:ea typeface="DejaVu Sans"/>
                <a:cs typeface="DejaVu Sans"/>
              </a:rPr>
              <a:t>garantía</a:t>
            </a:r>
            <a:endParaRPr sz="2213" b="1" dirty="0">
              <a:solidFill>
                <a:srgbClr val="8F3D33"/>
              </a:solidFill>
              <a:latin typeface="DejaVu Sans"/>
              <a:ea typeface="DejaVu Sans"/>
              <a:cs typeface="DejaVu Sans"/>
            </a:endParaRPr>
          </a:p>
        </p:txBody>
      </p:sp>
      <p:sp>
        <p:nvSpPr>
          <p:cNvPr id="8" name="Item 2 explanation">
            <a:extLst>
              <a:ext uri="{FF2B5EF4-FFF2-40B4-BE49-F238E27FC236}">
                <a16:creationId xmlns:a16="http://schemas.microsoft.com/office/drawing/2014/main" id="{E7BEB268-082D-4A6D-BDC3-8339DDDB8FF8}"/>
              </a:ext>
            </a:extLst>
          </p:cNvPr>
          <p:cNvSpPr>
            <a:spLocks noGrp="1"/>
          </p:cNvSpPr>
          <p:nvPr/>
        </p:nvSpPr>
        <p:spPr>
          <a:xfrm>
            <a:off x="609600" y="3686174"/>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err="1">
                <a:solidFill>
                  <a:srgbClr val="172F46"/>
                </a:solidFill>
                <a:latin typeface="DejaVu Sans"/>
                <a:ea typeface="DejaVu Sans"/>
                <a:cs typeface="DejaVu Sans"/>
              </a:rPr>
              <a:t>Puede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concederse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en</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supuestos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tasados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como</a:t>
            </a:r>
            <a:r>
              <a:rPr sz="1988" b="0" dirty="0">
                <a:solidFill>
                  <a:srgbClr val="172F46"/>
                </a:solidFill>
                <a:latin typeface="DejaVu Sans"/>
                <a:ea typeface="DejaVu Sans"/>
                <a:cs typeface="DejaVu Sans"/>
              </a:rPr>
              <a:t> error material o </a:t>
            </a:r>
            <a:r>
              <a:rPr sz="1988" b="0" dirty="0" err="1">
                <a:solidFill>
                  <a:srgbClr val="172F46"/>
                </a:solidFill>
                <a:latin typeface="DejaVu Sans"/>
                <a:ea typeface="DejaVu Sans"/>
                <a:cs typeface="DejaVu Sans"/>
              </a:rPr>
              <a:t>daños</a:t>
            </a:r>
            <a:r>
              <a:rPr sz="1988" b="0" dirty="0">
                <a:solidFill>
                  <a:srgbClr val="172F46"/>
                </a:solidFill>
                <a:latin typeface="DejaVu Sans"/>
                <a:ea typeface="DejaVu Sans"/>
                <a:cs typeface="DejaVu Sans"/>
              </a:rPr>
              <a:t> de </a:t>
            </a:r>
            <a:r>
              <a:rPr sz="1988" b="0" dirty="0" err="1">
                <a:solidFill>
                  <a:srgbClr val="172F46"/>
                </a:solidFill>
                <a:latin typeface="DejaVu Sans"/>
                <a:ea typeface="DejaVu Sans"/>
                <a:cs typeface="DejaVu Sans"/>
              </a:rPr>
              <a:t>difícil</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reparación</a:t>
            </a:r>
            <a:r>
              <a:rPr sz="1988" b="0" dirty="0">
                <a:solidFill>
                  <a:srgbClr val="172F46"/>
                </a:solidFill>
                <a:latin typeface="DejaVu Sans"/>
                <a:ea typeface="DejaVu Sans"/>
                <a:cs typeface="DejaVu Sans"/>
              </a:rPr>
              <a:t>.</a:t>
            </a:r>
          </a:p>
        </p:txBody>
      </p:sp>
      <p:sp>
        <p:nvSpPr>
          <p:cNvPr id="9" name="Item 3 title">
            <a:extLst>
              <a:ext uri="{FF2B5EF4-FFF2-40B4-BE49-F238E27FC236}">
                <a16:creationId xmlns:a16="http://schemas.microsoft.com/office/drawing/2014/main" id="{C57808E7-B0D3-49EC-AE55-4F35B2F635B6}"/>
              </a:ext>
            </a:extLst>
          </p:cNvPr>
          <p:cNvSpPr>
            <a:spLocks noGrp="1"/>
          </p:cNvSpPr>
          <p:nvPr/>
        </p:nvSpPr>
        <p:spPr>
          <a:xfrm>
            <a:off x="609600" y="47720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dirty="0" err="1">
                <a:solidFill>
                  <a:srgbClr val="8F3D33"/>
                </a:solidFill>
                <a:latin typeface="DejaVu Sans"/>
                <a:ea typeface="DejaVu Sans"/>
                <a:cs typeface="DejaVu Sans"/>
              </a:rPr>
              <a:t>Efectos</a:t>
            </a:r>
            <a:r>
              <a:rPr sz="2213" b="1" dirty="0">
                <a:solidFill>
                  <a:srgbClr val="8F3D33"/>
                </a:solidFill>
                <a:latin typeface="DejaVu Sans"/>
                <a:ea typeface="DejaVu Sans"/>
                <a:cs typeface="DejaVu Sans"/>
              </a:rPr>
              <a:t> y </a:t>
            </a:r>
            <a:r>
              <a:rPr sz="2213" b="1" dirty="0" err="1">
                <a:solidFill>
                  <a:srgbClr val="8F3D33"/>
                </a:solidFill>
                <a:latin typeface="DejaVu Sans"/>
                <a:ea typeface="DejaVu Sans"/>
                <a:cs typeface="DejaVu Sans"/>
              </a:rPr>
              <a:t>coste</a:t>
            </a:r>
            <a:endParaRPr sz="2213" b="1" dirty="0">
              <a:solidFill>
                <a:srgbClr val="8F3D33"/>
              </a:solidFill>
              <a:latin typeface="DejaVu Sans"/>
              <a:ea typeface="DejaVu Sans"/>
              <a:cs typeface="DejaVu Sans"/>
            </a:endParaRPr>
          </a:p>
        </p:txBody>
      </p:sp>
      <p:sp>
        <p:nvSpPr>
          <p:cNvPr id="10" name="Item 3 explanation">
            <a:extLst>
              <a:ext uri="{FF2B5EF4-FFF2-40B4-BE49-F238E27FC236}">
                <a16:creationId xmlns:a16="http://schemas.microsoft.com/office/drawing/2014/main" id="{DDF94C09-AA32-4B63-80CA-B9BE3FCC8D66}"/>
              </a:ext>
            </a:extLst>
          </p:cNvPr>
          <p:cNvSpPr>
            <a:spLocks noGrp="1"/>
          </p:cNvSpPr>
          <p:nvPr/>
        </p:nvSpPr>
        <p:spPr>
          <a:xfrm>
            <a:off x="609600" y="52292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dirty="0">
                <a:solidFill>
                  <a:srgbClr val="172F46"/>
                </a:solidFill>
                <a:latin typeface="DejaVu Sans"/>
                <a:ea typeface="DejaVu Sans"/>
                <a:cs typeface="DejaVu Sans"/>
              </a:rPr>
              <a:t>Controle la </a:t>
            </a:r>
            <a:r>
              <a:rPr sz="1988" b="0" dirty="0" err="1">
                <a:solidFill>
                  <a:srgbClr val="172F46"/>
                </a:solidFill>
                <a:latin typeface="DejaVu Sans"/>
                <a:ea typeface="DejaVu Sans"/>
                <a:cs typeface="DejaVu Sans"/>
              </a:rPr>
              <a:t>decisión</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sobre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suspensión</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su</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alcance</a:t>
            </a:r>
            <a:r>
              <a:rPr sz="1988" b="0" dirty="0">
                <a:solidFill>
                  <a:srgbClr val="172F46"/>
                </a:solidFill>
                <a:latin typeface="DejaVu Sans"/>
                <a:ea typeface="DejaVu Sans"/>
                <a:cs typeface="DejaVu Sans"/>
              </a:rPr>
              <a:t> y </a:t>
            </a:r>
            <a:r>
              <a:rPr sz="1988" b="0" dirty="0" err="1">
                <a:solidFill>
                  <a:srgbClr val="172F46"/>
                </a:solidFill>
                <a:latin typeface="DejaVu Sans"/>
                <a:ea typeface="DejaVu Sans"/>
                <a:cs typeface="DejaVu Sans"/>
              </a:rPr>
              <a:t>los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intereses</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que</a:t>
            </a:r>
            <a:r>
              <a:rPr sz="1988" b="0" dirty="0">
                <a:solidFill>
                  <a:srgbClr val="172F46"/>
                </a:solidFill>
                <a:latin typeface="DejaVu Sans"/>
                <a:ea typeface="DejaVu Sans"/>
                <a:cs typeface="DejaVu Sans"/>
              </a:rPr>
              <a:t> </a:t>
            </a:r>
            <a:r>
              <a:rPr sz="1988" b="0" dirty="0" err="1">
                <a:solidFill>
                  <a:srgbClr val="172F46"/>
                </a:solidFill>
                <a:latin typeface="DejaVu Sans"/>
                <a:ea typeface="DejaVu Sans"/>
                <a:cs typeface="DejaVu Sans"/>
              </a:rPr>
              <a:t>procedan</a:t>
            </a:r>
            <a:r>
              <a:rPr sz="1988" b="0" dirty="0">
                <a:solidFill>
                  <a:srgbClr val="172F46"/>
                </a:solidFill>
                <a:latin typeface="DejaVu Sans"/>
                <a:ea typeface="DejaVu Sans"/>
                <a:cs typeface="DejaVu Sans"/>
              </a:rPr>
              <a:t>.</a:t>
            </a:r>
          </a:p>
        </p:txBody>
      </p:sp>
    </p:spTree>
    <p:extLst>
      <p:ext uri="{BB962C8B-B14F-4D97-AF65-F5344CB8AC3E}">
        <p14:creationId xmlns:p14="http://schemas.microsoft.com/office/powerpoint/2010/main" val="17028665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AA6CD28F-3F9E-4C81-8015-C286AA82B229}"/>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4.2.2  (1/2)  ·  GESTIÓN O INSPECCIÓN, SEGÚN EL PROCEDIMIENTO DE ORIGEN</a:t>
            </a:r>
          </a:p>
        </p:txBody>
      </p:sp>
      <p:sp>
        <p:nvSpPr>
          <p:cNvPr id="2" name="Slide title">
            <a:extLst>
              <a:ext uri="{FF2B5EF4-FFF2-40B4-BE49-F238E27FC236}">
                <a16:creationId xmlns:a16="http://schemas.microsoft.com/office/drawing/2014/main" id="{6C3C8BF1-63ED-49FB-9F5D-D14165864DC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err="1">
                <a:solidFill>
                  <a:srgbClr val="172F46"/>
                </a:solidFill>
                <a:latin typeface="DejaVu Sans"/>
                <a:ea typeface="DejaVu Sans"/>
                <a:cs typeface="DejaVu Sans"/>
              </a:rPr>
              <a:t>Elegir</a:t>
            </a:r>
            <a:r>
              <a:rPr sz="3300" b="1" dirty="0">
                <a:solidFill>
                  <a:srgbClr val="172F46"/>
                </a:solidFill>
                <a:latin typeface="DejaVu Sans"/>
                <a:ea typeface="DejaVu Sans"/>
                <a:cs typeface="DejaVu Sans"/>
              </a:rPr>
              <a:t> la </a:t>
            </a:r>
            <a:r>
              <a:rPr sz="3300" b="1" dirty="0" err="1">
                <a:solidFill>
                  <a:srgbClr val="172F46"/>
                </a:solidFill>
                <a:latin typeface="DejaVu Sans"/>
                <a:ea typeface="DejaVu Sans"/>
                <a:cs typeface="DejaVu Sans"/>
              </a:rPr>
              <a:t>vía</a:t>
            </a:r>
            <a:r>
              <a:rPr sz="3300" b="1" dirty="0">
                <a:solidFill>
                  <a:srgbClr val="172F46"/>
                </a:solidFill>
                <a:latin typeface="DejaVu Sans"/>
                <a:ea typeface="DejaVu Sans"/>
                <a:cs typeface="DejaVu Sans"/>
              </a:rPr>
              <a:t> de </a:t>
            </a:r>
            <a:r>
              <a:rPr sz="3300" b="1" dirty="0" err="1">
                <a:solidFill>
                  <a:srgbClr val="172F46"/>
                </a:solidFill>
                <a:latin typeface="DejaVu Sans"/>
                <a:ea typeface="DejaVu Sans"/>
                <a:cs typeface="DejaVu Sans"/>
              </a:rPr>
              <a:t>impugnación</a:t>
            </a:r>
            <a:endParaRPr sz="3300" b="1" dirty="0">
              <a:solidFill>
                <a:srgbClr val="172F46"/>
              </a:solidFill>
              <a:latin typeface="DejaVu Sans"/>
              <a:ea typeface="DejaVu Sans"/>
              <a:cs typeface="DejaVu Sans"/>
            </a:endParaRPr>
          </a:p>
        </p:txBody>
      </p:sp>
      <p:sp>
        <p:nvSpPr>
          <p:cNvPr id="3" name="Slide subtitle">
            <a:extLst>
              <a:ext uri="{FF2B5EF4-FFF2-40B4-BE49-F238E27FC236}">
                <a16:creationId xmlns:a16="http://schemas.microsoft.com/office/drawing/2014/main" id="{D721C082-0237-43B0-9D4F-B36BA457717A}"/>
              </a:ext>
            </a:extLst>
          </p:cNvPr>
          <p:cNvSpPr>
            <a:spLocks noGrp="1"/>
          </p:cNvSpPr>
          <p:nvPr/>
        </p:nvSpPr>
        <p:spPr>
          <a:xfrm>
            <a:off x="609600" y="17145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1" dirty="0" err="1">
                <a:solidFill>
                  <a:srgbClr val="FF0000"/>
                </a:solidFill>
                <a:latin typeface="DejaVu Sans"/>
                <a:ea typeface="DejaVu Sans"/>
                <a:cs typeface="DejaVu Sans"/>
              </a:rPr>
              <a:t>Reposición</a:t>
            </a:r>
            <a:r>
              <a:rPr sz="1763" b="1" dirty="0">
                <a:solidFill>
                  <a:srgbClr val="FF0000"/>
                </a:solidFill>
                <a:latin typeface="DejaVu Sans"/>
                <a:ea typeface="DejaVu Sans"/>
                <a:cs typeface="DejaVu Sans"/>
              </a:rPr>
              <a:t> y </a:t>
            </a:r>
            <a:r>
              <a:rPr sz="1763" b="1" dirty="0" err="1">
                <a:solidFill>
                  <a:srgbClr val="FF0000"/>
                </a:solidFill>
                <a:latin typeface="DejaVu Sans"/>
                <a:ea typeface="DejaVu Sans"/>
                <a:cs typeface="DejaVu Sans"/>
              </a:rPr>
              <a:t>reclamación</a:t>
            </a:r>
            <a:r>
              <a:rPr sz="1763" b="1" dirty="0">
                <a:solidFill>
                  <a:srgbClr val="FF0000"/>
                </a:solidFill>
                <a:latin typeface="DejaVu Sans"/>
                <a:ea typeface="DejaVu Sans"/>
                <a:cs typeface="DejaVu Sans"/>
              </a:rPr>
              <a:t> no se </a:t>
            </a:r>
            <a:r>
              <a:rPr sz="1763" b="1" dirty="0" err="1">
                <a:solidFill>
                  <a:srgbClr val="FF0000"/>
                </a:solidFill>
                <a:latin typeface="DejaVu Sans"/>
                <a:ea typeface="DejaVu Sans"/>
                <a:cs typeface="DejaVu Sans"/>
              </a:rPr>
              <a:t>interponen</a:t>
            </a:r>
            <a:r>
              <a:rPr sz="1763" b="1" dirty="0">
                <a:solidFill>
                  <a:srgbClr val="FF0000"/>
                </a:solidFill>
                <a:latin typeface="DejaVu Sans"/>
                <a:ea typeface="DejaVu Sans"/>
                <a:cs typeface="DejaVu Sans"/>
              </a:rPr>
              <a:t> </a:t>
            </a:r>
            <a:r>
              <a:rPr sz="1763" b="1" dirty="0" err="1">
                <a:solidFill>
                  <a:srgbClr val="FF0000"/>
                </a:solidFill>
                <a:latin typeface="DejaVu Sans"/>
                <a:ea typeface="DejaVu Sans"/>
                <a:cs typeface="DejaVu Sans"/>
              </a:rPr>
              <a:t>simultáneamente</a:t>
            </a:r>
            <a:endParaRPr sz="1763" b="1" dirty="0">
              <a:solidFill>
                <a:srgbClr val="FF0000"/>
              </a:solidFill>
              <a:latin typeface="DejaVu Sans"/>
              <a:ea typeface="DejaVu Sans"/>
              <a:cs typeface="DejaVu Sans"/>
            </a:endParaRPr>
          </a:p>
        </p:txBody>
      </p:sp>
      <p:sp>
        <p:nvSpPr>
          <p:cNvPr id="4" name="Legal reference footer">
            <a:extLst>
              <a:ext uri="{FF2B5EF4-FFF2-40B4-BE49-F238E27FC236}">
                <a16:creationId xmlns:a16="http://schemas.microsoft.com/office/drawing/2014/main" id="{812769E2-5F4A-41C8-9AC2-133F42219D30}"/>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5" name="Page number">
            <a:extLst>
              <a:ext uri="{FF2B5EF4-FFF2-40B4-BE49-F238E27FC236}">
                <a16:creationId xmlns:a16="http://schemas.microsoft.com/office/drawing/2014/main" id="{17C5184F-35F3-4F27-AB45-49A86569018B}"/>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049 / 117</a:t>
            </a:r>
          </a:p>
        </p:txBody>
      </p:sp>
      <p:graphicFrame>
        <p:nvGraphicFramePr>
          <p:cNvPr id="13" name="Tabla 12">
            <a:extLst>
              <a:ext uri="{FF2B5EF4-FFF2-40B4-BE49-F238E27FC236}">
                <a16:creationId xmlns:a16="http://schemas.microsoft.com/office/drawing/2014/main" id="{D09540EB-AFF9-4262-85E6-472D0A01C2A6}"/>
              </a:ext>
            </a:extLst>
          </p:cNvPr>
          <p:cNvGraphicFramePr/>
          <p:nvPr/>
        </p:nvGraphicFramePr>
        <p:xfrm>
          <a:off x="609600" y="2362200"/>
          <a:ext cx="10972800" cy="2453564"/>
        </p:xfrm>
        <a:graphic>
          <a:graphicData uri="http://schemas.openxmlformats.org/drawingml/2006/table">
            <a:tbl>
              <a:tblPr/>
              <a:tblGrid>
                <a:gridCol w="3476625">
                  <a:extLst>
                    <a:ext uri="{9D8B030D-6E8A-4147-A177-3AD203B41FA5}">
                      <a16:colId xmlns:a16="http://schemas.microsoft.com/office/drawing/2014/main" val="20000"/>
                    </a:ext>
                  </a:extLst>
                </a:gridCol>
                <a:gridCol w="4762500">
                  <a:extLst>
                    <a:ext uri="{9D8B030D-6E8A-4147-A177-3AD203B41FA5}">
                      <a16:colId xmlns:a16="http://schemas.microsoft.com/office/drawing/2014/main" val="20001"/>
                    </a:ext>
                  </a:extLst>
                </a:gridCol>
                <a:gridCol w="2733675">
                  <a:extLst>
                    <a:ext uri="{9D8B030D-6E8A-4147-A177-3AD203B41FA5}">
                      <a16:colId xmlns:a16="http://schemas.microsoft.com/office/drawing/2014/main" val="20002"/>
                    </a:ext>
                  </a:extLst>
                </a:gridCol>
              </a:tblGrid>
              <a:tr h="457200">
                <a:tc>
                  <a:txBody>
                    <a:bodyPr/>
                    <a:lstStyle/>
                    <a:p>
                      <a:r>
                        <a:rPr sz="1770" b="1">
                          <a:solidFill>
                            <a:srgbClr val="FFFFFF"/>
                          </a:solidFill>
                          <a:latin typeface="DejaVu Sans"/>
                          <a:ea typeface="DejaVu Sans"/>
                          <a:cs typeface="DejaVu Sans"/>
                        </a:rPr>
                        <a:t>Vía</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Dónde se inicia</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Plazo general</a:t>
                      </a:r>
                    </a:p>
                  </a:txBody>
                  <a:tcPr marL="133350" marR="133350" marT="57150" marB="57150" anchor="ctr">
                    <a:solidFill>
                      <a:srgbClr val="172F46"/>
                    </a:solidFill>
                  </a:tcPr>
                </a:tc>
                <a:extLst>
                  <a:ext uri="{0D108BD9-81ED-4DB2-BD59-A6C34878D82A}">
                    <a16:rowId xmlns:a16="http://schemas.microsoft.com/office/drawing/2014/main" val="10000"/>
                  </a:ext>
                </a:extLst>
              </a:tr>
              <a:tr h="457200">
                <a:tc>
                  <a:txBody>
                    <a:bodyPr/>
                    <a:lstStyle/>
                    <a:p>
                      <a:r>
                        <a:rPr sz="1755" b="0">
                          <a:solidFill>
                            <a:srgbClr val="172F46"/>
                          </a:solidFill>
                          <a:latin typeface="DejaVu Sans"/>
                          <a:ea typeface="DejaVu Sans"/>
                          <a:cs typeface="DejaVu Sans"/>
                        </a:rPr>
                        <a:t>Reposición potestativa</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Órgano que dictó el acto</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Un mes</a:t>
                      </a:r>
                    </a:p>
                  </a:txBody>
                  <a:tcPr marL="133350" marR="133350" marT="57150" marB="57150" anchor="ctr">
                    <a:solidFill>
                      <a:srgbClr val="FFFFFF"/>
                    </a:solidFill>
                  </a:tcPr>
                </a:tc>
                <a:extLst>
                  <a:ext uri="{0D108BD9-81ED-4DB2-BD59-A6C34878D82A}">
                    <a16:rowId xmlns:a16="http://schemas.microsoft.com/office/drawing/2014/main" val="10001"/>
                  </a:ext>
                </a:extLst>
              </a:tr>
              <a:tr h="631393">
                <a:tc>
                  <a:txBody>
                    <a:bodyPr/>
                    <a:lstStyle/>
                    <a:p>
                      <a:r>
                        <a:rPr sz="1755" b="0">
                          <a:solidFill>
                            <a:srgbClr val="172F46"/>
                          </a:solidFill>
                          <a:latin typeface="DejaVu Sans"/>
                          <a:ea typeface="DejaVu Sans"/>
                          <a:cs typeface="DejaVu Sans"/>
                        </a:rPr>
                        <a:t>Reclamación económico-administrativa</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Presentación ante el órgano que dictó el acto</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Un mes</a:t>
                      </a:r>
                    </a:p>
                  </a:txBody>
                  <a:tcPr marL="133350" marR="133350" marT="57150" marB="57150" anchor="ctr">
                    <a:solidFill>
                      <a:srgbClr val="EDF1F3"/>
                    </a:solidFill>
                  </a:tcPr>
                </a:tc>
                <a:extLst>
                  <a:ext uri="{0D108BD9-81ED-4DB2-BD59-A6C34878D82A}">
                    <a16:rowId xmlns:a16="http://schemas.microsoft.com/office/drawing/2014/main" val="10002"/>
                  </a:ext>
                </a:extLst>
              </a:tr>
              <a:tr h="889940">
                <a:tc>
                  <a:txBody>
                    <a:bodyPr/>
                    <a:lstStyle/>
                    <a:p>
                      <a:r>
                        <a:rPr sz="1755" b="0">
                          <a:solidFill>
                            <a:srgbClr val="172F46"/>
                          </a:solidFill>
                          <a:latin typeface="DejaVu Sans"/>
                          <a:ea typeface="DejaVu Sans"/>
                          <a:cs typeface="DejaVu Sans"/>
                        </a:rPr>
                        <a:t>Tras reposición</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Reclamación después de resolución o silencio</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Según notificación o régimen de silencio</a:t>
                      </a:r>
                    </a:p>
                  </a:txBody>
                  <a:tcPr marL="133350" marR="133350" marT="57150" marB="57150" anchor="ctr">
                    <a:solidFill>
                      <a:srgbClr val="FFFFFF"/>
                    </a:solidFill>
                  </a:tcPr>
                </a:tc>
                <a:extLst>
                  <a:ext uri="{0D108BD9-81ED-4DB2-BD59-A6C34878D82A}">
                    <a16:rowId xmlns:a16="http://schemas.microsoft.com/office/drawing/2014/main" val="10003"/>
                  </a:ext>
                </a:extLst>
              </a:tr>
            </a:tbl>
          </a:graphicData>
        </a:graphic>
      </p:graphicFrame>
      <p:sp>
        <p:nvSpPr>
          <p:cNvPr id="7" name="Table explanation">
            <a:extLst>
              <a:ext uri="{FF2B5EF4-FFF2-40B4-BE49-F238E27FC236}">
                <a16:creationId xmlns:a16="http://schemas.microsoft.com/office/drawing/2014/main" id="{99456635-FD7F-44A1-9A78-9C2C208AB109}"/>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En vía administrativa no son preceptivos abogado y procurador.</a:t>
            </a:r>
          </a:p>
        </p:txBody>
      </p:sp>
    </p:spTree>
    <p:extLst>
      <p:ext uri="{BB962C8B-B14F-4D97-AF65-F5344CB8AC3E}">
        <p14:creationId xmlns:p14="http://schemas.microsoft.com/office/powerpoint/2010/main" val="20532899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B25C7ECE-7AFE-4BAA-B13D-F2884DAAD8A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4.2.2  (2/2)  ·  GESTIÓN O INSPECCIÓN, SEGÚN EL PROCEDIMIENTO DE ORIGEN</a:t>
            </a:r>
          </a:p>
        </p:txBody>
      </p:sp>
      <p:sp>
        <p:nvSpPr>
          <p:cNvPr id="2" name="Slide title">
            <a:extLst>
              <a:ext uri="{FF2B5EF4-FFF2-40B4-BE49-F238E27FC236}">
                <a16:creationId xmlns:a16="http://schemas.microsoft.com/office/drawing/2014/main" id="{3A35347F-293C-4E1B-A29F-D125F2E5D49E}"/>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 Inspección según origen · Qué alegar y qué comprobar después</a:t>
            </a:r>
          </a:p>
        </p:txBody>
      </p:sp>
      <p:sp>
        <p:nvSpPr>
          <p:cNvPr id="3" name="Legal reference footer">
            <a:extLst>
              <a:ext uri="{FF2B5EF4-FFF2-40B4-BE49-F238E27FC236}">
                <a16:creationId xmlns:a16="http://schemas.microsoft.com/office/drawing/2014/main" id="{940F35A8-702D-4E1A-9DF6-08560BD712CC}"/>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4" name="Page number">
            <a:extLst>
              <a:ext uri="{FF2B5EF4-FFF2-40B4-BE49-F238E27FC236}">
                <a16:creationId xmlns:a16="http://schemas.microsoft.com/office/drawing/2014/main" id="{C41BE46A-9559-4A00-948F-871CECCE410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050 / 117</a:t>
            </a:r>
          </a:p>
        </p:txBody>
      </p:sp>
      <p:sp>
        <p:nvSpPr>
          <p:cNvPr id="5" name="Item 1 title">
            <a:extLst>
              <a:ext uri="{FF2B5EF4-FFF2-40B4-BE49-F238E27FC236}">
                <a16:creationId xmlns:a16="http://schemas.microsoft.com/office/drawing/2014/main" id="{411C205C-E1AF-4DD5-8699-760E15E276FC}"/>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Fondo y procedimiento</a:t>
            </a:r>
          </a:p>
        </p:txBody>
      </p:sp>
      <p:sp>
        <p:nvSpPr>
          <p:cNvPr id="6" name="Item 1 explanation">
            <a:extLst>
              <a:ext uri="{FF2B5EF4-FFF2-40B4-BE49-F238E27FC236}">
                <a16:creationId xmlns:a16="http://schemas.microsoft.com/office/drawing/2014/main" id="{35EA5D22-8365-4A84-9A4A-F2AF79CEDC6D}"/>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Explique el error de hecho, de norma o de cálculo y aporte prueba.</a:t>
            </a:r>
          </a:p>
        </p:txBody>
      </p:sp>
      <p:sp>
        <p:nvSpPr>
          <p:cNvPr id="7" name="Item 2 title">
            <a:extLst>
              <a:ext uri="{FF2B5EF4-FFF2-40B4-BE49-F238E27FC236}">
                <a16:creationId xmlns:a16="http://schemas.microsoft.com/office/drawing/2014/main" id="{EB07477F-0BE2-4E10-AB4F-0429AFD96A5E}"/>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Motivación</a:t>
            </a:r>
          </a:p>
        </p:txBody>
      </p:sp>
      <p:sp>
        <p:nvSpPr>
          <p:cNvPr id="8" name="Item 2 explanation">
            <a:extLst>
              <a:ext uri="{FF2B5EF4-FFF2-40B4-BE49-F238E27FC236}">
                <a16:creationId xmlns:a16="http://schemas.microsoft.com/office/drawing/2014/main" id="{786B7C65-A78C-4E8D-AADB-C04E40334577}"/>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Revise la respuesta a las alegaciones sustanciales y la existencia de indefensión.</a:t>
            </a:r>
          </a:p>
        </p:txBody>
      </p:sp>
      <p:sp>
        <p:nvSpPr>
          <p:cNvPr id="9" name="Item 3 title">
            <a:extLst>
              <a:ext uri="{FF2B5EF4-FFF2-40B4-BE49-F238E27FC236}">
                <a16:creationId xmlns:a16="http://schemas.microsoft.com/office/drawing/2014/main" id="{3E893121-1C79-49A8-9DA7-5DDC308A1C81}"/>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Resolución y ejecución</a:t>
            </a:r>
          </a:p>
        </p:txBody>
      </p:sp>
      <p:sp>
        <p:nvSpPr>
          <p:cNvPr id="10" name="Item 3 explanation">
            <a:extLst>
              <a:ext uri="{FF2B5EF4-FFF2-40B4-BE49-F238E27FC236}">
                <a16:creationId xmlns:a16="http://schemas.microsoft.com/office/drawing/2014/main" id="{562E9CD7-22FF-4D67-AA65-7E695A223A2E}"/>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Compruebe nuevas liquidaciones, intereses y recursos posteriores según la competencia del tribunal.</a:t>
            </a:r>
          </a:p>
        </p:txBody>
      </p:sp>
    </p:spTree>
    <p:extLst>
      <p:ext uri="{BB962C8B-B14F-4D97-AF65-F5344CB8AC3E}">
        <p14:creationId xmlns:p14="http://schemas.microsoft.com/office/powerpoint/2010/main" val="223747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11E014A4-4258-45C9-808C-7E2A85D49E22}"/>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4.3  (1/2)  ·  GESTIÓN O INSPECCIÓN, SEGÚN EL PROCEDIMIENTO DE ORIGEN</a:t>
            </a:r>
          </a:p>
        </p:txBody>
      </p:sp>
      <p:sp>
        <p:nvSpPr>
          <p:cNvPr id="2" name="Slide title">
            <a:extLst>
              <a:ext uri="{FF2B5EF4-FFF2-40B4-BE49-F238E27FC236}">
                <a16:creationId xmlns:a16="http://schemas.microsoft.com/office/drawing/2014/main" id="{931EB5B0-4C51-4067-B3EC-FF4D92366FE1}"/>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Gestión / Inspección según origen · Lista de comprobación de pago</a:t>
            </a:r>
          </a:p>
        </p:txBody>
      </p:sp>
      <p:sp>
        <p:nvSpPr>
          <p:cNvPr id="3" name="Legal reference footer">
            <a:extLst>
              <a:ext uri="{FF2B5EF4-FFF2-40B4-BE49-F238E27FC236}">
                <a16:creationId xmlns:a16="http://schemas.microsoft.com/office/drawing/2014/main" id="{5934A37D-B7CA-483A-A611-A5D948BFE4AE}"/>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4" name="Page number">
            <a:extLst>
              <a:ext uri="{FF2B5EF4-FFF2-40B4-BE49-F238E27FC236}">
                <a16:creationId xmlns:a16="http://schemas.microsoft.com/office/drawing/2014/main" id="{2F8283E6-89B9-440B-BA38-79796DAB51C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051 / 117</a:t>
            </a:r>
          </a:p>
        </p:txBody>
      </p:sp>
      <p:sp>
        <p:nvSpPr>
          <p:cNvPr id="5" name="Item 1 title">
            <a:extLst>
              <a:ext uri="{FF2B5EF4-FFF2-40B4-BE49-F238E27FC236}">
                <a16:creationId xmlns:a16="http://schemas.microsoft.com/office/drawing/2014/main" id="{E4F03100-1C83-42D4-805E-85088CA75120}"/>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Deuda</a:t>
            </a:r>
          </a:p>
        </p:txBody>
      </p:sp>
      <p:sp>
        <p:nvSpPr>
          <p:cNvPr id="6" name="Item 1 explanation">
            <a:extLst>
              <a:ext uri="{FF2B5EF4-FFF2-40B4-BE49-F238E27FC236}">
                <a16:creationId xmlns:a16="http://schemas.microsoft.com/office/drawing/2014/main" id="{F427E621-B69E-4010-AA20-E0B80203001E}"/>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Cuota, intereses y pagos previos correctamente calculados.</a:t>
            </a:r>
          </a:p>
        </p:txBody>
      </p:sp>
      <p:sp>
        <p:nvSpPr>
          <p:cNvPr id="7" name="Item 2 title">
            <a:extLst>
              <a:ext uri="{FF2B5EF4-FFF2-40B4-BE49-F238E27FC236}">
                <a16:creationId xmlns:a16="http://schemas.microsoft.com/office/drawing/2014/main" id="{D48EE5DD-0D0D-44E8-B1C9-8E5E20A37709}"/>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Calendario</a:t>
            </a:r>
          </a:p>
        </p:txBody>
      </p:sp>
      <p:sp>
        <p:nvSpPr>
          <p:cNvPr id="8" name="Item 2 explanation">
            <a:extLst>
              <a:ext uri="{FF2B5EF4-FFF2-40B4-BE49-F238E27FC236}">
                <a16:creationId xmlns:a16="http://schemas.microsoft.com/office/drawing/2014/main" id="{11E04B15-24D9-4510-95D4-8FBFE36DE595}"/>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Plazo del art. 62.2 anotado desde la notificación eficaz.</a:t>
            </a:r>
          </a:p>
        </p:txBody>
      </p:sp>
      <p:sp>
        <p:nvSpPr>
          <p:cNvPr id="9" name="Item 3 title">
            <a:extLst>
              <a:ext uri="{FF2B5EF4-FFF2-40B4-BE49-F238E27FC236}">
                <a16:creationId xmlns:a16="http://schemas.microsoft.com/office/drawing/2014/main" id="{0BB8FEFF-DF9F-40ED-BB09-BA81D71D93CC}"/>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Liquidez</a:t>
            </a:r>
          </a:p>
        </p:txBody>
      </p:sp>
      <p:sp>
        <p:nvSpPr>
          <p:cNvPr id="10" name="Item 3 explanation">
            <a:extLst>
              <a:ext uri="{FF2B5EF4-FFF2-40B4-BE49-F238E27FC236}">
                <a16:creationId xmlns:a16="http://schemas.microsoft.com/office/drawing/2014/main" id="{70E62DB5-7E95-401B-92AC-646D42E645ED}"/>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Aplazamiento admisible y presentado en el momento adecuado.</a:t>
            </a:r>
          </a:p>
        </p:txBody>
      </p:sp>
      <p:sp>
        <p:nvSpPr>
          <p:cNvPr id="11" name="Item 4 title">
            <a:extLst>
              <a:ext uri="{FF2B5EF4-FFF2-40B4-BE49-F238E27FC236}">
                <a16:creationId xmlns:a16="http://schemas.microsoft.com/office/drawing/2014/main" id="{CE496CF6-42D0-4F73-952B-B25DCDCBF405}"/>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Suspensión</a:t>
            </a:r>
          </a:p>
        </p:txBody>
      </p:sp>
      <p:sp>
        <p:nvSpPr>
          <p:cNvPr id="12" name="Item 4 explanation">
            <a:extLst>
              <a:ext uri="{FF2B5EF4-FFF2-40B4-BE49-F238E27FC236}">
                <a16:creationId xmlns:a16="http://schemas.microsoft.com/office/drawing/2014/main" id="{9057CD5B-3CEB-4F95-88CA-C3DCECE3D47E}"/>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Solicitud, garantía y decisión verificadas si se impugna.</a:t>
            </a:r>
          </a:p>
        </p:txBody>
      </p:sp>
    </p:spTree>
    <p:extLst>
      <p:ext uri="{BB962C8B-B14F-4D97-AF65-F5344CB8AC3E}">
        <p14:creationId xmlns:p14="http://schemas.microsoft.com/office/powerpoint/2010/main" val="989928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5BFA7ADF-2142-4C8E-BE96-CF7F3036C84E}"/>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04  Liquidación provisional  /  4.3  (2/2)  ·  GESTIÓN O INSPECCIÓN, SEGÚN EL PROCEDIMIENTO DE ORIGEN</a:t>
            </a:r>
          </a:p>
        </p:txBody>
      </p:sp>
      <p:sp>
        <p:nvSpPr>
          <p:cNvPr id="2" name="Slide title">
            <a:extLst>
              <a:ext uri="{FF2B5EF4-FFF2-40B4-BE49-F238E27FC236}">
                <a16:creationId xmlns:a16="http://schemas.microsoft.com/office/drawing/2014/main" id="{1B8A93F3-5BB2-46B8-85AD-DC0C1F6BB349}"/>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dirty="0">
                <a:solidFill>
                  <a:srgbClr val="172F46"/>
                </a:solidFill>
                <a:latin typeface="DejaVu Sans"/>
                <a:ea typeface="DejaVu Sans"/>
                <a:cs typeface="DejaVu Sans"/>
              </a:rPr>
              <a:t>Lista de </a:t>
            </a:r>
            <a:r>
              <a:rPr sz="3300" b="1" dirty="0" err="1">
                <a:solidFill>
                  <a:srgbClr val="172F46"/>
                </a:solidFill>
                <a:latin typeface="DejaVu Sans"/>
                <a:ea typeface="DejaVu Sans"/>
                <a:cs typeface="DejaVu Sans"/>
              </a:rPr>
              <a:t>comprobación</a:t>
            </a:r>
            <a:r>
              <a:rPr sz="3300" b="1" dirty="0">
                <a:solidFill>
                  <a:srgbClr val="172F46"/>
                </a:solidFill>
                <a:latin typeface="DejaVu Sans"/>
                <a:ea typeface="DejaVu Sans"/>
                <a:cs typeface="DejaVu Sans"/>
              </a:rPr>
              <a:t> del </a:t>
            </a:r>
            <a:r>
              <a:rPr sz="3300" b="1" dirty="0" err="1">
                <a:solidFill>
                  <a:srgbClr val="172F46"/>
                </a:solidFill>
                <a:latin typeface="DejaVu Sans"/>
                <a:ea typeface="DejaVu Sans"/>
                <a:cs typeface="DejaVu Sans"/>
              </a:rPr>
              <a:t>recurso</a:t>
            </a:r>
            <a:endParaRPr sz="3300" b="1" dirty="0">
              <a:solidFill>
                <a:srgbClr val="172F46"/>
              </a:solidFill>
              <a:latin typeface="DejaVu Sans"/>
              <a:ea typeface="DejaVu Sans"/>
              <a:cs typeface="DejaVu Sans"/>
            </a:endParaRPr>
          </a:p>
        </p:txBody>
      </p:sp>
      <p:sp>
        <p:nvSpPr>
          <p:cNvPr id="3" name="Legal reference footer">
            <a:extLst>
              <a:ext uri="{FF2B5EF4-FFF2-40B4-BE49-F238E27FC236}">
                <a16:creationId xmlns:a16="http://schemas.microsoft.com/office/drawing/2014/main" id="{A68F48AD-EF68-4BF9-BEC5-B618ACAD36D9}"/>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26, 62, 65, 222–225 y 233</a:t>
            </a:r>
          </a:p>
        </p:txBody>
      </p:sp>
      <p:sp>
        <p:nvSpPr>
          <p:cNvPr id="4" name="Page number">
            <a:extLst>
              <a:ext uri="{FF2B5EF4-FFF2-40B4-BE49-F238E27FC236}">
                <a16:creationId xmlns:a16="http://schemas.microsoft.com/office/drawing/2014/main" id="{CC72584E-068E-43E3-BBF2-BDE0A4F853EA}"/>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052 / 117</a:t>
            </a:r>
          </a:p>
        </p:txBody>
      </p:sp>
      <p:sp>
        <p:nvSpPr>
          <p:cNvPr id="5" name="Item 1 title">
            <a:extLst>
              <a:ext uri="{FF2B5EF4-FFF2-40B4-BE49-F238E27FC236}">
                <a16:creationId xmlns:a16="http://schemas.microsoft.com/office/drawing/2014/main" id="{F39C8921-DC6D-4868-94A3-E3B70DDE8E1C}"/>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Vía</a:t>
            </a:r>
          </a:p>
        </p:txBody>
      </p:sp>
      <p:sp>
        <p:nvSpPr>
          <p:cNvPr id="6" name="Item 1 explanation">
            <a:extLst>
              <a:ext uri="{FF2B5EF4-FFF2-40B4-BE49-F238E27FC236}">
                <a16:creationId xmlns:a16="http://schemas.microsoft.com/office/drawing/2014/main" id="{05129116-2D36-4FD1-AFAE-E8E7A7C2E2E9}"/>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Reposición o reclamación elegida con arreglo al acto.</a:t>
            </a:r>
          </a:p>
        </p:txBody>
      </p:sp>
      <p:sp>
        <p:nvSpPr>
          <p:cNvPr id="7" name="Item 2 title">
            <a:extLst>
              <a:ext uri="{FF2B5EF4-FFF2-40B4-BE49-F238E27FC236}">
                <a16:creationId xmlns:a16="http://schemas.microsoft.com/office/drawing/2014/main" id="{30D6D024-E041-4309-A483-E507E5AA4C6E}"/>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Plazo</a:t>
            </a:r>
          </a:p>
        </p:txBody>
      </p:sp>
      <p:sp>
        <p:nvSpPr>
          <p:cNvPr id="8" name="Item 2 explanation">
            <a:extLst>
              <a:ext uri="{FF2B5EF4-FFF2-40B4-BE49-F238E27FC236}">
                <a16:creationId xmlns:a16="http://schemas.microsoft.com/office/drawing/2014/main" id="{A974A7F1-9462-4BB5-8EA5-EE933C22BBB5}"/>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Un mes calculado y escrito presentado con recibo.</a:t>
            </a:r>
          </a:p>
        </p:txBody>
      </p:sp>
      <p:sp>
        <p:nvSpPr>
          <p:cNvPr id="9" name="Item 3 title">
            <a:extLst>
              <a:ext uri="{FF2B5EF4-FFF2-40B4-BE49-F238E27FC236}">
                <a16:creationId xmlns:a16="http://schemas.microsoft.com/office/drawing/2014/main" id="{5E3DA99B-F22E-4B0C-B5EE-7498114B6157}"/>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Argumentos</a:t>
            </a:r>
          </a:p>
        </p:txBody>
      </p:sp>
      <p:sp>
        <p:nvSpPr>
          <p:cNvPr id="10" name="Item 3 explanation">
            <a:extLst>
              <a:ext uri="{FF2B5EF4-FFF2-40B4-BE49-F238E27FC236}">
                <a16:creationId xmlns:a16="http://schemas.microsoft.com/office/drawing/2014/main" id="{5D7C7803-FC20-4C60-A139-E2C0264DED31}"/>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Hechos, norma, prueba y petición concretos.</a:t>
            </a:r>
          </a:p>
        </p:txBody>
      </p:sp>
      <p:sp>
        <p:nvSpPr>
          <p:cNvPr id="11" name="Item 4 title">
            <a:extLst>
              <a:ext uri="{FF2B5EF4-FFF2-40B4-BE49-F238E27FC236}">
                <a16:creationId xmlns:a16="http://schemas.microsoft.com/office/drawing/2014/main" id="{74FE8E1F-D65F-4BF7-949B-0A3B7B819A0E}"/>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Seguimiento</a:t>
            </a:r>
          </a:p>
        </p:txBody>
      </p:sp>
      <p:sp>
        <p:nvSpPr>
          <p:cNvPr id="12" name="Item 4 explanation">
            <a:extLst>
              <a:ext uri="{FF2B5EF4-FFF2-40B4-BE49-F238E27FC236}">
                <a16:creationId xmlns:a16="http://schemas.microsoft.com/office/drawing/2014/main" id="{6F33DD7B-C19E-4BB4-90AA-78E39F4366AE}"/>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Notificaciones, resolución, devolución y ejecución controladas.</a:t>
            </a:r>
          </a:p>
        </p:txBody>
      </p:sp>
    </p:spTree>
    <p:extLst>
      <p:ext uri="{BB962C8B-B14F-4D97-AF65-F5344CB8AC3E}">
        <p14:creationId xmlns:p14="http://schemas.microsoft.com/office/powerpoint/2010/main" val="843041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12CE6-3D07-B211-BDEA-9E168EA1FCC4}"/>
              </a:ext>
            </a:extLst>
          </p:cNvPr>
          <p:cNvSpPr>
            <a:spLocks noGrp="1"/>
          </p:cNvSpPr>
          <p:nvPr>
            <p:ph type="title"/>
          </p:nvPr>
        </p:nvSpPr>
        <p:spPr>
          <a:xfrm>
            <a:off x="3519577" y="2158760"/>
            <a:ext cx="5693434" cy="1143000"/>
          </a:xfrm>
        </p:spPr>
        <p:txBody>
          <a:bodyPr/>
          <a:lstStyle/>
          <a:p>
            <a:pPr algn="ctr"/>
            <a:r>
              <a:rPr lang="es-ES" b="1" dirty="0"/>
              <a:t>RECAUDACIÓN</a:t>
            </a:r>
          </a:p>
        </p:txBody>
      </p:sp>
    </p:spTree>
    <p:extLst>
      <p:ext uri="{BB962C8B-B14F-4D97-AF65-F5344CB8AC3E}">
        <p14:creationId xmlns:p14="http://schemas.microsoft.com/office/powerpoint/2010/main" val="27290259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yebrow">
            <a:extLst>
              <a:ext uri="{FF2B5EF4-FFF2-40B4-BE49-F238E27FC236}">
                <a16:creationId xmlns:a16="http://schemas.microsoft.com/office/drawing/2014/main" id="{B43CCDEC-ACCA-4D39-BBB8-03C0D4785CDF}"/>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07 · RECAUDACIÓN</a:t>
            </a:r>
          </a:p>
        </p:txBody>
      </p:sp>
      <p:sp>
        <p:nvSpPr>
          <p:cNvPr id="2" name="slide-title">
            <a:extLst>
              <a:ext uri="{FF2B5EF4-FFF2-40B4-BE49-F238E27FC236}">
                <a16:creationId xmlns:a16="http://schemas.microsoft.com/office/drawing/2014/main" id="{0258D6CC-4594-453B-A596-59DEE823BA51}"/>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Recaudación: dos periodos, un objetivo</a:t>
            </a:r>
          </a:p>
        </p:txBody>
      </p:sp>
      <p:sp>
        <p:nvSpPr>
          <p:cNvPr id="3" name="slide-intro">
            <a:extLst>
              <a:ext uri="{FF2B5EF4-FFF2-40B4-BE49-F238E27FC236}">
                <a16:creationId xmlns:a16="http://schemas.microsoft.com/office/drawing/2014/main" id="{DCF2CCFC-94FC-484B-A0B1-CC69DC7C445D}"/>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El artículo 160 define la recaudación como la actividad administrativa dirigida al cobro.</a:t>
            </a:r>
          </a:p>
        </p:txBody>
      </p:sp>
      <p:sp>
        <p:nvSpPr>
          <p:cNvPr id="4" name="rule">
            <a:extLst>
              <a:ext uri="{FF2B5EF4-FFF2-40B4-BE49-F238E27FC236}">
                <a16:creationId xmlns:a16="http://schemas.microsoft.com/office/drawing/2014/main" id="{BE05843D-4F89-4B8D-A243-E77B3B7B78D3}"/>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3E6AC846-DB65-4111-AC12-6A64FDA69155}"/>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B11C284A-BC69-4E37-BE1F-AAC518581701}"/>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16</a:t>
            </a:r>
          </a:p>
        </p:txBody>
      </p:sp>
      <p:sp>
        <p:nvSpPr>
          <p:cNvPr id="7" name="rule">
            <a:extLst>
              <a:ext uri="{FF2B5EF4-FFF2-40B4-BE49-F238E27FC236}">
                <a16:creationId xmlns:a16="http://schemas.microsoft.com/office/drawing/2014/main" id="{765E4190-AF91-494F-A252-A2BA8AA76630}"/>
              </a:ext>
            </a:extLst>
          </p:cNvPr>
          <p:cNvSpPr>
            <a:spLocks noGrp="1"/>
          </p:cNvSpPr>
          <p:nvPr/>
        </p:nvSpPr>
        <p:spPr>
          <a:xfrm>
            <a:off x="1266825" y="3238500"/>
            <a:ext cx="9658350" cy="28575"/>
          </a:xfrm>
          <a:prstGeom prst="rect">
            <a:avLst/>
          </a:prstGeom>
          <a:solidFill>
            <a:srgbClr val="CBD5D2"/>
          </a:solidFill>
          <a:ln w="0">
            <a:noFill/>
            <a:prstDash val="solid"/>
          </a:ln>
        </p:spPr>
        <p:txBody>
          <a:bodyPr/>
          <a:lstStyle/>
          <a:p>
            <a:endParaRPr lang="es-ES"/>
          </a:p>
        </p:txBody>
      </p:sp>
      <p:sp>
        <p:nvSpPr>
          <p:cNvPr id="8" name="dot">
            <a:extLst>
              <a:ext uri="{FF2B5EF4-FFF2-40B4-BE49-F238E27FC236}">
                <a16:creationId xmlns:a16="http://schemas.microsoft.com/office/drawing/2014/main" id="{5F5F751B-34B4-417B-A4F7-6EE0CEBC56FF}"/>
              </a:ext>
            </a:extLst>
          </p:cNvPr>
          <p:cNvSpPr>
            <a:spLocks noGrp="1"/>
          </p:cNvSpPr>
          <p:nvPr/>
        </p:nvSpPr>
        <p:spPr>
          <a:xfrm>
            <a:off x="1428750" y="3133725"/>
            <a:ext cx="209550" cy="209550"/>
          </a:xfrm>
          <a:prstGeom prst="ellipse">
            <a:avLst/>
          </a:prstGeom>
          <a:solidFill>
            <a:srgbClr val="176B67"/>
          </a:solidFill>
          <a:ln w="0">
            <a:noFill/>
            <a:prstDash val="solid"/>
          </a:ln>
        </p:spPr>
        <p:txBody>
          <a:bodyPr/>
          <a:lstStyle/>
          <a:p>
            <a:endParaRPr lang="es-ES"/>
          </a:p>
        </p:txBody>
      </p:sp>
      <p:sp>
        <p:nvSpPr>
          <p:cNvPr id="9" name="stage-title">
            <a:extLst>
              <a:ext uri="{FF2B5EF4-FFF2-40B4-BE49-F238E27FC236}">
                <a16:creationId xmlns:a16="http://schemas.microsoft.com/office/drawing/2014/main" id="{DC5462BF-8545-46F4-BCEA-A9B1BFDB2209}"/>
              </a:ext>
            </a:extLst>
          </p:cNvPr>
          <p:cNvSpPr>
            <a:spLocks noGrp="1"/>
          </p:cNvSpPr>
          <p:nvPr/>
        </p:nvSpPr>
        <p:spPr>
          <a:xfrm>
            <a:off x="809625" y="2343150"/>
            <a:ext cx="1447800" cy="457200"/>
          </a:xfrm>
          <a:prstGeom prst="rect">
            <a:avLst/>
          </a:prstGeom>
          <a:noFill/>
          <a:ln w="0">
            <a:noFill/>
            <a:prstDash val="solid"/>
          </a:ln>
        </p:spPr>
        <p:txBody>
          <a:bodyPr lIns="0" tIns="0" rIns="0" bIns="0" anchor="ctr">
            <a:normAutofit/>
          </a:bodyPr>
          <a:lstStyle>
            <a:defPPr algn="ctr">
              <a:defRPr sz="1275" b="1" i="0">
                <a:solidFill>
                  <a:srgbClr val="176B67"/>
                </a:solidFill>
                <a:latin typeface="Aptos"/>
                <a:ea typeface="Aptos"/>
                <a:cs typeface="Aptos"/>
              </a:defRPr>
            </a:defPPr>
          </a:lstStyle>
          <a:p>
            <a:pPr algn="ctr">
              <a:defRPr sz="1275" b="1" i="0">
                <a:solidFill>
                  <a:srgbClr val="176B67"/>
                </a:solidFill>
                <a:latin typeface="Aptos"/>
                <a:ea typeface="Aptos"/>
                <a:cs typeface="Aptos"/>
              </a:defRPr>
            </a:pPr>
            <a:r>
              <a:rPr sz="1275" b="1" i="0">
                <a:solidFill>
                  <a:srgbClr val="176B67"/>
                </a:solidFill>
                <a:latin typeface="Aptos"/>
                <a:ea typeface="Aptos"/>
                <a:cs typeface="Aptos"/>
              </a:rPr>
              <a:t>PERIODO</a:t>
            </a:r>
          </a:p>
          <a:p>
            <a:pPr algn="ctr">
              <a:defRPr sz="1275" b="1" i="0">
                <a:solidFill>
                  <a:srgbClr val="176B67"/>
                </a:solidFill>
                <a:latin typeface="Aptos"/>
                <a:ea typeface="Aptos"/>
                <a:cs typeface="Aptos"/>
              </a:defRPr>
            </a:pPr>
            <a:r>
              <a:rPr sz="1275" b="1" i="0">
                <a:solidFill>
                  <a:srgbClr val="176B67"/>
                </a:solidFill>
                <a:latin typeface="Aptos"/>
                <a:ea typeface="Aptos"/>
                <a:cs typeface="Aptos"/>
              </a:rPr>
              <a:t>VOLUNTARIO</a:t>
            </a:r>
          </a:p>
        </p:txBody>
      </p:sp>
      <p:sp>
        <p:nvSpPr>
          <p:cNvPr id="10" name="stage-copy">
            <a:extLst>
              <a:ext uri="{FF2B5EF4-FFF2-40B4-BE49-F238E27FC236}">
                <a16:creationId xmlns:a16="http://schemas.microsoft.com/office/drawing/2014/main" id="{7EC4A32D-B36A-4CF7-ADD9-7A865A2C8A87}"/>
              </a:ext>
            </a:extLst>
          </p:cNvPr>
          <p:cNvSpPr>
            <a:spLocks noGrp="1"/>
          </p:cNvSpPr>
          <p:nvPr/>
        </p:nvSpPr>
        <p:spPr>
          <a:xfrm>
            <a:off x="504825" y="3486150"/>
            <a:ext cx="2057400" cy="590550"/>
          </a:xfrm>
          <a:prstGeom prst="rect">
            <a:avLst/>
          </a:prstGeom>
          <a:noFill/>
          <a:ln w="0">
            <a:noFill/>
            <a:prstDash val="solid"/>
          </a:ln>
        </p:spPr>
        <p:txBody>
          <a:bodyPr lIns="0" tIns="0" rIns="0" bIns="0" anchor="t">
            <a:normAutofit/>
          </a:bodyPr>
          <a:lstStyle>
            <a:defPPr algn="ctr">
              <a:defRPr sz="1350" b="0" i="0">
                <a:solidFill>
                  <a:srgbClr val="1A303B"/>
                </a:solidFill>
                <a:latin typeface="Aptos"/>
                <a:ea typeface="Aptos"/>
                <a:cs typeface="Aptos"/>
              </a:defRPr>
            </a:defPPr>
          </a:lstStyle>
          <a:p>
            <a:pPr algn="ctr">
              <a:defRPr sz="1350" b="0" i="0">
                <a:solidFill>
                  <a:srgbClr val="1A303B"/>
                </a:solidFill>
                <a:latin typeface="Aptos"/>
                <a:ea typeface="Aptos"/>
                <a:cs typeface="Aptos"/>
              </a:defRPr>
            </a:pPr>
            <a:r>
              <a:rPr sz="1350" b="0" i="0">
                <a:solidFill>
                  <a:srgbClr val="1A303B"/>
                </a:solidFill>
                <a:latin typeface="Aptos"/>
                <a:ea typeface="Aptos"/>
                <a:cs typeface="Aptos"/>
              </a:rPr>
              <a:t>Pago en los plazos</a:t>
            </a:r>
          </a:p>
          <a:p>
            <a:pPr algn="ctr">
              <a:defRPr sz="1350" b="0" i="0">
                <a:solidFill>
                  <a:srgbClr val="1A303B"/>
                </a:solidFill>
                <a:latin typeface="Aptos"/>
                <a:ea typeface="Aptos"/>
                <a:cs typeface="Aptos"/>
              </a:defRPr>
            </a:pPr>
            <a:r>
              <a:rPr sz="1350" b="0" i="0">
                <a:solidFill>
                  <a:srgbClr val="1A303B"/>
                </a:solidFill>
                <a:latin typeface="Aptos"/>
                <a:ea typeface="Aptos"/>
                <a:cs typeface="Aptos"/>
              </a:rPr>
              <a:t>legales del tributo</a:t>
            </a:r>
          </a:p>
        </p:txBody>
      </p:sp>
      <p:sp>
        <p:nvSpPr>
          <p:cNvPr id="11" name="dot">
            <a:extLst>
              <a:ext uri="{FF2B5EF4-FFF2-40B4-BE49-F238E27FC236}">
                <a16:creationId xmlns:a16="http://schemas.microsoft.com/office/drawing/2014/main" id="{2CF9240F-2F83-48C5-A6AE-AA93763D7F52}"/>
              </a:ext>
            </a:extLst>
          </p:cNvPr>
          <p:cNvSpPr>
            <a:spLocks noGrp="1"/>
          </p:cNvSpPr>
          <p:nvPr/>
        </p:nvSpPr>
        <p:spPr>
          <a:xfrm>
            <a:off x="4457700" y="3133725"/>
            <a:ext cx="209550" cy="209550"/>
          </a:xfrm>
          <a:prstGeom prst="ellipse">
            <a:avLst/>
          </a:prstGeom>
          <a:solidFill>
            <a:srgbClr val="B85D3B"/>
          </a:solidFill>
          <a:ln w="0">
            <a:noFill/>
            <a:prstDash val="solid"/>
          </a:ln>
        </p:spPr>
        <p:txBody>
          <a:bodyPr/>
          <a:lstStyle/>
          <a:p>
            <a:endParaRPr lang="es-ES"/>
          </a:p>
        </p:txBody>
      </p:sp>
      <p:sp>
        <p:nvSpPr>
          <p:cNvPr id="12" name="stage-title">
            <a:extLst>
              <a:ext uri="{FF2B5EF4-FFF2-40B4-BE49-F238E27FC236}">
                <a16:creationId xmlns:a16="http://schemas.microsoft.com/office/drawing/2014/main" id="{5085A40C-2AC9-4E76-BC3D-9B6402721557}"/>
              </a:ext>
            </a:extLst>
          </p:cNvPr>
          <p:cNvSpPr>
            <a:spLocks noGrp="1"/>
          </p:cNvSpPr>
          <p:nvPr/>
        </p:nvSpPr>
        <p:spPr>
          <a:xfrm>
            <a:off x="3838575" y="2343150"/>
            <a:ext cx="1447800" cy="457200"/>
          </a:xfrm>
          <a:prstGeom prst="rect">
            <a:avLst/>
          </a:prstGeom>
          <a:noFill/>
          <a:ln w="0">
            <a:noFill/>
            <a:prstDash val="solid"/>
          </a:ln>
        </p:spPr>
        <p:txBody>
          <a:bodyPr lIns="0" tIns="0" rIns="0" bIns="0" anchor="ctr">
            <a:normAutofit/>
          </a:bodyPr>
          <a:lstStyle>
            <a:defPPr algn="ctr">
              <a:defRPr sz="1275" b="1" i="0">
                <a:solidFill>
                  <a:srgbClr val="B85D3B"/>
                </a:solidFill>
                <a:latin typeface="Aptos"/>
                <a:ea typeface="Aptos"/>
                <a:cs typeface="Aptos"/>
              </a:defRPr>
            </a:defPPr>
          </a:lstStyle>
          <a:p>
            <a:pPr algn="ctr">
              <a:defRPr sz="1275" b="1" i="0">
                <a:solidFill>
                  <a:srgbClr val="B85D3B"/>
                </a:solidFill>
                <a:latin typeface="Aptos"/>
                <a:ea typeface="Aptos"/>
                <a:cs typeface="Aptos"/>
              </a:defRPr>
            </a:pPr>
            <a:r>
              <a:rPr sz="1275" b="1" i="0">
                <a:solidFill>
                  <a:srgbClr val="B85D3B"/>
                </a:solidFill>
                <a:latin typeface="Aptos"/>
                <a:ea typeface="Aptos"/>
                <a:cs typeface="Aptos"/>
              </a:rPr>
              <a:t>VENCIMIENTO</a:t>
            </a:r>
          </a:p>
        </p:txBody>
      </p:sp>
      <p:sp>
        <p:nvSpPr>
          <p:cNvPr id="13" name="stage-copy">
            <a:extLst>
              <a:ext uri="{FF2B5EF4-FFF2-40B4-BE49-F238E27FC236}">
                <a16:creationId xmlns:a16="http://schemas.microsoft.com/office/drawing/2014/main" id="{BBEFC354-115E-4FA0-9993-7CE5EF1BB434}"/>
              </a:ext>
            </a:extLst>
          </p:cNvPr>
          <p:cNvSpPr>
            <a:spLocks noGrp="1"/>
          </p:cNvSpPr>
          <p:nvPr/>
        </p:nvSpPr>
        <p:spPr>
          <a:xfrm>
            <a:off x="3533775" y="3486150"/>
            <a:ext cx="2057400" cy="590550"/>
          </a:xfrm>
          <a:prstGeom prst="rect">
            <a:avLst/>
          </a:prstGeom>
          <a:noFill/>
          <a:ln w="0">
            <a:noFill/>
            <a:prstDash val="solid"/>
          </a:ln>
        </p:spPr>
        <p:txBody>
          <a:bodyPr lIns="0" tIns="0" rIns="0" bIns="0" anchor="t">
            <a:normAutofit/>
          </a:bodyPr>
          <a:lstStyle>
            <a:defPPr algn="ctr">
              <a:defRPr sz="1350" b="0" i="0">
                <a:solidFill>
                  <a:srgbClr val="1A303B"/>
                </a:solidFill>
                <a:latin typeface="Aptos"/>
                <a:ea typeface="Aptos"/>
                <a:cs typeface="Aptos"/>
              </a:defRPr>
            </a:defPPr>
          </a:lstStyle>
          <a:p>
            <a:pPr algn="ctr">
              <a:defRPr sz="1350" b="0" i="0">
                <a:solidFill>
                  <a:srgbClr val="1A303B"/>
                </a:solidFill>
                <a:latin typeface="Aptos"/>
                <a:ea typeface="Aptos"/>
                <a:cs typeface="Aptos"/>
              </a:defRPr>
            </a:pPr>
            <a:r>
              <a:rPr sz="1350" b="0" i="0">
                <a:solidFill>
                  <a:srgbClr val="1A303B"/>
                </a:solidFill>
                <a:latin typeface="Aptos"/>
                <a:ea typeface="Aptos"/>
                <a:cs typeface="Aptos"/>
              </a:rPr>
              <a:t>La deuda sigue</a:t>
            </a:r>
          </a:p>
          <a:p>
            <a:pPr algn="ctr">
              <a:defRPr sz="1350" b="0" i="0">
                <a:solidFill>
                  <a:srgbClr val="1A303B"/>
                </a:solidFill>
                <a:latin typeface="Aptos"/>
                <a:ea typeface="Aptos"/>
                <a:cs typeface="Aptos"/>
              </a:defRPr>
            </a:pPr>
            <a:r>
              <a:rPr sz="1350" b="0" i="0">
                <a:solidFill>
                  <a:srgbClr val="1A303B"/>
                </a:solidFill>
                <a:latin typeface="Aptos"/>
                <a:ea typeface="Aptos"/>
                <a:cs typeface="Aptos"/>
              </a:rPr>
              <a:t>sin ingresarse</a:t>
            </a:r>
          </a:p>
        </p:txBody>
      </p:sp>
      <p:sp>
        <p:nvSpPr>
          <p:cNvPr id="14" name="dot">
            <a:extLst>
              <a:ext uri="{FF2B5EF4-FFF2-40B4-BE49-F238E27FC236}">
                <a16:creationId xmlns:a16="http://schemas.microsoft.com/office/drawing/2014/main" id="{90DACEA9-6401-4911-9CBA-C6EED2EAB4DA}"/>
              </a:ext>
            </a:extLst>
          </p:cNvPr>
          <p:cNvSpPr>
            <a:spLocks noGrp="1"/>
          </p:cNvSpPr>
          <p:nvPr/>
        </p:nvSpPr>
        <p:spPr>
          <a:xfrm>
            <a:off x="7467600" y="3133725"/>
            <a:ext cx="209550" cy="209550"/>
          </a:xfrm>
          <a:prstGeom prst="ellipse">
            <a:avLst/>
          </a:prstGeom>
          <a:solidFill>
            <a:srgbClr val="C49343"/>
          </a:solidFill>
          <a:ln w="0">
            <a:noFill/>
            <a:prstDash val="solid"/>
          </a:ln>
        </p:spPr>
        <p:txBody>
          <a:bodyPr/>
          <a:lstStyle/>
          <a:p>
            <a:endParaRPr lang="es-ES"/>
          </a:p>
        </p:txBody>
      </p:sp>
      <p:sp>
        <p:nvSpPr>
          <p:cNvPr id="15" name="stage-title">
            <a:extLst>
              <a:ext uri="{FF2B5EF4-FFF2-40B4-BE49-F238E27FC236}">
                <a16:creationId xmlns:a16="http://schemas.microsoft.com/office/drawing/2014/main" id="{DD5E12F5-7DBA-4938-A3C8-EC489AC32825}"/>
              </a:ext>
            </a:extLst>
          </p:cNvPr>
          <p:cNvSpPr>
            <a:spLocks noGrp="1"/>
          </p:cNvSpPr>
          <p:nvPr/>
        </p:nvSpPr>
        <p:spPr>
          <a:xfrm>
            <a:off x="6848475" y="2343150"/>
            <a:ext cx="1447800" cy="457200"/>
          </a:xfrm>
          <a:prstGeom prst="rect">
            <a:avLst/>
          </a:prstGeom>
          <a:noFill/>
          <a:ln w="0">
            <a:noFill/>
            <a:prstDash val="solid"/>
          </a:ln>
        </p:spPr>
        <p:txBody>
          <a:bodyPr lIns="0" tIns="0" rIns="0" bIns="0" anchor="ctr">
            <a:normAutofit/>
          </a:bodyPr>
          <a:lstStyle>
            <a:defPPr algn="ctr">
              <a:defRPr sz="1275" b="1" i="0">
                <a:solidFill>
                  <a:srgbClr val="C49343"/>
                </a:solidFill>
                <a:latin typeface="Aptos"/>
                <a:ea typeface="Aptos"/>
                <a:cs typeface="Aptos"/>
              </a:defRPr>
            </a:defPPr>
          </a:lstStyle>
          <a:p>
            <a:pPr algn="ctr">
              <a:defRPr sz="1275" b="1" i="0">
                <a:solidFill>
                  <a:srgbClr val="C49343"/>
                </a:solidFill>
                <a:latin typeface="Aptos"/>
                <a:ea typeface="Aptos"/>
                <a:cs typeface="Aptos"/>
              </a:defRPr>
            </a:pPr>
            <a:r>
              <a:rPr sz="1275" b="1" i="0">
                <a:solidFill>
                  <a:srgbClr val="C49343"/>
                </a:solidFill>
                <a:latin typeface="Aptos"/>
                <a:ea typeface="Aptos"/>
                <a:cs typeface="Aptos"/>
              </a:rPr>
              <a:t>PERIODO</a:t>
            </a:r>
          </a:p>
          <a:p>
            <a:pPr algn="ctr">
              <a:defRPr sz="1275" b="1" i="0">
                <a:solidFill>
                  <a:srgbClr val="C49343"/>
                </a:solidFill>
                <a:latin typeface="Aptos"/>
                <a:ea typeface="Aptos"/>
                <a:cs typeface="Aptos"/>
              </a:defRPr>
            </a:pPr>
            <a:r>
              <a:rPr sz="1275" b="1" i="0">
                <a:solidFill>
                  <a:srgbClr val="C49343"/>
                </a:solidFill>
                <a:latin typeface="Aptos"/>
                <a:ea typeface="Aptos"/>
                <a:cs typeface="Aptos"/>
              </a:rPr>
              <a:t>EJECUTIVO</a:t>
            </a:r>
          </a:p>
        </p:txBody>
      </p:sp>
      <p:sp>
        <p:nvSpPr>
          <p:cNvPr id="16" name="stage-copy">
            <a:extLst>
              <a:ext uri="{FF2B5EF4-FFF2-40B4-BE49-F238E27FC236}">
                <a16:creationId xmlns:a16="http://schemas.microsoft.com/office/drawing/2014/main" id="{27AF6396-E487-40C7-A686-76AE60FE7C2A}"/>
              </a:ext>
            </a:extLst>
          </p:cNvPr>
          <p:cNvSpPr>
            <a:spLocks noGrp="1"/>
          </p:cNvSpPr>
          <p:nvPr/>
        </p:nvSpPr>
        <p:spPr>
          <a:xfrm>
            <a:off x="6543675" y="3486150"/>
            <a:ext cx="2057400" cy="590550"/>
          </a:xfrm>
          <a:prstGeom prst="rect">
            <a:avLst/>
          </a:prstGeom>
          <a:noFill/>
          <a:ln w="0">
            <a:noFill/>
            <a:prstDash val="solid"/>
          </a:ln>
        </p:spPr>
        <p:txBody>
          <a:bodyPr lIns="0" tIns="0" rIns="0" bIns="0" anchor="t">
            <a:normAutofit/>
          </a:bodyPr>
          <a:lstStyle>
            <a:defPPr algn="ctr">
              <a:defRPr sz="1350" b="0" i="0">
                <a:solidFill>
                  <a:srgbClr val="1A303B"/>
                </a:solidFill>
                <a:latin typeface="Aptos"/>
                <a:ea typeface="Aptos"/>
                <a:cs typeface="Aptos"/>
              </a:defRPr>
            </a:defPPr>
          </a:lstStyle>
          <a:p>
            <a:pPr algn="ctr">
              <a:defRPr sz="1350" b="0" i="0">
                <a:solidFill>
                  <a:srgbClr val="1A303B"/>
                </a:solidFill>
                <a:latin typeface="Aptos"/>
                <a:ea typeface="Aptos"/>
                <a:cs typeface="Aptos"/>
              </a:defRPr>
            </a:pPr>
            <a:r>
              <a:rPr sz="1350" b="0" i="0">
                <a:solidFill>
                  <a:srgbClr val="1A303B"/>
                </a:solidFill>
                <a:latin typeface="Aptos"/>
                <a:ea typeface="Aptos"/>
                <a:cs typeface="Aptos"/>
              </a:rPr>
              <a:t>Puede pagarse; si no,</a:t>
            </a:r>
          </a:p>
          <a:p>
            <a:pPr algn="ctr">
              <a:defRPr sz="1350" b="0" i="0">
                <a:solidFill>
                  <a:srgbClr val="1A303B"/>
                </a:solidFill>
                <a:latin typeface="Aptos"/>
                <a:ea typeface="Aptos"/>
                <a:cs typeface="Aptos"/>
              </a:defRPr>
            </a:pPr>
            <a:r>
              <a:rPr sz="1350" b="0" i="0">
                <a:solidFill>
                  <a:srgbClr val="1A303B"/>
                </a:solidFill>
                <a:latin typeface="Aptos"/>
                <a:ea typeface="Aptos"/>
                <a:cs typeface="Aptos"/>
              </a:rPr>
              <a:t>se inicia apremio</a:t>
            </a:r>
          </a:p>
        </p:txBody>
      </p:sp>
      <p:sp>
        <p:nvSpPr>
          <p:cNvPr id="17" name="dot">
            <a:extLst>
              <a:ext uri="{FF2B5EF4-FFF2-40B4-BE49-F238E27FC236}">
                <a16:creationId xmlns:a16="http://schemas.microsoft.com/office/drawing/2014/main" id="{A584BDBD-26B6-443B-B747-349465173CAD}"/>
              </a:ext>
            </a:extLst>
          </p:cNvPr>
          <p:cNvSpPr>
            <a:spLocks noGrp="1"/>
          </p:cNvSpPr>
          <p:nvPr/>
        </p:nvSpPr>
        <p:spPr>
          <a:xfrm>
            <a:off x="10287000" y="3133725"/>
            <a:ext cx="209550" cy="209550"/>
          </a:xfrm>
          <a:prstGeom prst="ellipse">
            <a:avLst/>
          </a:prstGeom>
          <a:solidFill>
            <a:srgbClr val="122C3C"/>
          </a:solidFill>
          <a:ln w="0">
            <a:noFill/>
            <a:prstDash val="solid"/>
          </a:ln>
        </p:spPr>
        <p:txBody>
          <a:bodyPr/>
          <a:lstStyle/>
          <a:p>
            <a:endParaRPr lang="es-ES"/>
          </a:p>
        </p:txBody>
      </p:sp>
      <p:sp>
        <p:nvSpPr>
          <p:cNvPr id="18" name="stage-title">
            <a:extLst>
              <a:ext uri="{FF2B5EF4-FFF2-40B4-BE49-F238E27FC236}">
                <a16:creationId xmlns:a16="http://schemas.microsoft.com/office/drawing/2014/main" id="{B3E40AE5-7A35-40B0-8006-B8FFE5730EBE}"/>
              </a:ext>
            </a:extLst>
          </p:cNvPr>
          <p:cNvSpPr>
            <a:spLocks noGrp="1"/>
          </p:cNvSpPr>
          <p:nvPr/>
        </p:nvSpPr>
        <p:spPr>
          <a:xfrm>
            <a:off x="9667875" y="2343150"/>
            <a:ext cx="1447800" cy="457200"/>
          </a:xfrm>
          <a:prstGeom prst="rect">
            <a:avLst/>
          </a:prstGeom>
          <a:noFill/>
          <a:ln w="0">
            <a:noFill/>
            <a:prstDash val="solid"/>
          </a:ln>
        </p:spPr>
        <p:txBody>
          <a:bodyPr lIns="0" tIns="0" rIns="0" bIns="0" anchor="ctr">
            <a:normAutofit/>
          </a:bodyPr>
          <a:lstStyle>
            <a:defPPr algn="ctr">
              <a:defRPr sz="1275" b="1" i="0">
                <a:solidFill>
                  <a:srgbClr val="122C3C"/>
                </a:solidFill>
                <a:latin typeface="Aptos"/>
                <a:ea typeface="Aptos"/>
                <a:cs typeface="Aptos"/>
              </a:defRPr>
            </a:defPPr>
          </a:lstStyle>
          <a:p>
            <a:pPr algn="ctr">
              <a:defRPr sz="1275" b="1" i="0">
                <a:solidFill>
                  <a:srgbClr val="122C3C"/>
                </a:solidFill>
                <a:latin typeface="Aptos"/>
                <a:ea typeface="Aptos"/>
                <a:cs typeface="Aptos"/>
              </a:defRPr>
            </a:pPr>
            <a:r>
              <a:rPr sz="1275" b="1" i="0">
                <a:solidFill>
                  <a:srgbClr val="122C3C"/>
                </a:solidFill>
                <a:latin typeface="Aptos"/>
                <a:ea typeface="Aptos"/>
                <a:cs typeface="Aptos"/>
              </a:rPr>
              <a:t>COBRO</a:t>
            </a:r>
          </a:p>
        </p:txBody>
      </p:sp>
      <p:sp>
        <p:nvSpPr>
          <p:cNvPr id="19" name="stage-copy">
            <a:extLst>
              <a:ext uri="{FF2B5EF4-FFF2-40B4-BE49-F238E27FC236}">
                <a16:creationId xmlns:a16="http://schemas.microsoft.com/office/drawing/2014/main" id="{ADFC7D04-75FE-422B-A12A-F5F31035C704}"/>
              </a:ext>
            </a:extLst>
          </p:cNvPr>
          <p:cNvSpPr>
            <a:spLocks noGrp="1"/>
          </p:cNvSpPr>
          <p:nvPr/>
        </p:nvSpPr>
        <p:spPr>
          <a:xfrm>
            <a:off x="9363075" y="3486150"/>
            <a:ext cx="2057400" cy="590550"/>
          </a:xfrm>
          <a:prstGeom prst="rect">
            <a:avLst/>
          </a:prstGeom>
          <a:noFill/>
          <a:ln w="0">
            <a:noFill/>
            <a:prstDash val="solid"/>
          </a:ln>
        </p:spPr>
        <p:txBody>
          <a:bodyPr lIns="0" tIns="0" rIns="0" bIns="0" anchor="t">
            <a:normAutofit/>
          </a:bodyPr>
          <a:lstStyle>
            <a:defPPr algn="ctr">
              <a:defRPr sz="1350" b="0" i="0">
                <a:solidFill>
                  <a:srgbClr val="1A303B"/>
                </a:solidFill>
                <a:latin typeface="Aptos"/>
                <a:ea typeface="Aptos"/>
                <a:cs typeface="Aptos"/>
              </a:defRPr>
            </a:defPPr>
          </a:lstStyle>
          <a:p>
            <a:pPr algn="ctr">
              <a:defRPr sz="1350" b="0" i="0">
                <a:solidFill>
                  <a:srgbClr val="1A303B"/>
                </a:solidFill>
                <a:latin typeface="Aptos"/>
                <a:ea typeface="Aptos"/>
                <a:cs typeface="Aptos"/>
              </a:defRPr>
            </a:pPr>
            <a:r>
              <a:rPr sz="1350" b="0" i="0">
                <a:solidFill>
                  <a:srgbClr val="1A303B"/>
                </a:solidFill>
                <a:latin typeface="Aptos"/>
                <a:ea typeface="Aptos"/>
                <a:cs typeface="Aptos"/>
              </a:rPr>
              <a:t>Ingreso total o</a:t>
            </a:r>
          </a:p>
          <a:p>
            <a:pPr algn="ctr">
              <a:defRPr sz="1350" b="0" i="0">
                <a:solidFill>
                  <a:srgbClr val="1A303B"/>
                </a:solidFill>
                <a:latin typeface="Aptos"/>
                <a:ea typeface="Aptos"/>
                <a:cs typeface="Aptos"/>
              </a:defRPr>
            </a:pPr>
            <a:r>
              <a:rPr sz="1350" b="0" i="0">
                <a:solidFill>
                  <a:srgbClr val="1A303B"/>
                </a:solidFill>
                <a:latin typeface="Aptos"/>
                <a:ea typeface="Aptos"/>
                <a:cs typeface="Aptos"/>
              </a:rPr>
              <a:t>ejecución patrimonial</a:t>
            </a:r>
          </a:p>
        </p:txBody>
      </p:sp>
      <p:sp>
        <p:nvSpPr>
          <p:cNvPr id="20" name="quote-160">
            <a:extLst>
              <a:ext uri="{FF2B5EF4-FFF2-40B4-BE49-F238E27FC236}">
                <a16:creationId xmlns:a16="http://schemas.microsoft.com/office/drawing/2014/main" id="{F12FAA52-5C81-42CA-A30E-B60457795BEC}"/>
              </a:ext>
            </a:extLst>
          </p:cNvPr>
          <p:cNvSpPr>
            <a:spLocks noGrp="1"/>
          </p:cNvSpPr>
          <p:nvPr/>
        </p:nvSpPr>
        <p:spPr>
          <a:xfrm>
            <a:off x="904875" y="4953000"/>
            <a:ext cx="10401300" cy="704850"/>
          </a:xfrm>
          <a:prstGeom prst="rect">
            <a:avLst/>
          </a:prstGeom>
          <a:solidFill>
            <a:srgbClr val="E6ECE8"/>
          </a:solidFill>
          <a:ln w="0">
            <a:noFill/>
            <a:prstDash val="solid"/>
          </a:ln>
        </p:spPr>
        <p:txBody>
          <a:bodyPr/>
          <a:lstStyle/>
          <a:p>
            <a:endParaRPr lang="es-ES"/>
          </a:p>
        </p:txBody>
      </p:sp>
      <p:sp>
        <p:nvSpPr>
          <p:cNvPr id="21" name="quote-160-text">
            <a:extLst>
              <a:ext uri="{FF2B5EF4-FFF2-40B4-BE49-F238E27FC236}">
                <a16:creationId xmlns:a16="http://schemas.microsoft.com/office/drawing/2014/main" id="{680849CC-7C37-461F-BE97-D4E00BCBC69A}"/>
              </a:ext>
            </a:extLst>
          </p:cNvPr>
          <p:cNvSpPr>
            <a:spLocks noGrp="1"/>
          </p:cNvSpPr>
          <p:nvPr/>
        </p:nvSpPr>
        <p:spPr>
          <a:xfrm>
            <a:off x="1143000" y="5105400"/>
            <a:ext cx="9906000" cy="419100"/>
          </a:xfrm>
          <a:prstGeom prst="rect">
            <a:avLst/>
          </a:prstGeom>
          <a:noFill/>
          <a:ln w="0">
            <a:noFill/>
            <a:prstDash val="solid"/>
          </a:ln>
        </p:spPr>
        <p:txBody>
          <a:bodyPr lIns="0" tIns="0" rIns="0" bIns="0" anchor="ctr">
            <a:normAutofit fontScale="96279" lnSpcReduction="10000"/>
          </a:bodyPr>
          <a:lstStyle>
            <a:defPPr algn="l">
              <a:defRPr sz="1575" b="1" i="0">
                <a:solidFill>
                  <a:srgbClr val="122C3C"/>
                </a:solidFill>
                <a:latin typeface="Georgia"/>
                <a:ea typeface="Georgia"/>
                <a:cs typeface="Georgia"/>
              </a:defRPr>
            </a:defPPr>
          </a:lstStyle>
          <a:p>
            <a:pPr algn="l">
              <a:defRPr sz="1575" b="1" i="0">
                <a:solidFill>
                  <a:srgbClr val="122C3C"/>
                </a:solidFill>
                <a:latin typeface="Georgia"/>
                <a:ea typeface="Georgia"/>
                <a:cs typeface="Georgia"/>
              </a:defRPr>
            </a:pPr>
            <a:r>
              <a:rPr sz="1575" b="1" i="0">
                <a:solidFill>
                  <a:srgbClr val="122C3C"/>
                </a:solidFill>
                <a:latin typeface="Georgia"/>
                <a:ea typeface="Georgia"/>
                <a:cs typeface="Georgia"/>
              </a:rPr>
              <a:t>Voluntario: cumplimiento en plazo. Ejecutivo: pago espontáneo o, en su defecto, procedimiento de apremio.</a:t>
            </a:r>
          </a:p>
        </p:txBody>
      </p:sp>
    </p:spTree>
    <p:extLst>
      <p:ext uri="{BB962C8B-B14F-4D97-AF65-F5344CB8AC3E}">
        <p14:creationId xmlns:p14="http://schemas.microsoft.com/office/powerpoint/2010/main" val="329037060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yebrow">
            <a:extLst>
              <a:ext uri="{FF2B5EF4-FFF2-40B4-BE49-F238E27FC236}">
                <a16:creationId xmlns:a16="http://schemas.microsoft.com/office/drawing/2014/main" id="{E59AA93D-6465-49DF-A369-D5A5ACC94D60}"/>
              </a:ext>
            </a:extLst>
          </p:cNvPr>
          <p:cNvSpPr>
            <a:spLocks noGrp="1"/>
          </p:cNvSpPr>
          <p:nvPr/>
        </p:nvSpPr>
        <p:spPr>
          <a:xfrm>
            <a:off x="685800" y="323850"/>
            <a:ext cx="9715500" cy="190500"/>
          </a:xfrm>
          <a:prstGeom prst="rect">
            <a:avLst/>
          </a:prstGeom>
          <a:noFill/>
          <a:ln w="0">
            <a:noFill/>
            <a:prstDash val="solid"/>
          </a:ln>
        </p:spPr>
        <p:txBody>
          <a:bodyPr lIns="0" tIns="0" rIns="0" bIns="0" anchor="t">
            <a:normAutofit/>
          </a:bodyPr>
          <a:lstStyle>
            <a:defPPr algn="l">
              <a:defRPr sz="1050" b="1" i="0">
                <a:solidFill>
                  <a:srgbClr val="176B67"/>
                </a:solidFill>
                <a:latin typeface="Aptos"/>
                <a:ea typeface="Aptos"/>
                <a:cs typeface="Aptos"/>
              </a:defRPr>
            </a:defPPr>
          </a:lstStyle>
          <a:p>
            <a:pPr algn="l">
              <a:defRPr sz="1050" b="1" i="0">
                <a:solidFill>
                  <a:srgbClr val="176B67"/>
                </a:solidFill>
                <a:latin typeface="Aptos"/>
                <a:ea typeface="Aptos"/>
                <a:cs typeface="Aptos"/>
              </a:defRPr>
            </a:pPr>
            <a:r>
              <a:rPr sz="1050" b="1" i="0">
                <a:solidFill>
                  <a:srgbClr val="176B67"/>
                </a:solidFill>
                <a:latin typeface="Aptos"/>
                <a:ea typeface="Aptos"/>
                <a:cs typeface="Aptos"/>
              </a:rPr>
              <a:t>07 · RECAUDACIÓN</a:t>
            </a:r>
          </a:p>
        </p:txBody>
      </p:sp>
      <p:sp>
        <p:nvSpPr>
          <p:cNvPr id="2" name="slide-title">
            <a:extLst>
              <a:ext uri="{FF2B5EF4-FFF2-40B4-BE49-F238E27FC236}">
                <a16:creationId xmlns:a16="http://schemas.microsoft.com/office/drawing/2014/main" id="{9F849413-B1E6-413D-ACBD-5029C424EE88}"/>
              </a:ext>
            </a:extLst>
          </p:cNvPr>
          <p:cNvSpPr>
            <a:spLocks noGrp="1"/>
          </p:cNvSpPr>
          <p:nvPr/>
        </p:nvSpPr>
        <p:spPr>
          <a:xfrm>
            <a:off x="685800" y="638175"/>
            <a:ext cx="10820400" cy="571500"/>
          </a:xfrm>
          <a:prstGeom prst="rect">
            <a:avLst/>
          </a:prstGeom>
          <a:noFill/>
          <a:ln w="0">
            <a:noFill/>
            <a:prstDash val="solid"/>
          </a:ln>
        </p:spPr>
        <p:txBody>
          <a:bodyPr lIns="0" tIns="0" rIns="0" bIns="0" anchor="ctr">
            <a:normAutofit/>
          </a:bodyPr>
          <a:lstStyle>
            <a:defPPr algn="l">
              <a:defRPr sz="3300" b="1" i="0">
                <a:solidFill>
                  <a:srgbClr val="122C3C"/>
                </a:solidFill>
                <a:latin typeface="Georgia"/>
                <a:ea typeface="Georgia"/>
                <a:cs typeface="Georgia"/>
              </a:defRPr>
            </a:defPPr>
          </a:lstStyle>
          <a:p>
            <a:pPr algn="l">
              <a:defRPr sz="3300" b="1" i="0">
                <a:solidFill>
                  <a:srgbClr val="122C3C"/>
                </a:solidFill>
                <a:latin typeface="Georgia"/>
                <a:ea typeface="Georgia"/>
                <a:cs typeface="Georgia"/>
              </a:defRPr>
            </a:pPr>
            <a:r>
              <a:rPr sz="3300" b="1" i="0">
                <a:solidFill>
                  <a:srgbClr val="122C3C"/>
                </a:solidFill>
                <a:latin typeface="Georgia"/>
                <a:ea typeface="Georgia"/>
                <a:cs typeface="Georgia"/>
              </a:rPr>
              <a:t>El apremio transforma la deuda impagada</a:t>
            </a:r>
          </a:p>
        </p:txBody>
      </p:sp>
      <p:sp>
        <p:nvSpPr>
          <p:cNvPr id="3" name="slide-intro">
            <a:extLst>
              <a:ext uri="{FF2B5EF4-FFF2-40B4-BE49-F238E27FC236}">
                <a16:creationId xmlns:a16="http://schemas.microsoft.com/office/drawing/2014/main" id="{BE5D58DC-E2A8-45F5-ADAD-A7C8A2512072}"/>
              </a:ext>
            </a:extLst>
          </p:cNvPr>
          <p:cNvSpPr>
            <a:spLocks noGrp="1"/>
          </p:cNvSpPr>
          <p:nvPr/>
        </p:nvSpPr>
        <p:spPr>
          <a:xfrm>
            <a:off x="704850" y="1304925"/>
            <a:ext cx="10744200" cy="371475"/>
          </a:xfrm>
          <a:prstGeom prst="rect">
            <a:avLst/>
          </a:prstGeom>
          <a:noFill/>
          <a:ln w="0">
            <a:noFill/>
            <a:prstDash val="solid"/>
          </a:ln>
        </p:spPr>
        <p:txBody>
          <a:bodyPr lIns="0" tIns="0" rIns="0" bIns="0" anchor="ctr">
            <a:normAutofit/>
          </a:bodyPr>
          <a:lstStyle>
            <a:defPPr algn="l">
              <a:defRPr sz="1538" b="0" i="0">
                <a:solidFill>
                  <a:srgbClr val="596C73"/>
                </a:solidFill>
                <a:latin typeface="Aptos"/>
                <a:ea typeface="Aptos"/>
                <a:cs typeface="Aptos"/>
              </a:defRPr>
            </a:defPPr>
          </a:lstStyle>
          <a:p>
            <a:pPr algn="l">
              <a:defRPr sz="1538" b="0" i="0">
                <a:solidFill>
                  <a:srgbClr val="596C73"/>
                </a:solidFill>
                <a:latin typeface="Aptos"/>
                <a:ea typeface="Aptos"/>
                <a:cs typeface="Aptos"/>
              </a:defRPr>
            </a:pPr>
            <a:r>
              <a:rPr sz="1538" b="0" i="0">
                <a:solidFill>
                  <a:srgbClr val="596C73"/>
                </a:solidFill>
                <a:latin typeface="Aptos"/>
                <a:ea typeface="Aptos"/>
                <a:cs typeface="Aptos"/>
              </a:rPr>
              <a:t>Es ejecución administrativa con actos y garantías propios, no un sinónimo de “periodo ejecutivo”.</a:t>
            </a:r>
          </a:p>
        </p:txBody>
      </p:sp>
      <p:sp>
        <p:nvSpPr>
          <p:cNvPr id="4" name="rule">
            <a:extLst>
              <a:ext uri="{FF2B5EF4-FFF2-40B4-BE49-F238E27FC236}">
                <a16:creationId xmlns:a16="http://schemas.microsoft.com/office/drawing/2014/main" id="{ADB6D002-DE42-43EB-A2BA-5FE006BD3D5D}"/>
              </a:ext>
            </a:extLst>
          </p:cNvPr>
          <p:cNvSpPr>
            <a:spLocks noGrp="1"/>
          </p:cNvSpPr>
          <p:nvPr/>
        </p:nvSpPr>
        <p:spPr>
          <a:xfrm>
            <a:off x="685800" y="6419850"/>
            <a:ext cx="10820400" cy="9525"/>
          </a:xfrm>
          <a:prstGeom prst="rect">
            <a:avLst/>
          </a:prstGeom>
          <a:solidFill>
            <a:srgbClr val="CBD5D2"/>
          </a:solidFill>
          <a:ln w="0">
            <a:noFill/>
            <a:prstDash val="solid"/>
          </a:ln>
        </p:spPr>
        <p:txBody>
          <a:bodyPr/>
          <a:lstStyle/>
          <a:p>
            <a:endParaRPr lang="es-ES"/>
          </a:p>
        </p:txBody>
      </p:sp>
      <p:sp>
        <p:nvSpPr>
          <p:cNvPr id="5" name="footer">
            <a:extLst>
              <a:ext uri="{FF2B5EF4-FFF2-40B4-BE49-F238E27FC236}">
                <a16:creationId xmlns:a16="http://schemas.microsoft.com/office/drawing/2014/main" id="{CF3C0893-5FB8-4EF9-BB14-AA365CC2894F}"/>
              </a:ext>
            </a:extLst>
          </p:cNvPr>
          <p:cNvSpPr>
            <a:spLocks noGrp="1"/>
          </p:cNvSpPr>
          <p:nvPr/>
        </p:nvSpPr>
        <p:spPr>
          <a:xfrm>
            <a:off x="685800" y="6515100"/>
            <a:ext cx="7620000" cy="171450"/>
          </a:xfrm>
          <a:prstGeom prst="rect">
            <a:avLst/>
          </a:prstGeom>
          <a:noFill/>
          <a:ln w="0">
            <a:noFill/>
            <a:prstDash val="solid"/>
          </a:ln>
        </p:spPr>
        <p:txBody>
          <a:bodyPr lIns="0" tIns="0" rIns="0" bIns="0" anchor="ctr">
            <a:normAutofit/>
          </a:bodyPr>
          <a:lstStyle>
            <a:defPPr algn="l">
              <a:defRPr sz="938" b="1" i="0">
                <a:solidFill>
                  <a:srgbClr val="596C73"/>
                </a:solidFill>
                <a:latin typeface="Aptos"/>
                <a:ea typeface="Aptos"/>
                <a:cs typeface="Aptos"/>
              </a:defRPr>
            </a:defPPr>
          </a:lstStyle>
          <a:p>
            <a:pPr algn="l">
              <a:defRPr sz="938" b="1" i="0">
                <a:solidFill>
                  <a:srgbClr val="596C73"/>
                </a:solidFill>
                <a:latin typeface="Aptos"/>
                <a:ea typeface="Aptos"/>
                <a:cs typeface="Aptos"/>
              </a:defRPr>
            </a:pPr>
            <a:r>
              <a:rPr sz="938" b="1" i="0">
                <a:solidFill>
                  <a:srgbClr val="596C73"/>
                </a:solidFill>
                <a:latin typeface="Aptos"/>
                <a:ea typeface="Aptos"/>
                <a:cs typeface="Aptos"/>
              </a:rPr>
              <a:t>LEY 58/2003 · LGT · CORTE DE FUENTES: 15 OCT 2026</a:t>
            </a:r>
          </a:p>
        </p:txBody>
      </p:sp>
      <p:sp>
        <p:nvSpPr>
          <p:cNvPr id="6" name="page-number">
            <a:extLst>
              <a:ext uri="{FF2B5EF4-FFF2-40B4-BE49-F238E27FC236}">
                <a16:creationId xmlns:a16="http://schemas.microsoft.com/office/drawing/2014/main" id="{F9798D51-882B-49C0-AFA9-47148DD033B9}"/>
              </a:ext>
            </a:extLst>
          </p:cNvPr>
          <p:cNvSpPr>
            <a:spLocks noGrp="1"/>
          </p:cNvSpPr>
          <p:nvPr/>
        </p:nvSpPr>
        <p:spPr>
          <a:xfrm>
            <a:off x="10953750" y="6477000"/>
            <a:ext cx="533400" cy="228600"/>
          </a:xfrm>
          <a:prstGeom prst="rect">
            <a:avLst/>
          </a:prstGeom>
          <a:noFill/>
          <a:ln w="0">
            <a:noFill/>
            <a:prstDash val="solid"/>
          </a:ln>
        </p:spPr>
        <p:txBody>
          <a:bodyPr lIns="0" tIns="0" rIns="0" bIns="0" anchor="ctr">
            <a:normAutofit/>
          </a:bodyPr>
          <a:lstStyle>
            <a:defPPr algn="r">
              <a:defRPr sz="1350" b="1" i="0">
                <a:solidFill>
                  <a:srgbClr val="176B67"/>
                </a:solidFill>
                <a:latin typeface="Georgia"/>
                <a:ea typeface="Georgia"/>
                <a:cs typeface="Georgia"/>
              </a:defRPr>
            </a:defPPr>
          </a:lstStyle>
          <a:p>
            <a:pPr algn="r">
              <a:defRPr sz="1350" b="1" i="0">
                <a:solidFill>
                  <a:srgbClr val="176B67"/>
                </a:solidFill>
                <a:latin typeface="Georgia"/>
                <a:ea typeface="Georgia"/>
                <a:cs typeface="Georgia"/>
              </a:defRPr>
            </a:pPr>
            <a:r>
              <a:rPr sz="1350" b="1" i="0">
                <a:solidFill>
                  <a:srgbClr val="176B67"/>
                </a:solidFill>
                <a:latin typeface="Georgia"/>
                <a:ea typeface="Georgia"/>
                <a:cs typeface="Georgia"/>
              </a:rPr>
              <a:t>17</a:t>
            </a:r>
          </a:p>
        </p:txBody>
      </p:sp>
      <p:sp>
        <p:nvSpPr>
          <p:cNvPr id="7" name="step-no">
            <a:extLst>
              <a:ext uri="{FF2B5EF4-FFF2-40B4-BE49-F238E27FC236}">
                <a16:creationId xmlns:a16="http://schemas.microsoft.com/office/drawing/2014/main" id="{981A83A4-9292-4ACA-A6BA-60033503703B}"/>
              </a:ext>
            </a:extLst>
          </p:cNvPr>
          <p:cNvSpPr>
            <a:spLocks noGrp="1"/>
          </p:cNvSpPr>
          <p:nvPr/>
        </p:nvSpPr>
        <p:spPr>
          <a:xfrm>
            <a:off x="838200" y="2105025"/>
            <a:ext cx="666750" cy="419100"/>
          </a:xfrm>
          <a:prstGeom prst="rect">
            <a:avLst/>
          </a:prstGeom>
          <a:noFill/>
          <a:ln w="0">
            <a:noFill/>
            <a:prstDash val="solid"/>
          </a:ln>
        </p:spPr>
        <p:txBody>
          <a:bodyPr lIns="0" tIns="0" rIns="0" bIns="0" anchor="t">
            <a:normAutofit/>
          </a:bodyPr>
          <a:lstStyle>
            <a:defPPr algn="l">
              <a:defRPr sz="2400" b="1" i="0">
                <a:solidFill>
                  <a:srgbClr val="176B67"/>
                </a:solidFill>
                <a:latin typeface="Georgia"/>
                <a:ea typeface="Georgia"/>
                <a:cs typeface="Georgia"/>
              </a:defRPr>
            </a:defPPr>
          </a:lstStyle>
          <a:p>
            <a:pPr algn="l">
              <a:defRPr sz="2400" b="1" i="0">
                <a:solidFill>
                  <a:srgbClr val="176B67"/>
                </a:solidFill>
                <a:latin typeface="Georgia"/>
                <a:ea typeface="Georgia"/>
                <a:cs typeface="Georgia"/>
              </a:defRPr>
            </a:pPr>
            <a:r>
              <a:rPr sz="2400" b="1" i="0">
                <a:solidFill>
                  <a:srgbClr val="176B67"/>
                </a:solidFill>
                <a:latin typeface="Georgia"/>
                <a:ea typeface="Georgia"/>
                <a:cs typeface="Georgia"/>
              </a:rPr>
              <a:t>01</a:t>
            </a:r>
          </a:p>
        </p:txBody>
      </p:sp>
      <p:sp>
        <p:nvSpPr>
          <p:cNvPr id="8" name="rule">
            <a:extLst>
              <a:ext uri="{FF2B5EF4-FFF2-40B4-BE49-F238E27FC236}">
                <a16:creationId xmlns:a16="http://schemas.microsoft.com/office/drawing/2014/main" id="{5BC2F7CA-981D-4851-8234-FDF950A86DD7}"/>
              </a:ext>
            </a:extLst>
          </p:cNvPr>
          <p:cNvSpPr>
            <a:spLocks noGrp="1"/>
          </p:cNvSpPr>
          <p:nvPr/>
        </p:nvSpPr>
        <p:spPr>
          <a:xfrm>
            <a:off x="838200" y="2638425"/>
            <a:ext cx="2286000" cy="28575"/>
          </a:xfrm>
          <a:prstGeom prst="rect">
            <a:avLst/>
          </a:prstGeom>
          <a:solidFill>
            <a:srgbClr val="176B67"/>
          </a:solidFill>
          <a:ln w="0">
            <a:noFill/>
            <a:prstDash val="solid"/>
          </a:ln>
        </p:spPr>
        <p:txBody>
          <a:bodyPr/>
          <a:lstStyle/>
          <a:p>
            <a:endParaRPr lang="es-ES"/>
          </a:p>
        </p:txBody>
      </p:sp>
      <p:sp>
        <p:nvSpPr>
          <p:cNvPr id="9" name="step-title">
            <a:extLst>
              <a:ext uri="{FF2B5EF4-FFF2-40B4-BE49-F238E27FC236}">
                <a16:creationId xmlns:a16="http://schemas.microsoft.com/office/drawing/2014/main" id="{0B088E10-62A7-4832-9A72-EF67712F29A5}"/>
              </a:ext>
            </a:extLst>
          </p:cNvPr>
          <p:cNvSpPr>
            <a:spLocks noGrp="1"/>
          </p:cNvSpPr>
          <p:nvPr/>
        </p:nvSpPr>
        <p:spPr>
          <a:xfrm>
            <a:off x="838200" y="2819400"/>
            <a:ext cx="2286000" cy="533400"/>
          </a:xfrm>
          <a:prstGeom prst="rect">
            <a:avLst/>
          </a:prstGeom>
          <a:noFill/>
          <a:ln w="0">
            <a:noFill/>
            <a:prstDash val="solid"/>
          </a:ln>
        </p:spPr>
        <p:txBody>
          <a:bodyPr lIns="0" tIns="0" rIns="0" bIns="0" anchor="t">
            <a:normAutofit/>
          </a:bodyPr>
          <a:lstStyle>
            <a:defPPr algn="l">
              <a:defRPr sz="1650" b="1" i="0">
                <a:solidFill>
                  <a:srgbClr val="122C3C"/>
                </a:solidFill>
                <a:latin typeface="Georgia"/>
                <a:ea typeface="Georgia"/>
                <a:cs typeface="Georgia"/>
              </a:defRPr>
            </a:defPPr>
          </a:lstStyle>
          <a:p>
            <a:pPr algn="l">
              <a:defRPr sz="1650" b="1" i="0">
                <a:solidFill>
                  <a:srgbClr val="122C3C"/>
                </a:solidFill>
                <a:latin typeface="Georgia"/>
                <a:ea typeface="Georgia"/>
                <a:cs typeface="Georgia"/>
              </a:defRPr>
            </a:pPr>
            <a:r>
              <a:rPr sz="1650" b="1" i="0">
                <a:solidFill>
                  <a:srgbClr val="122C3C"/>
                </a:solidFill>
                <a:latin typeface="Georgia"/>
                <a:ea typeface="Georgia"/>
                <a:cs typeface="Georgia"/>
              </a:rPr>
              <a:t>Inicio ejecutivo</a:t>
            </a:r>
          </a:p>
        </p:txBody>
      </p:sp>
      <p:sp>
        <p:nvSpPr>
          <p:cNvPr id="10" name="step-copy">
            <a:extLst>
              <a:ext uri="{FF2B5EF4-FFF2-40B4-BE49-F238E27FC236}">
                <a16:creationId xmlns:a16="http://schemas.microsoft.com/office/drawing/2014/main" id="{F1E632BA-8599-47FB-9E7C-949EAEE32FD9}"/>
              </a:ext>
            </a:extLst>
          </p:cNvPr>
          <p:cNvSpPr>
            <a:spLocks noGrp="1"/>
          </p:cNvSpPr>
          <p:nvPr/>
        </p:nvSpPr>
        <p:spPr>
          <a:xfrm>
            <a:off x="838200" y="3419475"/>
            <a:ext cx="2286000" cy="1085850"/>
          </a:xfrm>
          <a:prstGeom prst="rect">
            <a:avLst/>
          </a:prstGeom>
          <a:noFill/>
          <a:ln w="0">
            <a:noFill/>
            <a:prstDash val="solid"/>
          </a:ln>
        </p:spPr>
        <p:txBody>
          <a:bodyPr lIns="0" tIns="0" rIns="0" bIns="0" anchor="t">
            <a:normAutofit/>
          </a:bodyPr>
          <a:lstStyle>
            <a:defPPr algn="l">
              <a:defRPr sz="1388" b="0" i="0">
                <a:solidFill>
                  <a:srgbClr val="1A303B"/>
                </a:solidFill>
                <a:latin typeface="Aptos"/>
                <a:ea typeface="Aptos"/>
                <a:cs typeface="Aptos"/>
              </a:defRPr>
            </a:defPPr>
          </a:lstStyle>
          <a:p>
            <a:pPr algn="l">
              <a:defRPr sz="1388" b="0" i="0">
                <a:solidFill>
                  <a:srgbClr val="1A303B"/>
                </a:solidFill>
                <a:latin typeface="Aptos"/>
                <a:ea typeface="Aptos"/>
                <a:cs typeface="Aptos"/>
              </a:defRPr>
            </a:pPr>
            <a:r>
              <a:rPr sz="1388" b="0" i="0">
                <a:solidFill>
                  <a:srgbClr val="1A303B"/>
                </a:solidFill>
                <a:latin typeface="Aptos"/>
                <a:ea typeface="Aptos"/>
                <a:cs typeface="Aptos"/>
              </a:rPr>
              <a:t>Vencimiento sin ingreso o autoliquidación no pagada, según el art. 161.</a:t>
            </a:r>
          </a:p>
        </p:txBody>
      </p:sp>
      <p:sp>
        <p:nvSpPr>
          <p:cNvPr id="11" name="arrow">
            <a:extLst>
              <a:ext uri="{FF2B5EF4-FFF2-40B4-BE49-F238E27FC236}">
                <a16:creationId xmlns:a16="http://schemas.microsoft.com/office/drawing/2014/main" id="{62BFF9C2-9645-4D26-BD08-AE660098EAED}"/>
              </a:ext>
            </a:extLst>
          </p:cNvPr>
          <p:cNvSpPr>
            <a:spLocks noGrp="1"/>
          </p:cNvSpPr>
          <p:nvPr/>
        </p:nvSpPr>
        <p:spPr>
          <a:xfrm>
            <a:off x="3162300" y="2638425"/>
            <a:ext cx="323850" cy="266700"/>
          </a:xfrm>
          <a:prstGeom prst="rect">
            <a:avLst/>
          </a:prstGeom>
          <a:noFill/>
          <a:ln w="0">
            <a:noFill/>
            <a:prstDash val="solid"/>
          </a:ln>
        </p:spPr>
        <p:txBody>
          <a:bodyPr lIns="0" tIns="0" rIns="0" bIns="0" anchor="t">
            <a:normAutofit fontScale="93333"/>
          </a:bodyPr>
          <a:lstStyle>
            <a:defPPr algn="ctr">
              <a:defRPr sz="1875" b="1" i="0">
                <a:solidFill>
                  <a:srgbClr val="B85D3B"/>
                </a:solidFill>
                <a:latin typeface="Aptos"/>
                <a:ea typeface="Aptos"/>
                <a:cs typeface="Aptos"/>
              </a:defRPr>
            </a:defPPr>
          </a:lstStyle>
          <a:p>
            <a:pPr algn="ctr">
              <a:defRPr sz="1875" b="1" i="0">
                <a:solidFill>
                  <a:srgbClr val="B85D3B"/>
                </a:solidFill>
                <a:latin typeface="Aptos"/>
                <a:ea typeface="Aptos"/>
                <a:cs typeface="Aptos"/>
              </a:defRPr>
            </a:pPr>
            <a:r>
              <a:rPr sz="1875" b="1" i="0">
                <a:solidFill>
                  <a:srgbClr val="B85D3B"/>
                </a:solidFill>
                <a:latin typeface="Aptos"/>
                <a:ea typeface="Aptos"/>
                <a:cs typeface="Aptos"/>
              </a:rPr>
              <a:t>→</a:t>
            </a:r>
          </a:p>
        </p:txBody>
      </p:sp>
      <p:sp>
        <p:nvSpPr>
          <p:cNvPr id="12" name="step-no">
            <a:extLst>
              <a:ext uri="{FF2B5EF4-FFF2-40B4-BE49-F238E27FC236}">
                <a16:creationId xmlns:a16="http://schemas.microsoft.com/office/drawing/2014/main" id="{084FAA50-B077-4180-A9BC-9A3E1D99043F}"/>
              </a:ext>
            </a:extLst>
          </p:cNvPr>
          <p:cNvSpPr>
            <a:spLocks noGrp="1"/>
          </p:cNvSpPr>
          <p:nvPr/>
        </p:nvSpPr>
        <p:spPr>
          <a:xfrm>
            <a:off x="3505200" y="2105025"/>
            <a:ext cx="666750" cy="419100"/>
          </a:xfrm>
          <a:prstGeom prst="rect">
            <a:avLst/>
          </a:prstGeom>
          <a:noFill/>
          <a:ln w="0">
            <a:noFill/>
            <a:prstDash val="solid"/>
          </a:ln>
        </p:spPr>
        <p:txBody>
          <a:bodyPr lIns="0" tIns="0" rIns="0" bIns="0" anchor="t">
            <a:normAutofit/>
          </a:bodyPr>
          <a:lstStyle>
            <a:defPPr algn="l">
              <a:defRPr sz="2400" b="1" i="0">
                <a:solidFill>
                  <a:srgbClr val="176B67"/>
                </a:solidFill>
                <a:latin typeface="Georgia"/>
                <a:ea typeface="Georgia"/>
                <a:cs typeface="Georgia"/>
              </a:defRPr>
            </a:defPPr>
          </a:lstStyle>
          <a:p>
            <a:pPr algn="l">
              <a:defRPr sz="2400" b="1" i="0">
                <a:solidFill>
                  <a:srgbClr val="176B67"/>
                </a:solidFill>
                <a:latin typeface="Georgia"/>
                <a:ea typeface="Georgia"/>
                <a:cs typeface="Georgia"/>
              </a:defRPr>
            </a:pPr>
            <a:r>
              <a:rPr sz="2400" b="1" i="0">
                <a:solidFill>
                  <a:srgbClr val="176B67"/>
                </a:solidFill>
                <a:latin typeface="Georgia"/>
                <a:ea typeface="Georgia"/>
                <a:cs typeface="Georgia"/>
              </a:rPr>
              <a:t>02</a:t>
            </a:r>
          </a:p>
        </p:txBody>
      </p:sp>
      <p:sp>
        <p:nvSpPr>
          <p:cNvPr id="13" name="rule">
            <a:extLst>
              <a:ext uri="{FF2B5EF4-FFF2-40B4-BE49-F238E27FC236}">
                <a16:creationId xmlns:a16="http://schemas.microsoft.com/office/drawing/2014/main" id="{0E537B0D-1B02-45E1-8DE8-5558AB280628}"/>
              </a:ext>
            </a:extLst>
          </p:cNvPr>
          <p:cNvSpPr>
            <a:spLocks noGrp="1"/>
          </p:cNvSpPr>
          <p:nvPr/>
        </p:nvSpPr>
        <p:spPr>
          <a:xfrm>
            <a:off x="3505200" y="2638425"/>
            <a:ext cx="2286000" cy="28575"/>
          </a:xfrm>
          <a:prstGeom prst="rect">
            <a:avLst/>
          </a:prstGeom>
          <a:solidFill>
            <a:srgbClr val="176B67"/>
          </a:solidFill>
          <a:ln w="0">
            <a:noFill/>
            <a:prstDash val="solid"/>
          </a:ln>
        </p:spPr>
        <p:txBody>
          <a:bodyPr/>
          <a:lstStyle/>
          <a:p>
            <a:endParaRPr lang="es-ES"/>
          </a:p>
        </p:txBody>
      </p:sp>
      <p:sp>
        <p:nvSpPr>
          <p:cNvPr id="14" name="step-title">
            <a:extLst>
              <a:ext uri="{FF2B5EF4-FFF2-40B4-BE49-F238E27FC236}">
                <a16:creationId xmlns:a16="http://schemas.microsoft.com/office/drawing/2014/main" id="{CE359BBA-DE1C-4A5C-9389-8CFDFA536BC0}"/>
              </a:ext>
            </a:extLst>
          </p:cNvPr>
          <p:cNvSpPr>
            <a:spLocks noGrp="1"/>
          </p:cNvSpPr>
          <p:nvPr/>
        </p:nvSpPr>
        <p:spPr>
          <a:xfrm>
            <a:off x="3505200" y="2819400"/>
            <a:ext cx="2286000" cy="533400"/>
          </a:xfrm>
          <a:prstGeom prst="rect">
            <a:avLst/>
          </a:prstGeom>
          <a:noFill/>
          <a:ln w="0">
            <a:noFill/>
            <a:prstDash val="solid"/>
          </a:ln>
        </p:spPr>
        <p:txBody>
          <a:bodyPr lIns="0" tIns="0" rIns="0" bIns="0" anchor="t">
            <a:normAutofit/>
          </a:bodyPr>
          <a:lstStyle>
            <a:defPPr algn="l">
              <a:defRPr sz="1650" b="1" i="0">
                <a:solidFill>
                  <a:srgbClr val="122C3C"/>
                </a:solidFill>
                <a:latin typeface="Georgia"/>
                <a:ea typeface="Georgia"/>
                <a:cs typeface="Georgia"/>
              </a:defRPr>
            </a:defPPr>
          </a:lstStyle>
          <a:p>
            <a:pPr algn="l">
              <a:defRPr sz="1650" b="1" i="0">
                <a:solidFill>
                  <a:srgbClr val="122C3C"/>
                </a:solidFill>
                <a:latin typeface="Georgia"/>
                <a:ea typeface="Georgia"/>
                <a:cs typeface="Georgia"/>
              </a:defRPr>
            </a:pPr>
            <a:r>
              <a:rPr sz="1650" b="1" i="0">
                <a:solidFill>
                  <a:srgbClr val="122C3C"/>
                </a:solidFill>
                <a:latin typeface="Georgia"/>
                <a:ea typeface="Georgia"/>
                <a:cs typeface="Georgia"/>
              </a:rPr>
              <a:t>Providencia de apremio</a:t>
            </a:r>
          </a:p>
        </p:txBody>
      </p:sp>
      <p:sp>
        <p:nvSpPr>
          <p:cNvPr id="15" name="step-copy">
            <a:extLst>
              <a:ext uri="{FF2B5EF4-FFF2-40B4-BE49-F238E27FC236}">
                <a16:creationId xmlns:a16="http://schemas.microsoft.com/office/drawing/2014/main" id="{213F2191-B5BC-4F07-95CB-045CC53F3DE1}"/>
              </a:ext>
            </a:extLst>
          </p:cNvPr>
          <p:cNvSpPr>
            <a:spLocks noGrp="1"/>
          </p:cNvSpPr>
          <p:nvPr/>
        </p:nvSpPr>
        <p:spPr>
          <a:xfrm>
            <a:off x="3505200" y="3419475"/>
            <a:ext cx="2286000" cy="1085850"/>
          </a:xfrm>
          <a:prstGeom prst="rect">
            <a:avLst/>
          </a:prstGeom>
          <a:noFill/>
          <a:ln w="0">
            <a:noFill/>
            <a:prstDash val="solid"/>
          </a:ln>
        </p:spPr>
        <p:txBody>
          <a:bodyPr lIns="0" tIns="0" rIns="0" bIns="0" anchor="t">
            <a:normAutofit/>
          </a:bodyPr>
          <a:lstStyle>
            <a:defPPr algn="l">
              <a:defRPr sz="1388" b="0" i="0">
                <a:solidFill>
                  <a:srgbClr val="1A303B"/>
                </a:solidFill>
                <a:latin typeface="Aptos"/>
                <a:ea typeface="Aptos"/>
                <a:cs typeface="Aptos"/>
              </a:defRPr>
            </a:defPPr>
          </a:lstStyle>
          <a:p>
            <a:pPr algn="l">
              <a:defRPr sz="1388" b="0" i="0">
                <a:solidFill>
                  <a:srgbClr val="1A303B"/>
                </a:solidFill>
                <a:latin typeface="Aptos"/>
                <a:ea typeface="Aptos"/>
                <a:cs typeface="Aptos"/>
              </a:defRPr>
            </a:pPr>
            <a:r>
              <a:rPr sz="1388" b="0" i="0">
                <a:solidFill>
                  <a:srgbClr val="1A303B"/>
                </a:solidFill>
                <a:latin typeface="Aptos"/>
                <a:ea typeface="Aptos"/>
                <a:cs typeface="Aptos"/>
              </a:rPr>
              <a:t>Acto que ordena la ejecución e identifica la deuda y los medios de impugnación.</a:t>
            </a:r>
          </a:p>
        </p:txBody>
      </p:sp>
      <p:sp>
        <p:nvSpPr>
          <p:cNvPr id="16" name="arrow">
            <a:extLst>
              <a:ext uri="{FF2B5EF4-FFF2-40B4-BE49-F238E27FC236}">
                <a16:creationId xmlns:a16="http://schemas.microsoft.com/office/drawing/2014/main" id="{09043597-701B-4A29-ABA9-87D32E381AA6}"/>
              </a:ext>
            </a:extLst>
          </p:cNvPr>
          <p:cNvSpPr>
            <a:spLocks noGrp="1"/>
          </p:cNvSpPr>
          <p:nvPr/>
        </p:nvSpPr>
        <p:spPr>
          <a:xfrm>
            <a:off x="5829300" y="2638425"/>
            <a:ext cx="323850" cy="266700"/>
          </a:xfrm>
          <a:prstGeom prst="rect">
            <a:avLst/>
          </a:prstGeom>
          <a:noFill/>
          <a:ln w="0">
            <a:noFill/>
            <a:prstDash val="solid"/>
          </a:ln>
        </p:spPr>
        <p:txBody>
          <a:bodyPr lIns="0" tIns="0" rIns="0" bIns="0" anchor="t">
            <a:normAutofit fontScale="93333"/>
          </a:bodyPr>
          <a:lstStyle>
            <a:defPPr algn="ctr">
              <a:defRPr sz="1875" b="1" i="0">
                <a:solidFill>
                  <a:srgbClr val="B85D3B"/>
                </a:solidFill>
                <a:latin typeface="Aptos"/>
                <a:ea typeface="Aptos"/>
                <a:cs typeface="Aptos"/>
              </a:defRPr>
            </a:defPPr>
          </a:lstStyle>
          <a:p>
            <a:pPr algn="ctr">
              <a:defRPr sz="1875" b="1" i="0">
                <a:solidFill>
                  <a:srgbClr val="B85D3B"/>
                </a:solidFill>
                <a:latin typeface="Aptos"/>
                <a:ea typeface="Aptos"/>
                <a:cs typeface="Aptos"/>
              </a:defRPr>
            </a:pPr>
            <a:r>
              <a:rPr sz="1875" b="1" i="0">
                <a:solidFill>
                  <a:srgbClr val="B85D3B"/>
                </a:solidFill>
                <a:latin typeface="Aptos"/>
                <a:ea typeface="Aptos"/>
                <a:cs typeface="Aptos"/>
              </a:rPr>
              <a:t>→</a:t>
            </a:r>
          </a:p>
        </p:txBody>
      </p:sp>
      <p:sp>
        <p:nvSpPr>
          <p:cNvPr id="17" name="step-no">
            <a:extLst>
              <a:ext uri="{FF2B5EF4-FFF2-40B4-BE49-F238E27FC236}">
                <a16:creationId xmlns:a16="http://schemas.microsoft.com/office/drawing/2014/main" id="{5390A75E-0A35-4D86-A398-995D25A4A57D}"/>
              </a:ext>
            </a:extLst>
          </p:cNvPr>
          <p:cNvSpPr>
            <a:spLocks noGrp="1"/>
          </p:cNvSpPr>
          <p:nvPr/>
        </p:nvSpPr>
        <p:spPr>
          <a:xfrm>
            <a:off x="6172200" y="2105025"/>
            <a:ext cx="666750" cy="419100"/>
          </a:xfrm>
          <a:prstGeom prst="rect">
            <a:avLst/>
          </a:prstGeom>
          <a:noFill/>
          <a:ln w="0">
            <a:noFill/>
            <a:prstDash val="solid"/>
          </a:ln>
        </p:spPr>
        <p:txBody>
          <a:bodyPr lIns="0" tIns="0" rIns="0" bIns="0" anchor="t">
            <a:normAutofit/>
          </a:bodyPr>
          <a:lstStyle>
            <a:defPPr algn="l">
              <a:defRPr sz="2400" b="1" i="0">
                <a:solidFill>
                  <a:srgbClr val="176B67"/>
                </a:solidFill>
                <a:latin typeface="Georgia"/>
                <a:ea typeface="Georgia"/>
                <a:cs typeface="Georgia"/>
              </a:defRPr>
            </a:defPPr>
          </a:lstStyle>
          <a:p>
            <a:pPr algn="l">
              <a:defRPr sz="2400" b="1" i="0">
                <a:solidFill>
                  <a:srgbClr val="176B67"/>
                </a:solidFill>
                <a:latin typeface="Georgia"/>
                <a:ea typeface="Georgia"/>
                <a:cs typeface="Georgia"/>
              </a:defRPr>
            </a:pPr>
            <a:r>
              <a:rPr sz="2400" b="1" i="0">
                <a:solidFill>
                  <a:srgbClr val="176B67"/>
                </a:solidFill>
                <a:latin typeface="Georgia"/>
                <a:ea typeface="Georgia"/>
                <a:cs typeface="Georgia"/>
              </a:rPr>
              <a:t>03</a:t>
            </a:r>
          </a:p>
        </p:txBody>
      </p:sp>
      <p:sp>
        <p:nvSpPr>
          <p:cNvPr id="18" name="rule">
            <a:extLst>
              <a:ext uri="{FF2B5EF4-FFF2-40B4-BE49-F238E27FC236}">
                <a16:creationId xmlns:a16="http://schemas.microsoft.com/office/drawing/2014/main" id="{98640306-CF22-4957-8E31-D7050917E378}"/>
              </a:ext>
            </a:extLst>
          </p:cNvPr>
          <p:cNvSpPr>
            <a:spLocks noGrp="1"/>
          </p:cNvSpPr>
          <p:nvPr/>
        </p:nvSpPr>
        <p:spPr>
          <a:xfrm>
            <a:off x="6172200" y="2638425"/>
            <a:ext cx="2286000" cy="28575"/>
          </a:xfrm>
          <a:prstGeom prst="rect">
            <a:avLst/>
          </a:prstGeom>
          <a:solidFill>
            <a:srgbClr val="176B67"/>
          </a:solidFill>
          <a:ln w="0">
            <a:noFill/>
            <a:prstDash val="solid"/>
          </a:ln>
        </p:spPr>
        <p:txBody>
          <a:bodyPr/>
          <a:lstStyle/>
          <a:p>
            <a:endParaRPr lang="es-ES"/>
          </a:p>
        </p:txBody>
      </p:sp>
      <p:sp>
        <p:nvSpPr>
          <p:cNvPr id="19" name="step-title">
            <a:extLst>
              <a:ext uri="{FF2B5EF4-FFF2-40B4-BE49-F238E27FC236}">
                <a16:creationId xmlns:a16="http://schemas.microsoft.com/office/drawing/2014/main" id="{2532C9F4-0816-43AF-B10B-6DCE1F496745}"/>
              </a:ext>
            </a:extLst>
          </p:cNvPr>
          <p:cNvSpPr>
            <a:spLocks noGrp="1"/>
          </p:cNvSpPr>
          <p:nvPr/>
        </p:nvSpPr>
        <p:spPr>
          <a:xfrm>
            <a:off x="6172200" y="2819400"/>
            <a:ext cx="2286000" cy="533400"/>
          </a:xfrm>
          <a:prstGeom prst="rect">
            <a:avLst/>
          </a:prstGeom>
          <a:noFill/>
          <a:ln w="0">
            <a:noFill/>
            <a:prstDash val="solid"/>
          </a:ln>
        </p:spPr>
        <p:txBody>
          <a:bodyPr lIns="0" tIns="0" rIns="0" bIns="0" anchor="t">
            <a:normAutofit/>
          </a:bodyPr>
          <a:lstStyle>
            <a:defPPr algn="l">
              <a:defRPr sz="1650" b="1" i="0">
                <a:solidFill>
                  <a:srgbClr val="122C3C"/>
                </a:solidFill>
                <a:latin typeface="Georgia"/>
                <a:ea typeface="Georgia"/>
                <a:cs typeface="Georgia"/>
              </a:defRPr>
            </a:defPPr>
          </a:lstStyle>
          <a:p>
            <a:pPr algn="l">
              <a:defRPr sz="1650" b="1" i="0">
                <a:solidFill>
                  <a:srgbClr val="122C3C"/>
                </a:solidFill>
                <a:latin typeface="Georgia"/>
                <a:ea typeface="Georgia"/>
                <a:cs typeface="Georgia"/>
              </a:defRPr>
            </a:pPr>
            <a:r>
              <a:rPr sz="1650" b="1" i="0">
                <a:solidFill>
                  <a:srgbClr val="122C3C"/>
                </a:solidFill>
                <a:latin typeface="Georgia"/>
                <a:ea typeface="Georgia"/>
                <a:cs typeface="Georgia"/>
              </a:rPr>
              <a:t>Embargo</a:t>
            </a:r>
          </a:p>
        </p:txBody>
      </p:sp>
      <p:sp>
        <p:nvSpPr>
          <p:cNvPr id="20" name="step-copy">
            <a:extLst>
              <a:ext uri="{FF2B5EF4-FFF2-40B4-BE49-F238E27FC236}">
                <a16:creationId xmlns:a16="http://schemas.microsoft.com/office/drawing/2014/main" id="{867138F0-F0FB-484C-9AAB-0B6B87DBF7F2}"/>
              </a:ext>
            </a:extLst>
          </p:cNvPr>
          <p:cNvSpPr>
            <a:spLocks noGrp="1"/>
          </p:cNvSpPr>
          <p:nvPr/>
        </p:nvSpPr>
        <p:spPr>
          <a:xfrm>
            <a:off x="6172200" y="3419475"/>
            <a:ext cx="2286000" cy="1085850"/>
          </a:xfrm>
          <a:prstGeom prst="rect">
            <a:avLst/>
          </a:prstGeom>
          <a:noFill/>
          <a:ln w="0">
            <a:noFill/>
            <a:prstDash val="solid"/>
          </a:ln>
        </p:spPr>
        <p:txBody>
          <a:bodyPr lIns="0" tIns="0" rIns="0" bIns="0" anchor="t">
            <a:normAutofit/>
          </a:bodyPr>
          <a:lstStyle>
            <a:defPPr algn="l">
              <a:defRPr sz="1388" b="0" i="0">
                <a:solidFill>
                  <a:srgbClr val="1A303B"/>
                </a:solidFill>
                <a:latin typeface="Aptos"/>
                <a:ea typeface="Aptos"/>
                <a:cs typeface="Aptos"/>
              </a:defRPr>
            </a:defPPr>
          </a:lstStyle>
          <a:p>
            <a:pPr algn="l">
              <a:defRPr sz="1388" b="0" i="0">
                <a:solidFill>
                  <a:srgbClr val="1A303B"/>
                </a:solidFill>
                <a:latin typeface="Aptos"/>
                <a:ea typeface="Aptos"/>
                <a:cs typeface="Aptos"/>
              </a:defRPr>
            </a:pPr>
            <a:r>
              <a:rPr sz="1388" b="0" i="0">
                <a:solidFill>
                  <a:srgbClr val="1A303B"/>
                </a:solidFill>
                <a:latin typeface="Aptos"/>
                <a:ea typeface="Aptos"/>
                <a:cs typeface="Aptos"/>
              </a:rPr>
              <a:t>Si no se paga en el plazo de la providencia, se traban bienes conforme al orden legal.</a:t>
            </a:r>
          </a:p>
        </p:txBody>
      </p:sp>
      <p:sp>
        <p:nvSpPr>
          <p:cNvPr id="21" name="arrow">
            <a:extLst>
              <a:ext uri="{FF2B5EF4-FFF2-40B4-BE49-F238E27FC236}">
                <a16:creationId xmlns:a16="http://schemas.microsoft.com/office/drawing/2014/main" id="{04DAC609-F1B2-4336-916F-C9249D2B8590}"/>
              </a:ext>
            </a:extLst>
          </p:cNvPr>
          <p:cNvSpPr>
            <a:spLocks noGrp="1"/>
          </p:cNvSpPr>
          <p:nvPr/>
        </p:nvSpPr>
        <p:spPr>
          <a:xfrm>
            <a:off x="8496300" y="2638425"/>
            <a:ext cx="323850" cy="266700"/>
          </a:xfrm>
          <a:prstGeom prst="rect">
            <a:avLst/>
          </a:prstGeom>
          <a:noFill/>
          <a:ln w="0">
            <a:noFill/>
            <a:prstDash val="solid"/>
          </a:ln>
        </p:spPr>
        <p:txBody>
          <a:bodyPr lIns="0" tIns="0" rIns="0" bIns="0" anchor="t">
            <a:normAutofit fontScale="93333"/>
          </a:bodyPr>
          <a:lstStyle>
            <a:defPPr algn="ctr">
              <a:defRPr sz="1875" b="1" i="0">
                <a:solidFill>
                  <a:srgbClr val="B85D3B"/>
                </a:solidFill>
                <a:latin typeface="Aptos"/>
                <a:ea typeface="Aptos"/>
                <a:cs typeface="Aptos"/>
              </a:defRPr>
            </a:defPPr>
          </a:lstStyle>
          <a:p>
            <a:pPr algn="ctr">
              <a:defRPr sz="1875" b="1" i="0">
                <a:solidFill>
                  <a:srgbClr val="B85D3B"/>
                </a:solidFill>
                <a:latin typeface="Aptos"/>
                <a:ea typeface="Aptos"/>
                <a:cs typeface="Aptos"/>
              </a:defRPr>
            </a:pPr>
            <a:r>
              <a:rPr sz="1875" b="1" i="0">
                <a:solidFill>
                  <a:srgbClr val="B85D3B"/>
                </a:solidFill>
                <a:latin typeface="Aptos"/>
                <a:ea typeface="Aptos"/>
                <a:cs typeface="Aptos"/>
              </a:rPr>
              <a:t>→</a:t>
            </a:r>
          </a:p>
        </p:txBody>
      </p:sp>
      <p:sp>
        <p:nvSpPr>
          <p:cNvPr id="22" name="step-no">
            <a:extLst>
              <a:ext uri="{FF2B5EF4-FFF2-40B4-BE49-F238E27FC236}">
                <a16:creationId xmlns:a16="http://schemas.microsoft.com/office/drawing/2014/main" id="{1592E222-30CB-4D1A-93D9-30073A017E1F}"/>
              </a:ext>
            </a:extLst>
          </p:cNvPr>
          <p:cNvSpPr>
            <a:spLocks noGrp="1"/>
          </p:cNvSpPr>
          <p:nvPr/>
        </p:nvSpPr>
        <p:spPr>
          <a:xfrm>
            <a:off x="8839200" y="2105025"/>
            <a:ext cx="666750" cy="419100"/>
          </a:xfrm>
          <a:prstGeom prst="rect">
            <a:avLst/>
          </a:prstGeom>
          <a:noFill/>
          <a:ln w="0">
            <a:noFill/>
            <a:prstDash val="solid"/>
          </a:ln>
        </p:spPr>
        <p:txBody>
          <a:bodyPr lIns="0" tIns="0" rIns="0" bIns="0" anchor="t">
            <a:normAutofit/>
          </a:bodyPr>
          <a:lstStyle>
            <a:defPPr algn="l">
              <a:defRPr sz="2400" b="1" i="0">
                <a:solidFill>
                  <a:srgbClr val="C49343"/>
                </a:solidFill>
                <a:latin typeface="Georgia"/>
                <a:ea typeface="Georgia"/>
                <a:cs typeface="Georgia"/>
              </a:defRPr>
            </a:defPPr>
          </a:lstStyle>
          <a:p>
            <a:pPr algn="l">
              <a:defRPr sz="2400" b="1" i="0">
                <a:solidFill>
                  <a:srgbClr val="C49343"/>
                </a:solidFill>
                <a:latin typeface="Georgia"/>
                <a:ea typeface="Georgia"/>
                <a:cs typeface="Georgia"/>
              </a:defRPr>
            </a:pPr>
            <a:r>
              <a:rPr sz="2400" b="1" i="0">
                <a:solidFill>
                  <a:srgbClr val="C49343"/>
                </a:solidFill>
                <a:latin typeface="Georgia"/>
                <a:ea typeface="Georgia"/>
                <a:cs typeface="Georgia"/>
              </a:rPr>
              <a:t>04</a:t>
            </a:r>
          </a:p>
        </p:txBody>
      </p:sp>
      <p:sp>
        <p:nvSpPr>
          <p:cNvPr id="23" name="rule">
            <a:extLst>
              <a:ext uri="{FF2B5EF4-FFF2-40B4-BE49-F238E27FC236}">
                <a16:creationId xmlns:a16="http://schemas.microsoft.com/office/drawing/2014/main" id="{C6A9D58E-41F3-4808-9991-0EE5F9216BAA}"/>
              </a:ext>
            </a:extLst>
          </p:cNvPr>
          <p:cNvSpPr>
            <a:spLocks noGrp="1"/>
          </p:cNvSpPr>
          <p:nvPr/>
        </p:nvSpPr>
        <p:spPr>
          <a:xfrm>
            <a:off x="8839200" y="2638425"/>
            <a:ext cx="2286000" cy="28575"/>
          </a:xfrm>
          <a:prstGeom prst="rect">
            <a:avLst/>
          </a:prstGeom>
          <a:solidFill>
            <a:srgbClr val="C49343"/>
          </a:solidFill>
          <a:ln w="0">
            <a:noFill/>
            <a:prstDash val="solid"/>
          </a:ln>
        </p:spPr>
        <p:txBody>
          <a:bodyPr/>
          <a:lstStyle/>
          <a:p>
            <a:endParaRPr lang="es-ES"/>
          </a:p>
        </p:txBody>
      </p:sp>
      <p:sp>
        <p:nvSpPr>
          <p:cNvPr id="24" name="step-title">
            <a:extLst>
              <a:ext uri="{FF2B5EF4-FFF2-40B4-BE49-F238E27FC236}">
                <a16:creationId xmlns:a16="http://schemas.microsoft.com/office/drawing/2014/main" id="{50058CCB-D2F1-444D-8C76-0DF4AD3DCEFB}"/>
              </a:ext>
            </a:extLst>
          </p:cNvPr>
          <p:cNvSpPr>
            <a:spLocks noGrp="1"/>
          </p:cNvSpPr>
          <p:nvPr/>
        </p:nvSpPr>
        <p:spPr>
          <a:xfrm>
            <a:off x="8839200" y="2819400"/>
            <a:ext cx="2286000" cy="533400"/>
          </a:xfrm>
          <a:prstGeom prst="rect">
            <a:avLst/>
          </a:prstGeom>
          <a:noFill/>
          <a:ln w="0">
            <a:noFill/>
            <a:prstDash val="solid"/>
          </a:ln>
        </p:spPr>
        <p:txBody>
          <a:bodyPr lIns="0" tIns="0" rIns="0" bIns="0" anchor="t">
            <a:normAutofit/>
          </a:bodyPr>
          <a:lstStyle>
            <a:defPPr algn="l">
              <a:defRPr sz="1650" b="1" i="0">
                <a:solidFill>
                  <a:srgbClr val="122C3C"/>
                </a:solidFill>
                <a:latin typeface="Georgia"/>
                <a:ea typeface="Georgia"/>
                <a:cs typeface="Georgia"/>
              </a:defRPr>
            </a:defPPr>
          </a:lstStyle>
          <a:p>
            <a:pPr algn="l">
              <a:defRPr sz="1650" b="1" i="0">
                <a:solidFill>
                  <a:srgbClr val="122C3C"/>
                </a:solidFill>
                <a:latin typeface="Georgia"/>
                <a:ea typeface="Georgia"/>
                <a:cs typeface="Georgia"/>
              </a:defRPr>
            </a:pPr>
            <a:r>
              <a:rPr sz="1650" b="1" i="0">
                <a:solidFill>
                  <a:srgbClr val="122C3C"/>
                </a:solidFill>
                <a:latin typeface="Georgia"/>
                <a:ea typeface="Georgia"/>
                <a:cs typeface="Georgia"/>
              </a:rPr>
              <a:t>Enajenación o realización</a:t>
            </a:r>
          </a:p>
        </p:txBody>
      </p:sp>
      <p:sp>
        <p:nvSpPr>
          <p:cNvPr id="25" name="step-copy">
            <a:extLst>
              <a:ext uri="{FF2B5EF4-FFF2-40B4-BE49-F238E27FC236}">
                <a16:creationId xmlns:a16="http://schemas.microsoft.com/office/drawing/2014/main" id="{8F60F326-D6FB-48CC-8DFF-1C12E63B3303}"/>
              </a:ext>
            </a:extLst>
          </p:cNvPr>
          <p:cNvSpPr>
            <a:spLocks noGrp="1"/>
          </p:cNvSpPr>
          <p:nvPr/>
        </p:nvSpPr>
        <p:spPr>
          <a:xfrm>
            <a:off x="8839200" y="3419475"/>
            <a:ext cx="2286000" cy="1085850"/>
          </a:xfrm>
          <a:prstGeom prst="rect">
            <a:avLst/>
          </a:prstGeom>
          <a:noFill/>
          <a:ln w="0">
            <a:noFill/>
            <a:prstDash val="solid"/>
          </a:ln>
        </p:spPr>
        <p:txBody>
          <a:bodyPr lIns="0" tIns="0" rIns="0" bIns="0" anchor="t">
            <a:normAutofit/>
          </a:bodyPr>
          <a:lstStyle>
            <a:defPPr algn="l">
              <a:defRPr sz="1388" b="0" i="0">
                <a:solidFill>
                  <a:srgbClr val="1A303B"/>
                </a:solidFill>
                <a:latin typeface="Aptos"/>
                <a:ea typeface="Aptos"/>
                <a:cs typeface="Aptos"/>
              </a:defRPr>
            </a:defPPr>
          </a:lstStyle>
          <a:p>
            <a:pPr algn="l">
              <a:defRPr sz="1388" b="0" i="0">
                <a:solidFill>
                  <a:srgbClr val="1A303B"/>
                </a:solidFill>
                <a:latin typeface="Aptos"/>
                <a:ea typeface="Aptos"/>
                <a:cs typeface="Aptos"/>
              </a:defRPr>
            </a:pPr>
            <a:r>
              <a:rPr sz="1388" b="0" i="0">
                <a:solidFill>
                  <a:srgbClr val="1A303B"/>
                </a:solidFill>
                <a:latin typeface="Aptos"/>
                <a:ea typeface="Aptos"/>
                <a:cs typeface="Aptos"/>
              </a:rPr>
              <a:t>La ejecución puede culminar en la realización de bienes embargados y aplicación al cobro.</a:t>
            </a:r>
          </a:p>
        </p:txBody>
      </p:sp>
      <p:sp>
        <p:nvSpPr>
          <p:cNvPr id="26" name="legal-note">
            <a:extLst>
              <a:ext uri="{FF2B5EF4-FFF2-40B4-BE49-F238E27FC236}">
                <a16:creationId xmlns:a16="http://schemas.microsoft.com/office/drawing/2014/main" id="{7AE82CF7-0851-4C02-98A4-2534C5C528FD}"/>
              </a:ext>
            </a:extLst>
          </p:cNvPr>
          <p:cNvSpPr>
            <a:spLocks noGrp="1"/>
          </p:cNvSpPr>
          <p:nvPr/>
        </p:nvSpPr>
        <p:spPr>
          <a:xfrm>
            <a:off x="838200" y="4981575"/>
            <a:ext cx="10515600" cy="742950"/>
          </a:xfrm>
          <a:prstGeom prst="rect">
            <a:avLst/>
          </a:prstGeom>
          <a:solidFill>
            <a:srgbClr val="F1E8D5"/>
          </a:solidFill>
          <a:ln w="0">
            <a:noFill/>
            <a:prstDash val="solid"/>
          </a:ln>
        </p:spPr>
        <p:txBody>
          <a:bodyPr/>
          <a:lstStyle/>
          <a:p>
            <a:endParaRPr lang="es-ES"/>
          </a:p>
        </p:txBody>
      </p:sp>
      <p:sp>
        <p:nvSpPr>
          <p:cNvPr id="27" name="legal-note-text">
            <a:extLst>
              <a:ext uri="{FF2B5EF4-FFF2-40B4-BE49-F238E27FC236}">
                <a16:creationId xmlns:a16="http://schemas.microsoft.com/office/drawing/2014/main" id="{4C246E86-CFFB-4BB5-A216-E7C425339D1E}"/>
              </a:ext>
            </a:extLst>
          </p:cNvPr>
          <p:cNvSpPr>
            <a:spLocks noGrp="1"/>
          </p:cNvSpPr>
          <p:nvPr/>
        </p:nvSpPr>
        <p:spPr>
          <a:xfrm>
            <a:off x="1066800" y="5143500"/>
            <a:ext cx="10001250" cy="419100"/>
          </a:xfrm>
          <a:prstGeom prst="rect">
            <a:avLst/>
          </a:prstGeom>
          <a:noFill/>
          <a:ln w="0">
            <a:noFill/>
            <a:prstDash val="solid"/>
          </a:ln>
        </p:spPr>
        <p:txBody>
          <a:bodyPr lIns="0" tIns="0" rIns="0" bIns="0" anchor="ctr">
            <a:normAutofit fontScale="96491" lnSpcReduction="10000"/>
          </a:bodyPr>
          <a:lstStyle>
            <a:defPPr algn="l">
              <a:defRPr sz="1425" b="1" i="0">
                <a:solidFill>
                  <a:srgbClr val="1A303B"/>
                </a:solidFill>
                <a:latin typeface="Aptos"/>
                <a:ea typeface="Aptos"/>
                <a:cs typeface="Aptos"/>
              </a:defRPr>
            </a:defPPr>
          </a:lstStyle>
          <a:p>
            <a:pPr algn="l">
              <a:defRPr sz="1425" b="1" i="0">
                <a:solidFill>
                  <a:srgbClr val="1A303B"/>
                </a:solidFill>
                <a:latin typeface="Aptos"/>
                <a:ea typeface="Aptos"/>
                <a:cs typeface="Aptos"/>
              </a:defRPr>
            </a:pPr>
            <a:r>
              <a:rPr sz="1425" b="1" i="0">
                <a:solidFill>
                  <a:srgbClr val="1A303B"/>
                </a:solidFill>
                <a:latin typeface="Aptos"/>
                <a:ea typeface="Aptos"/>
                <a:cs typeface="Aptos"/>
              </a:rPr>
              <a:t>Recargos, intereses y costas dependen de los presupuestos y plazos legales. Recurso, suspensión y aplazamiento tienen requisitos propios.</a:t>
            </a:r>
          </a:p>
        </p:txBody>
      </p:sp>
    </p:spTree>
    <p:extLst>
      <p:ext uri="{BB962C8B-B14F-4D97-AF65-F5344CB8AC3E}">
        <p14:creationId xmlns:p14="http://schemas.microsoft.com/office/powerpoint/2010/main" val="39585622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0B31890A-F0F0-4156-B7D7-5DCD50875AFF}"/>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07  Providencia de apremio  /  7.1  (2/2)  ·  DEPARTAMENTO DE RECAUDACIÓN</a:t>
            </a:r>
          </a:p>
        </p:txBody>
      </p:sp>
      <p:sp>
        <p:nvSpPr>
          <p:cNvPr id="2" name="Slide title">
            <a:extLst>
              <a:ext uri="{FF2B5EF4-FFF2-40B4-BE49-F238E27FC236}">
                <a16:creationId xmlns:a16="http://schemas.microsoft.com/office/drawing/2014/main" id="{3D4F8AC8-66AF-466A-A6E3-E9C27672921E}"/>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Recargos del período ejecutivo</a:t>
            </a:r>
          </a:p>
        </p:txBody>
      </p:sp>
      <p:sp>
        <p:nvSpPr>
          <p:cNvPr id="3" name="Slide subtitle">
            <a:extLst>
              <a:ext uri="{FF2B5EF4-FFF2-40B4-BE49-F238E27FC236}">
                <a16:creationId xmlns:a16="http://schemas.microsoft.com/office/drawing/2014/main" id="{2827DCC7-A1C2-4FBA-8315-BD6AF2951AFA}"/>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Los recargos son alternativos</a:t>
            </a:r>
          </a:p>
        </p:txBody>
      </p:sp>
      <p:sp>
        <p:nvSpPr>
          <p:cNvPr id="4" name="Legal reference footer">
            <a:extLst>
              <a:ext uri="{FF2B5EF4-FFF2-40B4-BE49-F238E27FC236}">
                <a16:creationId xmlns:a16="http://schemas.microsoft.com/office/drawing/2014/main" id="{B14AEF49-ABD2-4E5D-8771-A81879DBDBE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28, 62.5, 161, 165 y 167 · RGR art. 70</a:t>
            </a:r>
          </a:p>
        </p:txBody>
      </p:sp>
      <p:sp>
        <p:nvSpPr>
          <p:cNvPr id="5" name="Page number">
            <a:extLst>
              <a:ext uri="{FF2B5EF4-FFF2-40B4-BE49-F238E27FC236}">
                <a16:creationId xmlns:a16="http://schemas.microsoft.com/office/drawing/2014/main" id="{39E75E25-9704-40ED-99D6-077903C9DEE6}"/>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088 / 117</a:t>
            </a:r>
          </a:p>
        </p:txBody>
      </p:sp>
      <p:graphicFrame>
        <p:nvGraphicFramePr>
          <p:cNvPr id="13" name="Tabla 12">
            <a:extLst>
              <a:ext uri="{FF2B5EF4-FFF2-40B4-BE49-F238E27FC236}">
                <a16:creationId xmlns:a16="http://schemas.microsoft.com/office/drawing/2014/main" id="{32D7D820-9AB0-42A7-9FE3-DBBB0FD467E0}"/>
              </a:ext>
            </a:extLst>
          </p:cNvPr>
          <p:cNvGraphicFramePr/>
          <p:nvPr/>
        </p:nvGraphicFramePr>
        <p:xfrm>
          <a:off x="609600" y="2362200"/>
          <a:ext cx="10972800" cy="2601468"/>
        </p:xfrm>
        <a:graphic>
          <a:graphicData uri="http://schemas.openxmlformats.org/drawingml/2006/table">
            <a:tbl>
              <a:tblPr/>
              <a:tblGrid>
                <a:gridCol w="2095500">
                  <a:extLst>
                    <a:ext uri="{9D8B030D-6E8A-4147-A177-3AD203B41FA5}">
                      <a16:colId xmlns:a16="http://schemas.microsoft.com/office/drawing/2014/main" val="20000"/>
                    </a:ext>
                  </a:extLst>
                </a:gridCol>
                <a:gridCol w="59055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631393">
                <a:tc>
                  <a:txBody>
                    <a:bodyPr/>
                    <a:lstStyle/>
                    <a:p>
                      <a:r>
                        <a:rPr sz="1770" b="1">
                          <a:solidFill>
                            <a:srgbClr val="FFFFFF"/>
                          </a:solidFill>
                          <a:latin typeface="DejaVu Sans"/>
                          <a:ea typeface="DejaVu Sans"/>
                          <a:cs typeface="DejaVu Sans"/>
                        </a:rPr>
                        <a:t>Recargo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Requisito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Ejemplo sobre 10.000 €</a:t>
                      </a:r>
                    </a:p>
                  </a:txBody>
                  <a:tcPr marL="133350" marR="133350" marT="57150" marB="57150" anchor="ctr">
                    <a:solidFill>
                      <a:srgbClr val="172F46"/>
                    </a:solidFill>
                  </a:tcPr>
                </a:tc>
                <a:extLst>
                  <a:ext uri="{0D108BD9-81ED-4DB2-BD59-A6C34878D82A}">
                    <a16:rowId xmlns:a16="http://schemas.microsoft.com/office/drawing/2014/main" val="10000"/>
                  </a:ext>
                </a:extLst>
              </a:tr>
              <a:tr h="631393">
                <a:tc>
                  <a:txBody>
                    <a:bodyPr/>
                    <a:lstStyle/>
                    <a:p>
                      <a:r>
                        <a:rPr sz="1755" b="0">
                          <a:solidFill>
                            <a:srgbClr val="172F46"/>
                          </a:solidFill>
                          <a:latin typeface="DejaVu Sans"/>
                          <a:ea typeface="DejaVu Sans"/>
                          <a:cs typeface="DejaVu Sans"/>
                        </a:rPr>
                        <a:t>5 %</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Pagar todo el principal antes de notificarse la providencia</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500 €</a:t>
                      </a:r>
                    </a:p>
                  </a:txBody>
                  <a:tcPr marL="133350" marR="133350" marT="57150" marB="57150" anchor="ctr">
                    <a:solidFill>
                      <a:srgbClr val="FFFFFF"/>
                    </a:solidFill>
                  </a:tcPr>
                </a:tc>
                <a:extLst>
                  <a:ext uri="{0D108BD9-81ED-4DB2-BD59-A6C34878D82A}">
                    <a16:rowId xmlns:a16="http://schemas.microsoft.com/office/drawing/2014/main" val="10001"/>
                  </a:ext>
                </a:extLst>
              </a:tr>
              <a:tr h="631393">
                <a:tc>
                  <a:txBody>
                    <a:bodyPr/>
                    <a:lstStyle/>
                    <a:p>
                      <a:r>
                        <a:rPr sz="1755" b="0">
                          <a:solidFill>
                            <a:srgbClr val="172F46"/>
                          </a:solidFill>
                          <a:latin typeface="DejaVu Sans"/>
                          <a:ea typeface="DejaVu Sans"/>
                          <a:cs typeface="DejaVu Sans"/>
                        </a:rPr>
                        <a:t>10 %</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Pagar principal y recargo dentro del plazo del art. 62.5</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1.000 €</a:t>
                      </a:r>
                    </a:p>
                  </a:txBody>
                  <a:tcPr marL="133350" marR="133350" marT="57150" marB="57150" anchor="ctr">
                    <a:solidFill>
                      <a:srgbClr val="EDF1F3"/>
                    </a:solidFill>
                  </a:tcPr>
                </a:tc>
                <a:extLst>
                  <a:ext uri="{0D108BD9-81ED-4DB2-BD59-A6C34878D82A}">
                    <a16:rowId xmlns:a16="http://schemas.microsoft.com/office/drawing/2014/main" val="10002"/>
                  </a:ext>
                </a:extLst>
              </a:tr>
              <a:tr h="631393">
                <a:tc>
                  <a:txBody>
                    <a:bodyPr/>
                    <a:lstStyle/>
                    <a:p>
                      <a:r>
                        <a:rPr sz="1755" b="0">
                          <a:solidFill>
                            <a:srgbClr val="172F46"/>
                          </a:solidFill>
                          <a:latin typeface="DejaVu Sans"/>
                          <a:ea typeface="DejaVu Sans"/>
                          <a:cs typeface="DejaVu Sans"/>
                        </a:rPr>
                        <a:t>20 %</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No cumplir las condiciones de los anteriores</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2.000 € + intereses y costas</a:t>
                      </a:r>
                    </a:p>
                  </a:txBody>
                  <a:tcPr marL="133350" marR="133350" marT="57150" marB="57150" anchor="ctr">
                    <a:solidFill>
                      <a:srgbClr val="FFFFFF"/>
                    </a:solidFill>
                  </a:tcPr>
                </a:tc>
                <a:extLst>
                  <a:ext uri="{0D108BD9-81ED-4DB2-BD59-A6C34878D82A}">
                    <a16:rowId xmlns:a16="http://schemas.microsoft.com/office/drawing/2014/main" val="10003"/>
                  </a:ext>
                </a:extLst>
              </a:tr>
            </a:tbl>
          </a:graphicData>
        </a:graphic>
      </p:graphicFrame>
      <p:sp>
        <p:nvSpPr>
          <p:cNvPr id="7" name="Table explanation">
            <a:extLst>
              <a:ext uri="{FF2B5EF4-FFF2-40B4-BE49-F238E27FC236}">
                <a16:creationId xmlns:a16="http://schemas.microsoft.com/office/drawing/2014/main" id="{CF93B710-7DAC-4F4A-8810-9785EA0CE82B}"/>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El 5 % y el 10 % excluyen los intereses del período ejecutivo, no los intereses previos de la deuda.</a:t>
            </a:r>
          </a:p>
        </p:txBody>
      </p:sp>
    </p:spTree>
    <p:extLst>
      <p:ext uri="{BB962C8B-B14F-4D97-AF65-F5344CB8AC3E}">
        <p14:creationId xmlns:p14="http://schemas.microsoft.com/office/powerpoint/2010/main" val="34423245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1B1D29E0-0023-4055-9D5B-4B918BBCADD5}"/>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07  Providencia de apremio  /  7.2  (1/2)  ·  DEPARTAMENTO DE RECAUDACIÓN</a:t>
            </a:r>
          </a:p>
        </p:txBody>
      </p:sp>
      <p:sp>
        <p:nvSpPr>
          <p:cNvPr id="2" name="Slide title">
            <a:extLst>
              <a:ext uri="{FF2B5EF4-FFF2-40B4-BE49-F238E27FC236}">
                <a16:creationId xmlns:a16="http://schemas.microsoft.com/office/drawing/2014/main" id="{3142B655-38ED-43C6-BB5E-AFB20B25208A}"/>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Pagar tras recibir la providencia</a:t>
            </a:r>
          </a:p>
        </p:txBody>
      </p:sp>
      <p:sp>
        <p:nvSpPr>
          <p:cNvPr id="3" name="Slide subtitle">
            <a:extLst>
              <a:ext uri="{FF2B5EF4-FFF2-40B4-BE49-F238E27FC236}">
                <a16:creationId xmlns:a16="http://schemas.microsoft.com/office/drawing/2014/main" id="{0DA56C13-AA01-45BA-B937-B95987CFA6F0}"/>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Para el recargo reducido del 10 %, pagar principal y recargo</a:t>
            </a:r>
          </a:p>
        </p:txBody>
      </p:sp>
      <p:sp>
        <p:nvSpPr>
          <p:cNvPr id="4" name="Legal reference footer">
            <a:extLst>
              <a:ext uri="{FF2B5EF4-FFF2-40B4-BE49-F238E27FC236}">
                <a16:creationId xmlns:a16="http://schemas.microsoft.com/office/drawing/2014/main" id="{C7018994-32B7-412C-BBA6-03AE7BC33F8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28, 62.5, 161, 165 y 167 · RGR art. 70</a:t>
            </a:r>
          </a:p>
        </p:txBody>
      </p:sp>
      <p:sp>
        <p:nvSpPr>
          <p:cNvPr id="5" name="Page number">
            <a:extLst>
              <a:ext uri="{FF2B5EF4-FFF2-40B4-BE49-F238E27FC236}">
                <a16:creationId xmlns:a16="http://schemas.microsoft.com/office/drawing/2014/main" id="{7E8D128D-FBFB-405E-BFCE-7D76C1F47387}"/>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089 / 117</a:t>
            </a:r>
          </a:p>
        </p:txBody>
      </p:sp>
      <p:graphicFrame>
        <p:nvGraphicFramePr>
          <p:cNvPr id="13" name="Tabla 12">
            <a:extLst>
              <a:ext uri="{FF2B5EF4-FFF2-40B4-BE49-F238E27FC236}">
                <a16:creationId xmlns:a16="http://schemas.microsoft.com/office/drawing/2014/main" id="{8250FECD-6822-4BDF-8852-27ABE320CA2B}"/>
              </a:ext>
            </a:extLst>
          </p:cNvPr>
          <p:cNvGraphicFramePr/>
          <p:nvPr/>
        </p:nvGraphicFramePr>
        <p:xfrm>
          <a:off x="609600" y="2362200"/>
          <a:ext cx="10972800" cy="1828800"/>
        </p:xfrm>
        <a:graphic>
          <a:graphicData uri="http://schemas.openxmlformats.org/drawingml/2006/table">
            <a:tbl>
              <a:tblPr/>
              <a:tblGrid>
                <a:gridCol w="57150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457200">
                <a:tc>
                  <a:txBody>
                    <a:bodyPr/>
                    <a:lstStyle/>
                    <a:p>
                      <a:r>
                        <a:rPr sz="1770" b="1">
                          <a:solidFill>
                            <a:srgbClr val="FFFFFF"/>
                          </a:solidFill>
                          <a:latin typeface="DejaVu Sans"/>
                          <a:ea typeface="DejaVu Sans"/>
                          <a:cs typeface="DejaVu Sans"/>
                        </a:rPr>
                        <a:t>Notificación recibida</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Plazo del art. 62.5 LGT</a:t>
                      </a:r>
                    </a:p>
                  </a:txBody>
                  <a:tcPr marL="133350" marR="133350" marT="57150" marB="57150" anchor="ctr">
                    <a:solidFill>
                      <a:srgbClr val="172F46"/>
                    </a:solidFill>
                  </a:tcPr>
                </a:tc>
                <a:extLst>
                  <a:ext uri="{0D108BD9-81ED-4DB2-BD59-A6C34878D82A}">
                    <a16:rowId xmlns:a16="http://schemas.microsoft.com/office/drawing/2014/main" val="10000"/>
                  </a:ext>
                </a:extLst>
              </a:tr>
              <a:tr h="457200">
                <a:tc>
                  <a:txBody>
                    <a:bodyPr/>
                    <a:lstStyle/>
                    <a:p>
                      <a:r>
                        <a:rPr sz="1755" b="0">
                          <a:solidFill>
                            <a:srgbClr val="172F46"/>
                          </a:solidFill>
                          <a:latin typeface="DejaVu Sans"/>
                          <a:ea typeface="DejaVu Sans"/>
                          <a:cs typeface="DejaVu Sans"/>
                        </a:rPr>
                        <a:t>Del día 1 al 15</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Hasta el día 20 del mismo mes</a:t>
                      </a:r>
                    </a:p>
                  </a:txBody>
                  <a:tcPr marL="133350" marR="133350" marT="57150" marB="57150" anchor="ctr">
                    <a:solidFill>
                      <a:srgbClr val="FFFFFF"/>
                    </a:solidFill>
                  </a:tcPr>
                </a:tc>
                <a:extLst>
                  <a:ext uri="{0D108BD9-81ED-4DB2-BD59-A6C34878D82A}">
                    <a16:rowId xmlns:a16="http://schemas.microsoft.com/office/drawing/2014/main" val="10001"/>
                  </a:ext>
                </a:extLst>
              </a:tr>
              <a:tr h="457200">
                <a:tc>
                  <a:txBody>
                    <a:bodyPr/>
                    <a:lstStyle/>
                    <a:p>
                      <a:r>
                        <a:rPr sz="1755" b="0">
                          <a:solidFill>
                            <a:srgbClr val="172F46"/>
                          </a:solidFill>
                          <a:latin typeface="DejaVu Sans"/>
                          <a:ea typeface="DejaVu Sans"/>
                          <a:cs typeface="DejaVu Sans"/>
                        </a:rPr>
                        <a:t>Del día 16 al último</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Hasta el día 5 del mes siguiente</a:t>
                      </a:r>
                    </a:p>
                  </a:txBody>
                  <a:tcPr marL="133350" marR="133350" marT="57150" marB="57150" anchor="ctr">
                    <a:solidFill>
                      <a:srgbClr val="EDF1F3"/>
                    </a:solidFill>
                  </a:tcPr>
                </a:tc>
                <a:extLst>
                  <a:ext uri="{0D108BD9-81ED-4DB2-BD59-A6C34878D82A}">
                    <a16:rowId xmlns:a16="http://schemas.microsoft.com/office/drawing/2014/main" val="10002"/>
                  </a:ext>
                </a:extLst>
              </a:tr>
              <a:tr h="457200">
                <a:tc>
                  <a:txBody>
                    <a:bodyPr/>
                    <a:lstStyle/>
                    <a:p>
                      <a:r>
                        <a:rPr sz="1755" b="0">
                          <a:solidFill>
                            <a:srgbClr val="172F46"/>
                          </a:solidFill>
                          <a:latin typeface="DejaVu Sans"/>
                          <a:ea typeface="DejaVu Sans"/>
                          <a:cs typeface="DejaVu Sans"/>
                        </a:rPr>
                        <a:t>Vencimiento inhábil</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Primer día hábil siguiente</a:t>
                      </a:r>
                    </a:p>
                  </a:txBody>
                  <a:tcPr marL="133350" marR="133350" marT="57150" marB="57150" anchor="ctr">
                    <a:solidFill>
                      <a:srgbClr val="FFFFFF"/>
                    </a:solidFill>
                  </a:tcPr>
                </a:tc>
                <a:extLst>
                  <a:ext uri="{0D108BD9-81ED-4DB2-BD59-A6C34878D82A}">
                    <a16:rowId xmlns:a16="http://schemas.microsoft.com/office/drawing/2014/main" val="10003"/>
                  </a:ext>
                </a:extLst>
              </a:tr>
            </a:tbl>
          </a:graphicData>
        </a:graphic>
      </p:graphicFrame>
      <p:sp>
        <p:nvSpPr>
          <p:cNvPr id="7" name="Table explanation">
            <a:extLst>
              <a:ext uri="{FF2B5EF4-FFF2-40B4-BE49-F238E27FC236}">
                <a16:creationId xmlns:a16="http://schemas.microsoft.com/office/drawing/2014/main" id="{B4DDD294-3DC1-48BA-BDF8-E9B3E14F09CE}"/>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Estos plazos son distintos de los de una liquidación en período voluntario.</a:t>
            </a:r>
          </a:p>
        </p:txBody>
      </p:sp>
    </p:spTree>
    <p:extLst>
      <p:ext uri="{BB962C8B-B14F-4D97-AF65-F5344CB8AC3E}">
        <p14:creationId xmlns:p14="http://schemas.microsoft.com/office/powerpoint/2010/main" val="29007908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ulo">
            <a:extLst>
              <a:ext uri="{FF2B5EF4-FFF2-40B4-BE49-F238E27FC236}">
                <a16:creationId xmlns:a16="http://schemas.microsoft.com/office/drawing/2014/main" id="{4E78BAB1-23A1-43DD-8631-3E68D1DCCEA3}"/>
              </a:ext>
            </a:extLst>
          </p:cNvPr>
          <p:cNvSpPr>
            <a:spLocks noGrp="1"/>
          </p:cNvSpPr>
          <p:nvPr/>
        </p:nvSpPr>
        <p:spPr>
          <a:xfrm>
            <a:off x="609600" y="333375"/>
            <a:ext cx="10972800" cy="571500"/>
          </a:xfrm>
          <a:prstGeom prst="rect">
            <a:avLst/>
          </a:prstGeom>
          <a:noFill/>
          <a:ln w="0">
            <a:noFill/>
            <a:prstDash val="solid"/>
          </a:ln>
        </p:spPr>
        <p:txBody>
          <a:bodyPr anchor="ctr"/>
          <a:lstStyle>
            <a:defPPr>
              <a:defRPr sz="3300" b="1">
                <a:solidFill>
                  <a:srgbClr val="172B44"/>
                </a:solidFill>
              </a:defRPr>
            </a:defPPr>
            <a:lvl1pPr>
              <a:defRPr sz="3300" b="1">
                <a:solidFill>
                  <a:srgbClr val="172B44"/>
                </a:solidFill>
              </a:defRPr>
            </a:lvl1pPr>
            <a:lvl2pPr>
              <a:defRPr sz="3300" b="1">
                <a:solidFill>
                  <a:srgbClr val="172B44"/>
                </a:solidFill>
              </a:defRPr>
            </a:lvl2pPr>
            <a:lvl3pPr>
              <a:defRPr sz="3300" b="1">
                <a:solidFill>
                  <a:srgbClr val="172B44"/>
                </a:solidFill>
              </a:defRPr>
            </a:lvl3pPr>
            <a:lvl4pPr>
              <a:defRPr sz="3300" b="1">
                <a:solidFill>
                  <a:srgbClr val="172B44"/>
                </a:solidFill>
              </a:defRPr>
            </a:lvl4pPr>
            <a:lvl5pPr>
              <a:defRPr sz="3300" b="1">
                <a:solidFill>
                  <a:srgbClr val="172B44"/>
                </a:solidFill>
              </a:defRPr>
            </a:lvl5pPr>
            <a:lvl6pPr>
              <a:defRPr sz="3300" b="1">
                <a:solidFill>
                  <a:srgbClr val="172B44"/>
                </a:solidFill>
              </a:defRPr>
            </a:lvl6pPr>
            <a:lvl7pPr>
              <a:defRPr sz="3300" b="1">
                <a:solidFill>
                  <a:srgbClr val="172B44"/>
                </a:solidFill>
              </a:defRPr>
            </a:lvl7pPr>
            <a:lvl8pPr>
              <a:defRPr sz="3300" b="1">
                <a:solidFill>
                  <a:srgbClr val="172B44"/>
                </a:solidFill>
              </a:defRPr>
            </a:lvl8pPr>
            <a:lvl9pPr>
              <a:defRPr sz="3300" b="1">
                <a:solidFill>
                  <a:srgbClr val="172B44"/>
                </a:solidFill>
              </a:defRPr>
            </a:lvl9pPr>
          </a:lstStyle>
          <a:p>
            <a:pPr>
              <a:defRPr sz="3300" b="1">
                <a:solidFill>
                  <a:srgbClr val="172B44"/>
                </a:solidFill>
              </a:defRPr>
            </a:pPr>
            <a:r>
              <a:rPr sz="3300" b="1">
                <a:solidFill>
                  <a:srgbClr val="172B44"/>
                </a:solidFill>
              </a:rPr>
              <a:t>Artículo 27 LGT</a:t>
            </a:r>
          </a:p>
        </p:txBody>
      </p:sp>
      <p:sp>
        <p:nvSpPr>
          <p:cNvPr id="2" name="subtitulo">
            <a:extLst>
              <a:ext uri="{FF2B5EF4-FFF2-40B4-BE49-F238E27FC236}">
                <a16:creationId xmlns:a16="http://schemas.microsoft.com/office/drawing/2014/main" id="{DBE03EDD-A8D4-4B86-83CA-F7C4E6405586}"/>
              </a:ext>
            </a:extLst>
          </p:cNvPr>
          <p:cNvSpPr>
            <a:spLocks noGrp="1"/>
          </p:cNvSpPr>
          <p:nvPr/>
        </p:nvSpPr>
        <p:spPr>
          <a:xfrm>
            <a:off x="609600" y="962025"/>
            <a:ext cx="10972800" cy="476250"/>
          </a:xfrm>
          <a:prstGeom prst="rect">
            <a:avLst/>
          </a:prstGeom>
          <a:noFill/>
          <a:ln w="0">
            <a:noFill/>
            <a:prstDash val="solid"/>
          </a:ln>
        </p:spPr>
        <p:txBody>
          <a:bodyPr anchor="ctr"/>
          <a:lstStyle>
            <a:defPPr>
              <a:defRPr sz="2250" b="1">
                <a:solidFill>
                  <a:srgbClr val="176B77"/>
                </a:solidFill>
              </a:defRPr>
            </a:defPPr>
            <a:lvl1pPr>
              <a:defRPr sz="2250" b="1">
                <a:solidFill>
                  <a:srgbClr val="176B77"/>
                </a:solidFill>
              </a:defRPr>
            </a:lvl1pPr>
            <a:lvl2pPr>
              <a:defRPr sz="2250" b="1">
                <a:solidFill>
                  <a:srgbClr val="176B77"/>
                </a:solidFill>
              </a:defRPr>
            </a:lvl2pPr>
            <a:lvl3pPr>
              <a:defRPr sz="2250" b="1">
                <a:solidFill>
                  <a:srgbClr val="176B77"/>
                </a:solidFill>
              </a:defRPr>
            </a:lvl3pPr>
            <a:lvl4pPr>
              <a:defRPr sz="2250" b="1">
                <a:solidFill>
                  <a:srgbClr val="176B77"/>
                </a:solidFill>
              </a:defRPr>
            </a:lvl4pPr>
            <a:lvl5pPr>
              <a:defRPr sz="2250" b="1">
                <a:solidFill>
                  <a:srgbClr val="176B77"/>
                </a:solidFill>
              </a:defRPr>
            </a:lvl5pPr>
            <a:lvl6pPr>
              <a:defRPr sz="2250" b="1">
                <a:solidFill>
                  <a:srgbClr val="176B77"/>
                </a:solidFill>
              </a:defRPr>
            </a:lvl6pPr>
            <a:lvl7pPr>
              <a:defRPr sz="2250" b="1">
                <a:solidFill>
                  <a:srgbClr val="176B77"/>
                </a:solidFill>
              </a:defRPr>
            </a:lvl7pPr>
            <a:lvl8pPr>
              <a:defRPr sz="2250" b="1">
                <a:solidFill>
                  <a:srgbClr val="176B77"/>
                </a:solidFill>
              </a:defRPr>
            </a:lvl8pPr>
            <a:lvl9pPr>
              <a:defRPr sz="2250" b="1">
                <a:solidFill>
                  <a:srgbClr val="176B77"/>
                </a:solidFill>
              </a:defRPr>
            </a:lvl9pPr>
          </a:lstStyle>
          <a:p>
            <a:pPr>
              <a:defRPr sz="2250" b="1">
                <a:solidFill>
                  <a:srgbClr val="176B77"/>
                </a:solidFill>
              </a:defRPr>
            </a:pPr>
            <a:r>
              <a:rPr sz="2250" b="1">
                <a:solidFill>
                  <a:srgbClr val="176B77"/>
                </a:solidFill>
              </a:rPr>
              <a:t>Presentación fuera de plazo sin requerimiento previo</a:t>
            </a:r>
          </a:p>
        </p:txBody>
      </p:sp>
      <p:sp>
        <p:nvSpPr>
          <p:cNvPr id="3" name="base">
            <a:extLst>
              <a:ext uri="{FF2B5EF4-FFF2-40B4-BE49-F238E27FC236}">
                <a16:creationId xmlns:a16="http://schemas.microsoft.com/office/drawing/2014/main" id="{0F7A8136-7CBF-49B1-B302-2267BEDE6A6A}"/>
              </a:ext>
            </a:extLst>
          </p:cNvPr>
          <p:cNvSpPr>
            <a:spLocks noGrp="1"/>
          </p:cNvSpPr>
          <p:nvPr/>
        </p:nvSpPr>
        <p:spPr>
          <a:xfrm>
            <a:off x="609600" y="1495425"/>
            <a:ext cx="10972800" cy="381000"/>
          </a:xfrm>
          <a:prstGeom prst="rect">
            <a:avLst/>
          </a:prstGeom>
          <a:noFill/>
          <a:ln w="0">
            <a:noFill/>
            <a:prstDash val="solid"/>
          </a:ln>
        </p:spPr>
        <p:txBody>
          <a:bodyPr anchor="ctr"/>
          <a:lstStyle>
            <a:defPPr>
              <a:defRPr sz="1875" b="0">
                <a:solidFill>
                  <a:srgbClr val="172B44"/>
                </a:solidFill>
              </a:defRPr>
            </a:defPPr>
            <a:lvl1pPr>
              <a:defRPr sz="1875" b="0">
                <a:solidFill>
                  <a:srgbClr val="172B44"/>
                </a:solidFill>
              </a:defRPr>
            </a:lvl1pPr>
            <a:lvl2pPr>
              <a:defRPr sz="1875" b="0">
                <a:solidFill>
                  <a:srgbClr val="172B44"/>
                </a:solidFill>
              </a:defRPr>
            </a:lvl2pPr>
            <a:lvl3pPr>
              <a:defRPr sz="1875" b="0">
                <a:solidFill>
                  <a:srgbClr val="172B44"/>
                </a:solidFill>
              </a:defRPr>
            </a:lvl3pPr>
            <a:lvl4pPr>
              <a:defRPr sz="1875" b="0">
                <a:solidFill>
                  <a:srgbClr val="172B44"/>
                </a:solidFill>
              </a:defRPr>
            </a:lvl4pPr>
            <a:lvl5pPr>
              <a:defRPr sz="1875" b="0">
                <a:solidFill>
                  <a:srgbClr val="172B44"/>
                </a:solidFill>
              </a:defRPr>
            </a:lvl5pPr>
            <a:lvl6pPr>
              <a:defRPr sz="1875" b="0">
                <a:solidFill>
                  <a:srgbClr val="172B44"/>
                </a:solidFill>
              </a:defRPr>
            </a:lvl6pPr>
            <a:lvl7pPr>
              <a:defRPr sz="1875" b="0">
                <a:solidFill>
                  <a:srgbClr val="172B44"/>
                </a:solidFill>
              </a:defRPr>
            </a:lvl7pPr>
            <a:lvl8pPr>
              <a:defRPr sz="1875" b="0">
                <a:solidFill>
                  <a:srgbClr val="172B44"/>
                </a:solidFill>
              </a:defRPr>
            </a:lvl8pPr>
            <a:lvl9pPr>
              <a:defRPr sz="1875" b="0">
                <a:solidFill>
                  <a:srgbClr val="172B44"/>
                </a:solidFill>
              </a:defRPr>
            </a:lvl9pPr>
          </a:lstStyle>
          <a:p>
            <a:pPr>
              <a:defRPr sz="1875" b="0">
                <a:solidFill>
                  <a:srgbClr val="172B44"/>
                </a:solidFill>
              </a:defRPr>
            </a:pPr>
            <a:r>
              <a:rPr sz="1875" b="0">
                <a:solidFill>
                  <a:srgbClr val="172B44"/>
                </a:solidFill>
              </a:rPr>
              <a:t>Base del recargo: importe a ingresar de la autoliquidación o liquidación.</a:t>
            </a:r>
          </a:p>
        </p:txBody>
      </p:sp>
      <p:graphicFrame>
        <p:nvGraphicFramePr>
          <p:cNvPr id="4" name="Tabla 3">
            <a:extLst>
              <a:ext uri="{FF2B5EF4-FFF2-40B4-BE49-F238E27FC236}">
                <a16:creationId xmlns:a16="http://schemas.microsoft.com/office/drawing/2014/main" id="{6E770361-2292-44DD-9929-8F29EC5E7297}"/>
              </a:ext>
            </a:extLst>
          </p:cNvPr>
          <p:cNvGraphicFramePr/>
          <p:nvPr/>
        </p:nvGraphicFramePr>
        <p:xfrm>
          <a:off x="609600" y="2009775"/>
          <a:ext cx="10972800" cy="2222500"/>
        </p:xfrm>
        <a:graphic>
          <a:graphicData uri="http://schemas.openxmlformats.org/drawingml/2006/table">
            <a:tbl>
              <a:tblPr/>
              <a:tblGrid>
                <a:gridCol w="2428875">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5114925">
                  <a:extLst>
                    <a:ext uri="{9D8B030D-6E8A-4147-A177-3AD203B41FA5}">
                      <a16:colId xmlns:a16="http://schemas.microsoft.com/office/drawing/2014/main" val="20002"/>
                    </a:ext>
                  </a:extLst>
                </a:gridCol>
              </a:tblGrid>
              <a:tr h="698500">
                <a:tc>
                  <a:txBody>
                    <a:bodyPr/>
                    <a:lstStyle/>
                    <a:p>
                      <a:r>
                        <a:rPr sz="1725" b="1">
                          <a:solidFill>
                            <a:srgbClr val="FFFFFF"/>
                          </a:solidFill>
                        </a:rPr>
                        <a:t>Retraso</a:t>
                      </a:r>
                    </a:p>
                  </a:txBody>
                  <a:tcPr marL="152400" marR="152400" marT="95250" marB="95250">
                    <a:lnL w="9525">
                      <a:solidFill>
                        <a:srgbClr val="D6DFE7"/>
                      </a:solidFill>
                      <a:prstDash val="solid"/>
                    </a:lnL>
                    <a:lnR w="9525">
                      <a:solidFill>
                        <a:srgbClr val="D6DFE7"/>
                      </a:solidFill>
                      <a:prstDash val="solid"/>
                    </a:lnR>
                    <a:lnT w="9525">
                      <a:solidFill>
                        <a:srgbClr val="D6DFE7"/>
                      </a:solidFill>
                      <a:prstDash val="solid"/>
                    </a:lnT>
                    <a:lnB w="9525">
                      <a:solidFill>
                        <a:srgbClr val="D6DFE7"/>
                      </a:solidFill>
                      <a:prstDash val="solid"/>
                    </a:lnB>
                    <a:solidFill>
                      <a:srgbClr val="172B44"/>
                    </a:solidFill>
                  </a:tcPr>
                </a:tc>
                <a:tc>
                  <a:txBody>
                    <a:bodyPr/>
                    <a:lstStyle/>
                    <a:p>
                      <a:r>
                        <a:rPr sz="1725" b="1">
                          <a:solidFill>
                            <a:srgbClr val="FFFFFF"/>
                          </a:solidFill>
                        </a:rPr>
                        <a:t>Recargo</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a:solidFill>
                        <a:srgbClr val="D6DFE7"/>
                      </a:solidFill>
                      <a:prstDash val="solid"/>
                    </a:lnT>
                    <a:lnB w="9525">
                      <a:solidFill>
                        <a:srgbClr val="D6DFE7"/>
                      </a:solidFill>
                      <a:prstDash val="solid"/>
                    </a:lnB>
                    <a:solidFill>
                      <a:srgbClr val="172B44"/>
                    </a:solidFill>
                  </a:tcPr>
                </a:tc>
                <a:tc>
                  <a:txBody>
                    <a:bodyPr/>
                    <a:lstStyle/>
                    <a:p>
                      <a:r>
                        <a:rPr sz="1725" b="1">
                          <a:solidFill>
                            <a:srgbClr val="FFFFFF"/>
                          </a:solidFill>
                        </a:rPr>
                        <a:t>Intereses hasta la presentación</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a:solidFill>
                        <a:srgbClr val="D6DFE7"/>
                      </a:solidFill>
                      <a:prstDash val="solid"/>
                    </a:lnT>
                    <a:lnB w="9525">
                      <a:solidFill>
                        <a:srgbClr val="D6DFE7"/>
                      </a:solidFill>
                      <a:prstDash val="solid"/>
                    </a:lnB>
                    <a:solidFill>
                      <a:srgbClr val="172B44"/>
                    </a:solidFill>
                  </a:tcPr>
                </a:tc>
                <a:extLst>
                  <a:ext uri="{0D108BD9-81ED-4DB2-BD59-A6C34878D82A}">
                    <a16:rowId xmlns:a16="http://schemas.microsoft.com/office/drawing/2014/main" val="10000"/>
                  </a:ext>
                </a:extLst>
              </a:tr>
              <a:tr h="698500">
                <a:tc>
                  <a:txBody>
                    <a:bodyPr/>
                    <a:lstStyle/>
                    <a:p>
                      <a:r>
                        <a:rPr sz="1875">
                          <a:solidFill>
                            <a:srgbClr val="172B44"/>
                          </a:solidFill>
                        </a:rPr>
                        <a:t>Hasta 12 meses</a:t>
                      </a:r>
                    </a:p>
                  </a:txBody>
                  <a:tcPr marL="152400" marR="152400" marT="95250" marB="95250">
                    <a:lnL w="9525">
                      <a:solidFill>
                        <a:srgbClr val="D6DFE7"/>
                      </a:solidFill>
                      <a:prstDash val="soli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1F5F7"/>
                    </a:solidFill>
                  </a:tcPr>
                </a:tc>
                <a:tc>
                  <a:txBody>
                    <a:bodyPr/>
                    <a:lstStyle/>
                    <a:p>
                      <a:r>
                        <a:rPr sz="1875">
                          <a:solidFill>
                            <a:srgbClr val="172B44"/>
                          </a:solidFill>
                        </a:rPr>
                        <a:t>1 % + 1 % por cada</a:t>
                      </a:r>
                    </a:p>
                    <a:p>
                      <a:r>
                        <a:rPr sz="1875">
                          <a:solidFill>
                            <a:srgbClr val="172B44"/>
                          </a:solidFill>
                        </a:rPr>
                        <a:t>mes completo</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1F5F7"/>
                    </a:solidFill>
                  </a:tcPr>
                </a:tc>
                <a:tc>
                  <a:txBody>
                    <a:bodyPr/>
                    <a:lstStyle/>
                    <a:p>
                      <a:r>
                        <a:rPr sz="1875">
                          <a:solidFill>
                            <a:srgbClr val="172B44"/>
                          </a:solidFill>
                        </a:rPr>
                        <a:t>Sin intereses</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1F5F7"/>
                    </a:solidFill>
                  </a:tcPr>
                </a:tc>
                <a:extLst>
                  <a:ext uri="{0D108BD9-81ED-4DB2-BD59-A6C34878D82A}">
                    <a16:rowId xmlns:a16="http://schemas.microsoft.com/office/drawing/2014/main" val="10001"/>
                  </a:ext>
                </a:extLst>
              </a:tr>
              <a:tr h="698500">
                <a:tc>
                  <a:txBody>
                    <a:bodyPr/>
                    <a:lstStyle/>
                    <a:p>
                      <a:r>
                        <a:rPr sz="1875">
                          <a:solidFill>
                            <a:srgbClr val="172B44"/>
                          </a:solidFill>
                        </a:rPr>
                        <a:t>Más de 12 meses</a:t>
                      </a:r>
                    </a:p>
                  </a:txBody>
                  <a:tcPr marL="152400" marR="152400" marT="95250" marB="95250">
                    <a:lnL w="9525">
                      <a:solidFill>
                        <a:srgbClr val="D6DFE7"/>
                      </a:solidFill>
                      <a:prstDash val="soli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FFFFF"/>
                    </a:solidFill>
                  </a:tcPr>
                </a:tc>
                <a:tc>
                  <a:txBody>
                    <a:bodyPr/>
                    <a:lstStyle/>
                    <a:p>
                      <a:r>
                        <a:rPr sz="1875">
                          <a:solidFill>
                            <a:srgbClr val="172B44"/>
                          </a:solidFill>
                        </a:rPr>
                        <a:t>15 %</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FFFFF"/>
                    </a:solidFill>
                  </a:tcPr>
                </a:tc>
                <a:tc>
                  <a:txBody>
                    <a:bodyPr/>
                    <a:lstStyle/>
                    <a:p>
                      <a:r>
                        <a:rPr sz="1875">
                          <a:solidFill>
                            <a:srgbClr val="172B44"/>
                          </a:solidFill>
                        </a:rPr>
                        <a:t>Desde el día siguiente al término</a:t>
                      </a:r>
                    </a:p>
                    <a:p>
                      <a:r>
                        <a:rPr sz="1875">
                          <a:solidFill>
                            <a:srgbClr val="172B44"/>
                          </a:solidFill>
                        </a:rPr>
                        <a:t>de los 12 meses</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5" name="sancion">
            <a:extLst>
              <a:ext uri="{FF2B5EF4-FFF2-40B4-BE49-F238E27FC236}">
                <a16:creationId xmlns:a16="http://schemas.microsoft.com/office/drawing/2014/main" id="{A972F627-6C12-4AC7-A8D9-268C93946DA3}"/>
              </a:ext>
            </a:extLst>
          </p:cNvPr>
          <p:cNvSpPr>
            <a:spLocks noGrp="1"/>
          </p:cNvSpPr>
          <p:nvPr/>
        </p:nvSpPr>
        <p:spPr>
          <a:xfrm>
            <a:off x="609600" y="4238625"/>
            <a:ext cx="10972800" cy="333375"/>
          </a:xfrm>
          <a:prstGeom prst="rect">
            <a:avLst/>
          </a:prstGeom>
          <a:noFill/>
          <a:ln w="0">
            <a:noFill/>
            <a:prstDash val="solid"/>
          </a:ln>
        </p:spPr>
        <p:txBody>
          <a:bodyPr anchor="ctr"/>
          <a:lstStyle>
            <a:defPPr>
              <a:defRPr sz="1950" b="1">
                <a:solidFill>
                  <a:srgbClr val="172B44"/>
                </a:solidFill>
              </a:defRPr>
            </a:defPPr>
            <a:lvl1pPr>
              <a:defRPr sz="1950" b="1">
                <a:solidFill>
                  <a:srgbClr val="172B44"/>
                </a:solidFill>
              </a:defRPr>
            </a:lvl1pPr>
            <a:lvl2pPr>
              <a:defRPr sz="1950" b="1">
                <a:solidFill>
                  <a:srgbClr val="172B44"/>
                </a:solidFill>
              </a:defRPr>
            </a:lvl2pPr>
            <a:lvl3pPr>
              <a:defRPr sz="1950" b="1">
                <a:solidFill>
                  <a:srgbClr val="172B44"/>
                </a:solidFill>
              </a:defRPr>
            </a:lvl3pPr>
            <a:lvl4pPr>
              <a:defRPr sz="1950" b="1">
                <a:solidFill>
                  <a:srgbClr val="172B44"/>
                </a:solidFill>
              </a:defRPr>
            </a:lvl4pPr>
            <a:lvl5pPr>
              <a:defRPr sz="1950" b="1">
                <a:solidFill>
                  <a:srgbClr val="172B44"/>
                </a:solidFill>
              </a:defRPr>
            </a:lvl5pPr>
            <a:lvl6pPr>
              <a:defRPr sz="1950" b="1">
                <a:solidFill>
                  <a:srgbClr val="172B44"/>
                </a:solidFill>
              </a:defRPr>
            </a:lvl6pPr>
            <a:lvl7pPr>
              <a:defRPr sz="1950" b="1">
                <a:solidFill>
                  <a:srgbClr val="172B44"/>
                </a:solidFill>
              </a:defRPr>
            </a:lvl7pPr>
            <a:lvl8pPr>
              <a:defRPr sz="1950" b="1">
                <a:solidFill>
                  <a:srgbClr val="172B44"/>
                </a:solidFill>
              </a:defRPr>
            </a:lvl8pPr>
            <a:lvl9pPr>
              <a:defRPr sz="1950" b="1">
                <a:solidFill>
                  <a:srgbClr val="172B44"/>
                </a:solidFill>
              </a:defRPr>
            </a:lvl9pPr>
          </a:lstStyle>
          <a:p>
            <a:pPr>
              <a:defRPr sz="1950" b="1">
                <a:solidFill>
                  <a:srgbClr val="172B44"/>
                </a:solidFill>
              </a:defRPr>
            </a:pPr>
            <a:r>
              <a:rPr sz="1950" b="1">
                <a:solidFill>
                  <a:srgbClr val="172B44"/>
                </a:solidFill>
              </a:rPr>
              <a:t>Excluye las sanciones que hubieran podido exigirse.</a:t>
            </a:r>
          </a:p>
        </p:txBody>
      </p:sp>
      <p:sp>
        <p:nvSpPr>
          <p:cNvPr id="6" name="reduccion">
            <a:extLst>
              <a:ext uri="{FF2B5EF4-FFF2-40B4-BE49-F238E27FC236}">
                <a16:creationId xmlns:a16="http://schemas.microsoft.com/office/drawing/2014/main" id="{2B734BE8-6DCC-4384-B9A7-84091B50653D}"/>
              </a:ext>
            </a:extLst>
          </p:cNvPr>
          <p:cNvSpPr>
            <a:spLocks noGrp="1"/>
          </p:cNvSpPr>
          <p:nvPr/>
        </p:nvSpPr>
        <p:spPr>
          <a:xfrm>
            <a:off x="609600" y="4638675"/>
            <a:ext cx="10972800" cy="590550"/>
          </a:xfrm>
          <a:prstGeom prst="rect">
            <a:avLst/>
          </a:prstGeom>
          <a:noFill/>
          <a:ln w="0">
            <a:noFill/>
            <a:prstDash val="solid"/>
          </a:ln>
        </p:spPr>
        <p:txBody>
          <a:bodyPr anchor="ctr"/>
          <a:lstStyle>
            <a:defPPr>
              <a:defRPr sz="1875" b="0">
                <a:solidFill>
                  <a:srgbClr val="172B44"/>
                </a:solidFill>
              </a:defRPr>
            </a:defPPr>
            <a:lvl1pPr>
              <a:defRPr sz="1875" b="0">
                <a:solidFill>
                  <a:srgbClr val="172B44"/>
                </a:solidFill>
              </a:defRPr>
            </a:lvl1pPr>
            <a:lvl2pPr>
              <a:defRPr sz="1875" b="0">
                <a:solidFill>
                  <a:srgbClr val="172B44"/>
                </a:solidFill>
              </a:defRPr>
            </a:lvl2pPr>
            <a:lvl3pPr>
              <a:defRPr sz="1875" b="0">
                <a:solidFill>
                  <a:srgbClr val="172B44"/>
                </a:solidFill>
              </a:defRPr>
            </a:lvl3pPr>
            <a:lvl4pPr>
              <a:defRPr sz="1875" b="0">
                <a:solidFill>
                  <a:srgbClr val="172B44"/>
                </a:solidFill>
              </a:defRPr>
            </a:lvl4pPr>
            <a:lvl5pPr>
              <a:defRPr sz="1875" b="0">
                <a:solidFill>
                  <a:srgbClr val="172B44"/>
                </a:solidFill>
              </a:defRPr>
            </a:lvl5pPr>
            <a:lvl6pPr>
              <a:defRPr sz="1875" b="0">
                <a:solidFill>
                  <a:srgbClr val="172B44"/>
                </a:solidFill>
              </a:defRPr>
            </a:lvl6pPr>
            <a:lvl7pPr>
              <a:defRPr sz="1875" b="0">
                <a:solidFill>
                  <a:srgbClr val="172B44"/>
                </a:solidFill>
              </a:defRPr>
            </a:lvl7pPr>
            <a:lvl8pPr>
              <a:defRPr sz="1875" b="0">
                <a:solidFill>
                  <a:srgbClr val="172B44"/>
                </a:solidFill>
              </a:defRPr>
            </a:lvl8pPr>
            <a:lvl9pPr>
              <a:defRPr sz="1875" b="0">
                <a:solidFill>
                  <a:srgbClr val="172B44"/>
                </a:solidFill>
              </a:defRPr>
            </a:lvl9pPr>
          </a:lstStyle>
          <a:p>
            <a:pPr>
              <a:defRPr sz="1875" b="0">
                <a:solidFill>
                  <a:srgbClr val="172B44"/>
                </a:solidFill>
              </a:defRPr>
            </a:pPr>
            <a:r>
              <a:rPr sz="1875" b="0">
                <a:solidFill>
                  <a:srgbClr val="172B44"/>
                </a:solidFill>
              </a:rPr>
              <a:t>Reducción del recargo: 25 % si se cumplen los requisitos de pago del art. 27.5.</a:t>
            </a:r>
          </a:p>
        </p:txBody>
      </p:sp>
      <p:sp>
        <p:nvSpPr>
          <p:cNvPr id="7" name="ejemplo">
            <a:extLst>
              <a:ext uri="{FF2B5EF4-FFF2-40B4-BE49-F238E27FC236}">
                <a16:creationId xmlns:a16="http://schemas.microsoft.com/office/drawing/2014/main" id="{E1CC41A7-0F36-4F89-9E51-AABBA3DBDE5F}"/>
              </a:ext>
            </a:extLst>
          </p:cNvPr>
          <p:cNvSpPr>
            <a:spLocks noGrp="1"/>
          </p:cNvSpPr>
          <p:nvPr/>
        </p:nvSpPr>
        <p:spPr>
          <a:xfrm>
            <a:off x="609600" y="5305425"/>
            <a:ext cx="10972800" cy="733425"/>
          </a:xfrm>
          <a:prstGeom prst="rect">
            <a:avLst/>
          </a:prstGeom>
          <a:noFill/>
          <a:ln w="0">
            <a:noFill/>
            <a:prstDash val="solid"/>
          </a:ln>
        </p:spPr>
        <p:txBody>
          <a:bodyPr anchor="ctr"/>
          <a:lstStyle>
            <a:defPPr>
              <a:defRPr sz="2025" b="1">
                <a:solidFill>
                  <a:srgbClr val="176B77"/>
                </a:solidFill>
              </a:defRPr>
            </a:defPPr>
            <a:lvl1pPr>
              <a:defRPr sz="2025" b="1">
                <a:solidFill>
                  <a:srgbClr val="176B77"/>
                </a:solidFill>
              </a:defRPr>
            </a:lvl1pPr>
            <a:lvl2pPr>
              <a:defRPr sz="2025" b="1">
                <a:solidFill>
                  <a:srgbClr val="176B77"/>
                </a:solidFill>
              </a:defRPr>
            </a:lvl2pPr>
            <a:lvl3pPr>
              <a:defRPr sz="2025" b="1">
                <a:solidFill>
                  <a:srgbClr val="176B77"/>
                </a:solidFill>
              </a:defRPr>
            </a:lvl3pPr>
            <a:lvl4pPr>
              <a:defRPr sz="2025" b="1">
                <a:solidFill>
                  <a:srgbClr val="176B77"/>
                </a:solidFill>
              </a:defRPr>
            </a:lvl4pPr>
            <a:lvl5pPr>
              <a:defRPr sz="2025" b="1">
                <a:solidFill>
                  <a:srgbClr val="176B77"/>
                </a:solidFill>
              </a:defRPr>
            </a:lvl5pPr>
            <a:lvl6pPr>
              <a:defRPr sz="2025" b="1">
                <a:solidFill>
                  <a:srgbClr val="176B77"/>
                </a:solidFill>
              </a:defRPr>
            </a:lvl6pPr>
            <a:lvl7pPr>
              <a:defRPr sz="2025" b="1">
                <a:solidFill>
                  <a:srgbClr val="176B77"/>
                </a:solidFill>
              </a:defRPr>
            </a:lvl7pPr>
            <a:lvl8pPr>
              <a:defRPr sz="2025" b="1">
                <a:solidFill>
                  <a:srgbClr val="176B77"/>
                </a:solidFill>
              </a:defRPr>
            </a:lvl8pPr>
            <a:lvl9pPr>
              <a:defRPr sz="2025" b="1">
                <a:solidFill>
                  <a:srgbClr val="176B77"/>
                </a:solidFill>
              </a:defRPr>
            </a:lvl9pPr>
          </a:lstStyle>
          <a:p>
            <a:pPr>
              <a:defRPr sz="2025" b="1">
                <a:solidFill>
                  <a:srgbClr val="176B77"/>
                </a:solidFill>
              </a:defRPr>
            </a:pPr>
            <a:r>
              <a:rPr sz="2025" b="1">
                <a:solidFill>
                  <a:srgbClr val="176B77"/>
                </a:solidFill>
              </a:rPr>
              <a:t>Ejemplo: 10.000 € y 3 meses completos de retraso = 4 % = 400 €.</a:t>
            </a:r>
          </a:p>
          <a:p>
            <a:pPr>
              <a:defRPr sz="2025" b="1">
                <a:solidFill>
                  <a:srgbClr val="176B77"/>
                </a:solidFill>
              </a:defRPr>
            </a:pPr>
            <a:r>
              <a:rPr sz="2025" b="1">
                <a:solidFill>
                  <a:srgbClr val="176B77"/>
                </a:solidFill>
              </a:rPr>
              <a:t>Con reducción del 25 %: recargo final de 300 €.</a:t>
            </a:r>
          </a:p>
        </p:txBody>
      </p:sp>
      <p:sp>
        <p:nvSpPr>
          <p:cNvPr id="8" name="fuente">
            <a:extLst>
              <a:ext uri="{FF2B5EF4-FFF2-40B4-BE49-F238E27FC236}">
                <a16:creationId xmlns:a16="http://schemas.microsoft.com/office/drawing/2014/main" id="{419CB717-CB9D-4C84-9D64-990F29764320}"/>
              </a:ext>
            </a:extLst>
          </p:cNvPr>
          <p:cNvSpPr>
            <a:spLocks noGrp="1"/>
          </p:cNvSpPr>
          <p:nvPr/>
        </p:nvSpPr>
        <p:spPr>
          <a:xfrm>
            <a:off x="609600" y="6305550"/>
            <a:ext cx="10972800" cy="276225"/>
          </a:xfrm>
          <a:prstGeom prst="rect">
            <a:avLst/>
          </a:prstGeom>
          <a:noFill/>
          <a:ln w="0">
            <a:noFill/>
            <a:prstDash val="solid"/>
          </a:ln>
        </p:spPr>
        <p:txBody>
          <a:bodyPr anchor="ctr"/>
          <a:lstStyle>
            <a:defPPr>
              <a:defRPr sz="1350" b="0">
                <a:solidFill>
                  <a:srgbClr val="526779"/>
                </a:solidFill>
              </a:defRPr>
            </a:defPPr>
            <a:lvl1pPr>
              <a:defRPr sz="1350" b="0">
                <a:solidFill>
                  <a:srgbClr val="526779"/>
                </a:solidFill>
              </a:defRPr>
            </a:lvl1pPr>
            <a:lvl2pPr>
              <a:defRPr sz="1350" b="0">
                <a:solidFill>
                  <a:srgbClr val="526779"/>
                </a:solidFill>
              </a:defRPr>
            </a:lvl2pPr>
            <a:lvl3pPr>
              <a:defRPr sz="1350" b="0">
                <a:solidFill>
                  <a:srgbClr val="526779"/>
                </a:solidFill>
              </a:defRPr>
            </a:lvl3pPr>
            <a:lvl4pPr>
              <a:defRPr sz="1350" b="0">
                <a:solidFill>
                  <a:srgbClr val="526779"/>
                </a:solidFill>
              </a:defRPr>
            </a:lvl4pPr>
            <a:lvl5pPr>
              <a:defRPr sz="1350" b="0">
                <a:solidFill>
                  <a:srgbClr val="526779"/>
                </a:solidFill>
              </a:defRPr>
            </a:lvl5pPr>
            <a:lvl6pPr>
              <a:defRPr sz="1350" b="0">
                <a:solidFill>
                  <a:srgbClr val="526779"/>
                </a:solidFill>
              </a:defRPr>
            </a:lvl6pPr>
            <a:lvl7pPr>
              <a:defRPr sz="1350" b="0">
                <a:solidFill>
                  <a:srgbClr val="526779"/>
                </a:solidFill>
              </a:defRPr>
            </a:lvl7pPr>
            <a:lvl8pPr>
              <a:defRPr sz="1350" b="0">
                <a:solidFill>
                  <a:srgbClr val="526779"/>
                </a:solidFill>
              </a:defRPr>
            </a:lvl8pPr>
            <a:lvl9pPr>
              <a:defRPr sz="1350" b="0">
                <a:solidFill>
                  <a:srgbClr val="526779"/>
                </a:solidFill>
              </a:defRPr>
            </a:lvl9pPr>
          </a:lstStyle>
          <a:p>
            <a:pPr>
              <a:defRPr sz="1350" b="0">
                <a:solidFill>
                  <a:srgbClr val="526779"/>
                </a:solidFill>
              </a:defRPr>
            </a:pPr>
            <a:r>
              <a:rPr sz="1350" b="0">
                <a:solidFill>
                  <a:srgbClr val="526779"/>
                </a:solidFill>
              </a:rPr>
              <a:t>Fuente: Ley 58/2003, art. 27.1, 2 y 5. Excepciones y requisitos en notas.</a:t>
            </a:r>
          </a:p>
        </p:txBody>
      </p:sp>
    </p:spTree>
    <p:extLst>
      <p:ext uri="{BB962C8B-B14F-4D97-AF65-F5344CB8AC3E}">
        <p14:creationId xmlns:p14="http://schemas.microsoft.com/office/powerpoint/2010/main" val="841965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ulo">
            <a:extLst>
              <a:ext uri="{FF2B5EF4-FFF2-40B4-BE49-F238E27FC236}">
                <a16:creationId xmlns:a16="http://schemas.microsoft.com/office/drawing/2014/main" id="{5AD04679-BFE8-4658-A2FD-6288EE36C801}"/>
              </a:ext>
            </a:extLst>
          </p:cNvPr>
          <p:cNvSpPr>
            <a:spLocks noGrp="1"/>
          </p:cNvSpPr>
          <p:nvPr/>
        </p:nvSpPr>
        <p:spPr>
          <a:xfrm>
            <a:off x="609600" y="333375"/>
            <a:ext cx="10972800" cy="571500"/>
          </a:xfrm>
          <a:prstGeom prst="rect">
            <a:avLst/>
          </a:prstGeom>
          <a:noFill/>
          <a:ln w="0">
            <a:noFill/>
            <a:prstDash val="solid"/>
          </a:ln>
        </p:spPr>
        <p:txBody>
          <a:bodyPr anchor="ctr"/>
          <a:lstStyle>
            <a:defPPr>
              <a:defRPr sz="3300" b="1">
                <a:solidFill>
                  <a:srgbClr val="172B44"/>
                </a:solidFill>
              </a:defRPr>
            </a:defPPr>
            <a:lvl1pPr>
              <a:defRPr sz="3300" b="1">
                <a:solidFill>
                  <a:srgbClr val="172B44"/>
                </a:solidFill>
              </a:defRPr>
            </a:lvl1pPr>
            <a:lvl2pPr>
              <a:defRPr sz="3300" b="1">
                <a:solidFill>
                  <a:srgbClr val="172B44"/>
                </a:solidFill>
              </a:defRPr>
            </a:lvl2pPr>
            <a:lvl3pPr>
              <a:defRPr sz="3300" b="1">
                <a:solidFill>
                  <a:srgbClr val="172B44"/>
                </a:solidFill>
              </a:defRPr>
            </a:lvl3pPr>
            <a:lvl4pPr>
              <a:defRPr sz="3300" b="1">
                <a:solidFill>
                  <a:srgbClr val="172B44"/>
                </a:solidFill>
              </a:defRPr>
            </a:lvl4pPr>
            <a:lvl5pPr>
              <a:defRPr sz="3300" b="1">
                <a:solidFill>
                  <a:srgbClr val="172B44"/>
                </a:solidFill>
              </a:defRPr>
            </a:lvl5pPr>
            <a:lvl6pPr>
              <a:defRPr sz="3300" b="1">
                <a:solidFill>
                  <a:srgbClr val="172B44"/>
                </a:solidFill>
              </a:defRPr>
            </a:lvl6pPr>
            <a:lvl7pPr>
              <a:defRPr sz="3300" b="1">
                <a:solidFill>
                  <a:srgbClr val="172B44"/>
                </a:solidFill>
              </a:defRPr>
            </a:lvl7pPr>
            <a:lvl8pPr>
              <a:defRPr sz="3300" b="1">
                <a:solidFill>
                  <a:srgbClr val="172B44"/>
                </a:solidFill>
              </a:defRPr>
            </a:lvl8pPr>
            <a:lvl9pPr>
              <a:defRPr sz="3300" b="1">
                <a:solidFill>
                  <a:srgbClr val="172B44"/>
                </a:solidFill>
              </a:defRPr>
            </a:lvl9pPr>
          </a:lstStyle>
          <a:p>
            <a:pPr>
              <a:defRPr sz="3300" b="1">
                <a:solidFill>
                  <a:srgbClr val="172B44"/>
                </a:solidFill>
              </a:defRPr>
            </a:pPr>
            <a:r>
              <a:rPr sz="3300" b="1">
                <a:solidFill>
                  <a:srgbClr val="172B44"/>
                </a:solidFill>
              </a:rPr>
              <a:t>Artículo 28 LGT</a:t>
            </a:r>
          </a:p>
        </p:txBody>
      </p:sp>
      <p:sp>
        <p:nvSpPr>
          <p:cNvPr id="2" name="subtitulo">
            <a:extLst>
              <a:ext uri="{FF2B5EF4-FFF2-40B4-BE49-F238E27FC236}">
                <a16:creationId xmlns:a16="http://schemas.microsoft.com/office/drawing/2014/main" id="{0C3B80C7-CCC7-4B47-AA02-CF1687463F72}"/>
              </a:ext>
            </a:extLst>
          </p:cNvPr>
          <p:cNvSpPr>
            <a:spLocks noGrp="1"/>
          </p:cNvSpPr>
          <p:nvPr/>
        </p:nvSpPr>
        <p:spPr>
          <a:xfrm>
            <a:off x="609600" y="962025"/>
            <a:ext cx="10972800" cy="476250"/>
          </a:xfrm>
          <a:prstGeom prst="rect">
            <a:avLst/>
          </a:prstGeom>
          <a:noFill/>
          <a:ln w="0">
            <a:noFill/>
            <a:prstDash val="solid"/>
          </a:ln>
        </p:spPr>
        <p:txBody>
          <a:bodyPr anchor="ctr"/>
          <a:lstStyle>
            <a:defPPr>
              <a:defRPr sz="2250" b="1">
                <a:solidFill>
                  <a:srgbClr val="176B77"/>
                </a:solidFill>
              </a:defRPr>
            </a:defPPr>
            <a:lvl1pPr>
              <a:defRPr sz="2250" b="1">
                <a:solidFill>
                  <a:srgbClr val="176B77"/>
                </a:solidFill>
              </a:defRPr>
            </a:lvl1pPr>
            <a:lvl2pPr>
              <a:defRPr sz="2250" b="1">
                <a:solidFill>
                  <a:srgbClr val="176B77"/>
                </a:solidFill>
              </a:defRPr>
            </a:lvl2pPr>
            <a:lvl3pPr>
              <a:defRPr sz="2250" b="1">
                <a:solidFill>
                  <a:srgbClr val="176B77"/>
                </a:solidFill>
              </a:defRPr>
            </a:lvl3pPr>
            <a:lvl4pPr>
              <a:defRPr sz="2250" b="1">
                <a:solidFill>
                  <a:srgbClr val="176B77"/>
                </a:solidFill>
              </a:defRPr>
            </a:lvl4pPr>
            <a:lvl5pPr>
              <a:defRPr sz="2250" b="1">
                <a:solidFill>
                  <a:srgbClr val="176B77"/>
                </a:solidFill>
              </a:defRPr>
            </a:lvl5pPr>
            <a:lvl6pPr>
              <a:defRPr sz="2250" b="1">
                <a:solidFill>
                  <a:srgbClr val="176B77"/>
                </a:solidFill>
              </a:defRPr>
            </a:lvl6pPr>
            <a:lvl7pPr>
              <a:defRPr sz="2250" b="1">
                <a:solidFill>
                  <a:srgbClr val="176B77"/>
                </a:solidFill>
              </a:defRPr>
            </a:lvl7pPr>
            <a:lvl8pPr>
              <a:defRPr sz="2250" b="1">
                <a:solidFill>
                  <a:srgbClr val="176B77"/>
                </a:solidFill>
              </a:defRPr>
            </a:lvl8pPr>
            <a:lvl9pPr>
              <a:defRPr sz="2250" b="1">
                <a:solidFill>
                  <a:srgbClr val="176B77"/>
                </a:solidFill>
              </a:defRPr>
            </a:lvl9pPr>
          </a:lstStyle>
          <a:p>
            <a:pPr>
              <a:defRPr sz="2250" b="1">
                <a:solidFill>
                  <a:srgbClr val="176B77"/>
                </a:solidFill>
              </a:defRPr>
            </a:pPr>
            <a:r>
              <a:rPr sz="2250" b="1">
                <a:solidFill>
                  <a:srgbClr val="176B77"/>
                </a:solidFill>
              </a:rPr>
              <a:t>Recargos del período ejecutivo</a:t>
            </a:r>
          </a:p>
        </p:txBody>
      </p:sp>
      <p:sp>
        <p:nvSpPr>
          <p:cNvPr id="3" name="base">
            <a:extLst>
              <a:ext uri="{FF2B5EF4-FFF2-40B4-BE49-F238E27FC236}">
                <a16:creationId xmlns:a16="http://schemas.microsoft.com/office/drawing/2014/main" id="{3200AFC2-D1AF-4D34-B678-3DB59579BF4B}"/>
              </a:ext>
            </a:extLst>
          </p:cNvPr>
          <p:cNvSpPr>
            <a:spLocks noGrp="1"/>
          </p:cNvSpPr>
          <p:nvPr/>
        </p:nvSpPr>
        <p:spPr>
          <a:xfrm>
            <a:off x="609600" y="1504950"/>
            <a:ext cx="10972800" cy="400050"/>
          </a:xfrm>
          <a:prstGeom prst="rect">
            <a:avLst/>
          </a:prstGeom>
          <a:noFill/>
          <a:ln w="0">
            <a:noFill/>
            <a:prstDash val="solid"/>
          </a:ln>
        </p:spPr>
        <p:txBody>
          <a:bodyPr anchor="ctr"/>
          <a:lstStyle>
            <a:defPPr>
              <a:defRPr sz="1875" b="0">
                <a:solidFill>
                  <a:srgbClr val="172B44"/>
                </a:solidFill>
              </a:defRPr>
            </a:defPPr>
            <a:lvl1pPr>
              <a:defRPr sz="1875" b="0">
                <a:solidFill>
                  <a:srgbClr val="172B44"/>
                </a:solidFill>
              </a:defRPr>
            </a:lvl1pPr>
            <a:lvl2pPr>
              <a:defRPr sz="1875" b="0">
                <a:solidFill>
                  <a:srgbClr val="172B44"/>
                </a:solidFill>
              </a:defRPr>
            </a:lvl2pPr>
            <a:lvl3pPr>
              <a:defRPr sz="1875" b="0">
                <a:solidFill>
                  <a:srgbClr val="172B44"/>
                </a:solidFill>
              </a:defRPr>
            </a:lvl3pPr>
            <a:lvl4pPr>
              <a:defRPr sz="1875" b="0">
                <a:solidFill>
                  <a:srgbClr val="172B44"/>
                </a:solidFill>
              </a:defRPr>
            </a:lvl4pPr>
            <a:lvl5pPr>
              <a:defRPr sz="1875" b="0">
                <a:solidFill>
                  <a:srgbClr val="172B44"/>
                </a:solidFill>
              </a:defRPr>
            </a:lvl5pPr>
            <a:lvl6pPr>
              <a:defRPr sz="1875" b="0">
                <a:solidFill>
                  <a:srgbClr val="172B44"/>
                </a:solidFill>
              </a:defRPr>
            </a:lvl6pPr>
            <a:lvl7pPr>
              <a:defRPr sz="1875" b="0">
                <a:solidFill>
                  <a:srgbClr val="172B44"/>
                </a:solidFill>
              </a:defRPr>
            </a:lvl7pPr>
            <a:lvl8pPr>
              <a:defRPr sz="1875" b="0">
                <a:solidFill>
                  <a:srgbClr val="172B44"/>
                </a:solidFill>
              </a:defRPr>
            </a:lvl8pPr>
            <a:lvl9pPr>
              <a:defRPr sz="1875" b="0">
                <a:solidFill>
                  <a:srgbClr val="172B44"/>
                </a:solidFill>
              </a:defRPr>
            </a:lvl9pPr>
          </a:lstStyle>
          <a:p>
            <a:pPr>
              <a:defRPr sz="1875" b="0">
                <a:solidFill>
                  <a:srgbClr val="172B44"/>
                </a:solidFill>
              </a:defRPr>
            </a:pPr>
            <a:r>
              <a:rPr sz="1875" b="0">
                <a:solidFill>
                  <a:srgbClr val="172B44"/>
                </a:solidFill>
              </a:rPr>
              <a:t>Se calculan sobre la deuda no ingresada en período voluntario. Son incompatibles entre sí.</a:t>
            </a:r>
          </a:p>
        </p:txBody>
      </p:sp>
      <p:graphicFrame>
        <p:nvGraphicFramePr>
          <p:cNvPr id="4" name="Tabla 3">
            <a:extLst>
              <a:ext uri="{FF2B5EF4-FFF2-40B4-BE49-F238E27FC236}">
                <a16:creationId xmlns:a16="http://schemas.microsoft.com/office/drawing/2014/main" id="{07650BBE-A8B2-4327-8436-B7CDB06BFFE4}"/>
              </a:ext>
            </a:extLst>
          </p:cNvPr>
          <p:cNvGraphicFramePr/>
          <p:nvPr/>
        </p:nvGraphicFramePr>
        <p:xfrm>
          <a:off x="609600" y="2009775"/>
          <a:ext cx="10972800" cy="2809876"/>
        </p:xfrm>
        <a:graphic>
          <a:graphicData uri="http://schemas.openxmlformats.org/drawingml/2006/table">
            <a:tbl>
              <a:tblPr/>
              <a:tblGrid>
                <a:gridCol w="3048000">
                  <a:extLst>
                    <a:ext uri="{9D8B030D-6E8A-4147-A177-3AD203B41FA5}">
                      <a16:colId xmlns:a16="http://schemas.microsoft.com/office/drawing/2014/main" val="20000"/>
                    </a:ext>
                  </a:extLst>
                </a:gridCol>
                <a:gridCol w="1476375">
                  <a:extLst>
                    <a:ext uri="{9D8B030D-6E8A-4147-A177-3AD203B41FA5}">
                      <a16:colId xmlns:a16="http://schemas.microsoft.com/office/drawing/2014/main" val="20001"/>
                    </a:ext>
                  </a:extLst>
                </a:gridCol>
                <a:gridCol w="6448425">
                  <a:extLst>
                    <a:ext uri="{9D8B030D-6E8A-4147-A177-3AD203B41FA5}">
                      <a16:colId xmlns:a16="http://schemas.microsoft.com/office/drawing/2014/main" val="20002"/>
                    </a:ext>
                  </a:extLst>
                </a:gridCol>
              </a:tblGrid>
              <a:tr h="642938">
                <a:tc>
                  <a:txBody>
                    <a:bodyPr/>
                    <a:lstStyle/>
                    <a:p>
                      <a:r>
                        <a:rPr sz="1725" b="1">
                          <a:solidFill>
                            <a:srgbClr val="FFFFFF"/>
                          </a:solidFill>
                        </a:rPr>
                        <a:t>Tipo</a:t>
                      </a:r>
                    </a:p>
                  </a:txBody>
                  <a:tcPr marL="152400" marR="152400" marT="95250" marB="95250">
                    <a:lnL w="9525">
                      <a:solidFill>
                        <a:srgbClr val="D6DFE7"/>
                      </a:solidFill>
                      <a:prstDash val="solid"/>
                    </a:lnL>
                    <a:lnR w="9525">
                      <a:solidFill>
                        <a:srgbClr val="D6DFE7"/>
                      </a:solidFill>
                      <a:prstDash val="solid"/>
                    </a:lnR>
                    <a:lnT w="9525">
                      <a:solidFill>
                        <a:srgbClr val="D6DFE7"/>
                      </a:solidFill>
                      <a:prstDash val="solid"/>
                    </a:lnT>
                    <a:lnB w="9525">
                      <a:solidFill>
                        <a:srgbClr val="D6DFE7"/>
                      </a:solidFill>
                      <a:prstDash val="solid"/>
                    </a:lnB>
                    <a:solidFill>
                      <a:srgbClr val="172B44"/>
                    </a:solidFill>
                  </a:tcPr>
                </a:tc>
                <a:tc>
                  <a:txBody>
                    <a:bodyPr/>
                    <a:lstStyle/>
                    <a:p>
                      <a:r>
                        <a:rPr sz="1725" b="1">
                          <a:solidFill>
                            <a:srgbClr val="FFFFFF"/>
                          </a:solidFill>
                        </a:rPr>
                        <a:t>Recargo</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a:solidFill>
                        <a:srgbClr val="D6DFE7"/>
                      </a:solidFill>
                      <a:prstDash val="solid"/>
                    </a:lnT>
                    <a:lnB w="9525">
                      <a:solidFill>
                        <a:srgbClr val="D6DFE7"/>
                      </a:solidFill>
                      <a:prstDash val="solid"/>
                    </a:lnB>
                    <a:solidFill>
                      <a:srgbClr val="172B44"/>
                    </a:solidFill>
                  </a:tcPr>
                </a:tc>
                <a:tc>
                  <a:txBody>
                    <a:bodyPr/>
                    <a:lstStyle/>
                    <a:p>
                      <a:r>
                        <a:rPr sz="1725" b="1">
                          <a:solidFill>
                            <a:srgbClr val="FFFFFF"/>
                          </a:solidFill>
                        </a:rPr>
                        <a:t>Condición</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a:solidFill>
                        <a:srgbClr val="D6DFE7"/>
                      </a:solidFill>
                      <a:prstDash val="solid"/>
                    </a:lnT>
                    <a:lnB w="9525">
                      <a:solidFill>
                        <a:srgbClr val="D6DFE7"/>
                      </a:solidFill>
                      <a:prstDash val="solid"/>
                    </a:lnB>
                    <a:solidFill>
                      <a:srgbClr val="172B44"/>
                    </a:solidFill>
                  </a:tcPr>
                </a:tc>
                <a:extLst>
                  <a:ext uri="{0D108BD9-81ED-4DB2-BD59-A6C34878D82A}">
                    <a16:rowId xmlns:a16="http://schemas.microsoft.com/office/drawing/2014/main" val="10000"/>
                  </a:ext>
                </a:extLst>
              </a:tr>
              <a:tr h="642938">
                <a:tc>
                  <a:txBody>
                    <a:bodyPr/>
                    <a:lstStyle/>
                    <a:p>
                      <a:r>
                        <a:rPr sz="1875">
                          <a:solidFill>
                            <a:srgbClr val="172B44"/>
                          </a:solidFill>
                        </a:rPr>
                        <a:t>Ejecutivo</a:t>
                      </a:r>
                    </a:p>
                  </a:txBody>
                  <a:tcPr marL="152400" marR="152400" marT="95250" marB="95250">
                    <a:lnL w="9525">
                      <a:solidFill>
                        <a:srgbClr val="D6DFE7"/>
                      </a:solidFill>
                      <a:prstDash val="soli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1F5F7"/>
                    </a:solidFill>
                  </a:tcPr>
                </a:tc>
                <a:tc>
                  <a:txBody>
                    <a:bodyPr/>
                    <a:lstStyle/>
                    <a:p>
                      <a:r>
                        <a:rPr sz="1875">
                          <a:solidFill>
                            <a:srgbClr val="172B44"/>
                          </a:solidFill>
                        </a:rPr>
                        <a:t>5 %</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1F5F7"/>
                    </a:solidFill>
                  </a:tcPr>
                </a:tc>
                <a:tc>
                  <a:txBody>
                    <a:bodyPr/>
                    <a:lstStyle/>
                    <a:p>
                      <a:r>
                        <a:rPr sz="1875">
                          <a:solidFill>
                            <a:srgbClr val="172B44"/>
                          </a:solidFill>
                        </a:rPr>
                        <a:t>Pago total de la deuda antes de notificar</a:t>
                      </a:r>
                    </a:p>
                    <a:p>
                      <a:r>
                        <a:rPr sz="1875">
                          <a:solidFill>
                            <a:srgbClr val="172B44"/>
                          </a:solidFill>
                        </a:rPr>
                        <a:t>la providencia de apremio</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1F5F7"/>
                    </a:solidFill>
                  </a:tcPr>
                </a:tc>
                <a:extLst>
                  <a:ext uri="{0D108BD9-81ED-4DB2-BD59-A6C34878D82A}">
                    <a16:rowId xmlns:a16="http://schemas.microsoft.com/office/drawing/2014/main" val="10001"/>
                  </a:ext>
                </a:extLst>
              </a:tr>
              <a:tr h="642938">
                <a:tc>
                  <a:txBody>
                    <a:bodyPr/>
                    <a:lstStyle/>
                    <a:p>
                      <a:r>
                        <a:rPr sz="1875">
                          <a:solidFill>
                            <a:srgbClr val="172B44"/>
                          </a:solidFill>
                        </a:rPr>
                        <a:t>Apremio reducido</a:t>
                      </a:r>
                    </a:p>
                  </a:txBody>
                  <a:tcPr marL="152400" marR="152400" marT="95250" marB="95250">
                    <a:lnL w="9525">
                      <a:solidFill>
                        <a:srgbClr val="D6DFE7"/>
                      </a:solidFill>
                      <a:prstDash val="soli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FFFFF"/>
                    </a:solidFill>
                  </a:tcPr>
                </a:tc>
                <a:tc>
                  <a:txBody>
                    <a:bodyPr/>
                    <a:lstStyle/>
                    <a:p>
                      <a:r>
                        <a:rPr sz="1875">
                          <a:solidFill>
                            <a:srgbClr val="172B44"/>
                          </a:solidFill>
                        </a:rPr>
                        <a:t>10 %</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FFFFF"/>
                    </a:solidFill>
                  </a:tcPr>
                </a:tc>
                <a:tc>
                  <a:txBody>
                    <a:bodyPr/>
                    <a:lstStyle/>
                    <a:p>
                      <a:r>
                        <a:rPr sz="1875">
                          <a:solidFill>
                            <a:srgbClr val="172B44"/>
                          </a:solidFill>
                        </a:rPr>
                        <a:t>Pago total de deuda y recargo</a:t>
                      </a:r>
                    </a:p>
                    <a:p>
                      <a:r>
                        <a:rPr sz="1875">
                          <a:solidFill>
                            <a:srgbClr val="172B44"/>
                          </a:solidFill>
                        </a:rPr>
                        <a:t>en el plazo del art. 62.5 LGT</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FFFFF"/>
                    </a:solidFill>
                  </a:tcPr>
                </a:tc>
                <a:extLst>
                  <a:ext uri="{0D108BD9-81ED-4DB2-BD59-A6C34878D82A}">
                    <a16:rowId xmlns:a16="http://schemas.microsoft.com/office/drawing/2014/main" val="10002"/>
                  </a:ext>
                </a:extLst>
              </a:tr>
              <a:tr h="642938">
                <a:tc>
                  <a:txBody>
                    <a:bodyPr/>
                    <a:lstStyle/>
                    <a:p>
                      <a:r>
                        <a:rPr sz="1875">
                          <a:solidFill>
                            <a:srgbClr val="172B44"/>
                          </a:solidFill>
                        </a:rPr>
                        <a:t>Apremio ordinario</a:t>
                      </a:r>
                    </a:p>
                  </a:txBody>
                  <a:tcPr marL="152400" marR="152400" marT="95250" marB="95250">
                    <a:lnL w="9525">
                      <a:solidFill>
                        <a:srgbClr val="D6DFE7"/>
                      </a:solidFill>
                      <a:prstDash val="soli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1F5F7"/>
                    </a:solidFill>
                  </a:tcPr>
                </a:tc>
                <a:tc>
                  <a:txBody>
                    <a:bodyPr/>
                    <a:lstStyle/>
                    <a:p>
                      <a:r>
                        <a:rPr sz="1875">
                          <a:solidFill>
                            <a:srgbClr val="172B44"/>
                          </a:solidFill>
                        </a:rPr>
                        <a:t>20 %</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1F5F7"/>
                    </a:solidFill>
                  </a:tcPr>
                </a:tc>
                <a:tc>
                  <a:txBody>
                    <a:bodyPr/>
                    <a:lstStyle/>
                    <a:p>
                      <a:r>
                        <a:rPr sz="1875">
                          <a:solidFill>
                            <a:srgbClr val="172B44"/>
                          </a:solidFill>
                        </a:rPr>
                        <a:t>Cuando no se cumplen las condiciones anteriores</a:t>
                      </a:r>
                    </a:p>
                  </a:txBody>
                  <a:tcPr marL="152400" marR="152400" marT="95250" marB="95250">
                    <a:lnL w="9525" cap="flat" cmpd="sng" algn="ctr">
                      <a:solidFill>
                        <a:srgbClr val="D6DFE7"/>
                      </a:solidFill>
                      <a:prstDash val="solid"/>
                      <a:round/>
                      <a:headEnd type="none" w="med" len="med"/>
                      <a:tailEnd type="none" w="med" len="med"/>
                    </a:lnL>
                    <a:lnR w="9525">
                      <a:solidFill>
                        <a:srgbClr val="D6DFE7"/>
                      </a:solidFill>
                      <a:prstDash val="solid"/>
                    </a:lnR>
                    <a:lnT w="9525" cap="flat" cmpd="sng" algn="ctr">
                      <a:solidFill>
                        <a:srgbClr val="D6DFE7"/>
                      </a:solidFill>
                      <a:prstDash val="solid"/>
                      <a:round/>
                      <a:headEnd type="none" w="med" len="med"/>
                      <a:tailEnd type="none" w="med" len="med"/>
                    </a:lnT>
                    <a:lnB w="9525">
                      <a:solidFill>
                        <a:srgbClr val="D6DFE7"/>
                      </a:solidFill>
                      <a:prstDash val="solid"/>
                    </a:lnB>
                    <a:solidFill>
                      <a:srgbClr val="F1F5F7"/>
                    </a:solidFill>
                  </a:tcPr>
                </a:tc>
                <a:extLst>
                  <a:ext uri="{0D108BD9-81ED-4DB2-BD59-A6C34878D82A}">
                    <a16:rowId xmlns:a16="http://schemas.microsoft.com/office/drawing/2014/main" val="10003"/>
                  </a:ext>
                </a:extLst>
              </a:tr>
            </a:tbl>
          </a:graphicData>
        </a:graphic>
      </p:graphicFrame>
      <p:sp>
        <p:nvSpPr>
          <p:cNvPr id="5" name="intereses">
            <a:extLst>
              <a:ext uri="{FF2B5EF4-FFF2-40B4-BE49-F238E27FC236}">
                <a16:creationId xmlns:a16="http://schemas.microsoft.com/office/drawing/2014/main" id="{9097FF03-0A3E-4BC6-A8B0-DAFD50AB6BA9}"/>
              </a:ext>
            </a:extLst>
          </p:cNvPr>
          <p:cNvSpPr>
            <a:spLocks noGrp="1"/>
          </p:cNvSpPr>
          <p:nvPr/>
        </p:nvSpPr>
        <p:spPr>
          <a:xfrm>
            <a:off x="609600" y="4876800"/>
            <a:ext cx="10972800" cy="628650"/>
          </a:xfrm>
          <a:prstGeom prst="rect">
            <a:avLst/>
          </a:prstGeom>
          <a:noFill/>
          <a:ln w="0">
            <a:noFill/>
            <a:prstDash val="solid"/>
          </a:ln>
        </p:spPr>
        <p:txBody>
          <a:bodyPr anchor="ctr"/>
          <a:lstStyle>
            <a:defPPr>
              <a:defRPr sz="1875" b="0">
                <a:solidFill>
                  <a:srgbClr val="172B44"/>
                </a:solidFill>
              </a:defRPr>
            </a:defPPr>
            <a:lvl1pPr>
              <a:defRPr sz="1875" b="0">
                <a:solidFill>
                  <a:srgbClr val="172B44"/>
                </a:solidFill>
              </a:defRPr>
            </a:lvl1pPr>
            <a:lvl2pPr>
              <a:defRPr sz="1875" b="0">
                <a:solidFill>
                  <a:srgbClr val="172B44"/>
                </a:solidFill>
              </a:defRPr>
            </a:lvl2pPr>
            <a:lvl3pPr>
              <a:defRPr sz="1875" b="0">
                <a:solidFill>
                  <a:srgbClr val="172B44"/>
                </a:solidFill>
              </a:defRPr>
            </a:lvl3pPr>
            <a:lvl4pPr>
              <a:defRPr sz="1875" b="0">
                <a:solidFill>
                  <a:srgbClr val="172B44"/>
                </a:solidFill>
              </a:defRPr>
            </a:lvl4pPr>
            <a:lvl5pPr>
              <a:defRPr sz="1875" b="0">
                <a:solidFill>
                  <a:srgbClr val="172B44"/>
                </a:solidFill>
              </a:defRPr>
            </a:lvl5pPr>
            <a:lvl6pPr>
              <a:defRPr sz="1875" b="0">
                <a:solidFill>
                  <a:srgbClr val="172B44"/>
                </a:solidFill>
              </a:defRPr>
            </a:lvl6pPr>
            <a:lvl7pPr>
              <a:defRPr sz="1875" b="0">
                <a:solidFill>
                  <a:srgbClr val="172B44"/>
                </a:solidFill>
              </a:defRPr>
            </a:lvl7pPr>
            <a:lvl8pPr>
              <a:defRPr sz="1875" b="0">
                <a:solidFill>
                  <a:srgbClr val="172B44"/>
                </a:solidFill>
              </a:defRPr>
            </a:lvl8pPr>
            <a:lvl9pPr>
              <a:defRPr sz="1875" b="0">
                <a:solidFill>
                  <a:srgbClr val="172B44"/>
                </a:solidFill>
              </a:defRPr>
            </a:lvl9pPr>
          </a:lstStyle>
          <a:p>
            <a:pPr>
              <a:defRPr sz="1875" b="0">
                <a:solidFill>
                  <a:srgbClr val="172B44"/>
                </a:solidFill>
              </a:defRPr>
            </a:pPr>
            <a:r>
              <a:rPr sz="1875" b="0" dirty="0">
                <a:solidFill>
                  <a:srgbClr val="172B44"/>
                </a:solidFill>
              </a:rPr>
              <a:t>5 % y 10 %: sin </a:t>
            </a:r>
            <a:r>
              <a:rPr sz="1875" b="0" dirty="0" err="1">
                <a:solidFill>
                  <a:srgbClr val="172B44"/>
                </a:solidFill>
              </a:rPr>
              <a:t>intereses</a:t>
            </a:r>
            <a:r>
              <a:rPr sz="1875" b="0" dirty="0">
                <a:solidFill>
                  <a:srgbClr val="172B44"/>
                </a:solidFill>
              </a:rPr>
              <a:t> del </a:t>
            </a:r>
            <a:r>
              <a:rPr sz="1875" b="0" dirty="0" err="1">
                <a:solidFill>
                  <a:srgbClr val="172B44"/>
                </a:solidFill>
              </a:rPr>
              <a:t>período</a:t>
            </a:r>
            <a:r>
              <a:rPr sz="1875" b="0" dirty="0">
                <a:solidFill>
                  <a:srgbClr val="172B44"/>
                </a:solidFill>
              </a:rPr>
              <a:t> </a:t>
            </a:r>
            <a:r>
              <a:rPr sz="1875" b="0" dirty="0" err="1">
                <a:solidFill>
                  <a:srgbClr val="172B44"/>
                </a:solidFill>
              </a:rPr>
              <a:t>ejecutivo</a:t>
            </a:r>
            <a:r>
              <a:rPr sz="1875" b="0" dirty="0">
                <a:solidFill>
                  <a:srgbClr val="172B44"/>
                </a:solidFill>
              </a:rPr>
              <a:t>. </a:t>
            </a:r>
            <a:r>
              <a:rPr sz="1875" b="0" dirty="0" err="1">
                <a:solidFill>
                  <a:srgbClr val="172B44"/>
                </a:solidFill>
              </a:rPr>
              <a:t>Subsisten</a:t>
            </a:r>
            <a:r>
              <a:rPr sz="1875" b="0" dirty="0">
                <a:solidFill>
                  <a:srgbClr val="172B44"/>
                </a:solidFill>
              </a:rPr>
              <a:t> </a:t>
            </a:r>
            <a:r>
              <a:rPr sz="1875" b="0" dirty="0" err="1">
                <a:solidFill>
                  <a:srgbClr val="172B44"/>
                </a:solidFill>
              </a:rPr>
              <a:t>los</a:t>
            </a:r>
            <a:r>
              <a:rPr sz="1875" b="0" dirty="0">
                <a:solidFill>
                  <a:srgbClr val="172B44"/>
                </a:solidFill>
              </a:rPr>
              <a:t> </a:t>
            </a:r>
            <a:r>
              <a:rPr sz="1875" b="0" dirty="0" err="1">
                <a:solidFill>
                  <a:srgbClr val="172B44"/>
                </a:solidFill>
              </a:rPr>
              <a:t>previos</a:t>
            </a:r>
            <a:r>
              <a:rPr sz="1875" b="0" dirty="0">
                <a:solidFill>
                  <a:srgbClr val="172B44"/>
                </a:solidFill>
              </a:rPr>
              <a:t>, </a:t>
            </a:r>
            <a:r>
              <a:rPr sz="1875" b="0" dirty="0" err="1">
                <a:solidFill>
                  <a:srgbClr val="172B44"/>
                </a:solidFill>
              </a:rPr>
              <a:t>si</a:t>
            </a:r>
            <a:r>
              <a:rPr sz="1875" b="0" dirty="0">
                <a:solidFill>
                  <a:srgbClr val="172B44"/>
                </a:solidFill>
              </a:rPr>
              <a:t> </a:t>
            </a:r>
            <a:r>
              <a:rPr sz="1875" b="0" dirty="0" err="1">
                <a:solidFill>
                  <a:srgbClr val="172B44"/>
                </a:solidFill>
              </a:rPr>
              <a:t>proceden</a:t>
            </a:r>
            <a:r>
              <a:rPr sz="1875" b="0" dirty="0">
                <a:solidFill>
                  <a:srgbClr val="172B44"/>
                </a:solidFill>
              </a:rPr>
              <a:t>.</a:t>
            </a:r>
          </a:p>
          <a:p>
            <a:pPr>
              <a:defRPr sz="1875" b="0">
                <a:solidFill>
                  <a:srgbClr val="172B44"/>
                </a:solidFill>
              </a:defRPr>
            </a:pPr>
            <a:r>
              <a:rPr sz="1875" b="0" dirty="0">
                <a:solidFill>
                  <a:srgbClr val="172B44"/>
                </a:solidFill>
              </a:rPr>
              <a:t>20 %: compatible con </a:t>
            </a:r>
            <a:r>
              <a:rPr sz="1875" b="0" dirty="0" err="1">
                <a:solidFill>
                  <a:srgbClr val="172B44"/>
                </a:solidFill>
              </a:rPr>
              <a:t>intereses</a:t>
            </a:r>
            <a:r>
              <a:rPr sz="1875" b="0" dirty="0">
                <a:solidFill>
                  <a:srgbClr val="172B44"/>
                </a:solidFill>
              </a:rPr>
              <a:t> de </a:t>
            </a:r>
            <a:r>
              <a:rPr sz="1875" b="0" dirty="0" err="1">
                <a:solidFill>
                  <a:srgbClr val="172B44"/>
                </a:solidFill>
              </a:rPr>
              <a:t>demora</a:t>
            </a:r>
            <a:r>
              <a:rPr sz="1875" b="0" dirty="0">
                <a:solidFill>
                  <a:srgbClr val="172B44"/>
                </a:solidFill>
              </a:rPr>
              <a:t>.</a:t>
            </a:r>
          </a:p>
        </p:txBody>
      </p:sp>
      <p:sp>
        <p:nvSpPr>
          <p:cNvPr id="6" name="ejemplo">
            <a:extLst>
              <a:ext uri="{FF2B5EF4-FFF2-40B4-BE49-F238E27FC236}">
                <a16:creationId xmlns:a16="http://schemas.microsoft.com/office/drawing/2014/main" id="{855950A4-923A-4D5B-B002-AA10D53F127B}"/>
              </a:ext>
            </a:extLst>
          </p:cNvPr>
          <p:cNvSpPr>
            <a:spLocks noGrp="1"/>
          </p:cNvSpPr>
          <p:nvPr/>
        </p:nvSpPr>
        <p:spPr>
          <a:xfrm>
            <a:off x="609600" y="5619750"/>
            <a:ext cx="10972800" cy="628650"/>
          </a:xfrm>
          <a:prstGeom prst="rect">
            <a:avLst/>
          </a:prstGeom>
          <a:noFill/>
          <a:ln w="0">
            <a:noFill/>
            <a:prstDash val="solid"/>
          </a:ln>
        </p:spPr>
        <p:txBody>
          <a:bodyPr anchor="ctr"/>
          <a:lstStyle>
            <a:defPPr>
              <a:defRPr sz="1875" b="1">
                <a:solidFill>
                  <a:srgbClr val="176B77"/>
                </a:solidFill>
              </a:defRPr>
            </a:defPPr>
            <a:lvl1pPr>
              <a:defRPr sz="1875" b="1">
                <a:solidFill>
                  <a:srgbClr val="176B77"/>
                </a:solidFill>
              </a:defRPr>
            </a:lvl1pPr>
            <a:lvl2pPr>
              <a:defRPr sz="1875" b="1">
                <a:solidFill>
                  <a:srgbClr val="176B77"/>
                </a:solidFill>
              </a:defRPr>
            </a:lvl2pPr>
            <a:lvl3pPr>
              <a:defRPr sz="1875" b="1">
                <a:solidFill>
                  <a:srgbClr val="176B77"/>
                </a:solidFill>
              </a:defRPr>
            </a:lvl3pPr>
            <a:lvl4pPr>
              <a:defRPr sz="1875" b="1">
                <a:solidFill>
                  <a:srgbClr val="176B77"/>
                </a:solidFill>
              </a:defRPr>
            </a:lvl4pPr>
            <a:lvl5pPr>
              <a:defRPr sz="1875" b="1">
                <a:solidFill>
                  <a:srgbClr val="176B77"/>
                </a:solidFill>
              </a:defRPr>
            </a:lvl5pPr>
            <a:lvl6pPr>
              <a:defRPr sz="1875" b="1">
                <a:solidFill>
                  <a:srgbClr val="176B77"/>
                </a:solidFill>
              </a:defRPr>
            </a:lvl6pPr>
            <a:lvl7pPr>
              <a:defRPr sz="1875" b="1">
                <a:solidFill>
                  <a:srgbClr val="176B77"/>
                </a:solidFill>
              </a:defRPr>
            </a:lvl7pPr>
            <a:lvl8pPr>
              <a:defRPr sz="1875" b="1">
                <a:solidFill>
                  <a:srgbClr val="176B77"/>
                </a:solidFill>
              </a:defRPr>
            </a:lvl8pPr>
            <a:lvl9pPr>
              <a:defRPr sz="1875" b="1">
                <a:solidFill>
                  <a:srgbClr val="176B77"/>
                </a:solidFill>
              </a:defRPr>
            </a:lvl9pPr>
          </a:lstStyle>
          <a:p>
            <a:pPr>
              <a:defRPr sz="1875" b="1">
                <a:solidFill>
                  <a:srgbClr val="176B77"/>
                </a:solidFill>
              </a:defRPr>
            </a:pPr>
            <a:r>
              <a:rPr sz="1875" b="1">
                <a:solidFill>
                  <a:srgbClr val="176B77"/>
                </a:solidFill>
              </a:rPr>
              <a:t>Ejemplo sobre 10.000 €: recargo de 500 €, 1.000 € o 2.000 €.</a:t>
            </a:r>
          </a:p>
          <a:p>
            <a:pPr>
              <a:defRPr sz="1875" b="1">
                <a:solidFill>
                  <a:srgbClr val="176B77"/>
                </a:solidFill>
              </a:defRPr>
            </a:pPr>
            <a:r>
              <a:rPr sz="1875" b="1">
                <a:solidFill>
                  <a:srgbClr val="176B77"/>
                </a:solidFill>
              </a:rPr>
              <a:t>Puede concurrir con el art. 27 si se presenta tarde y se deja la deuda impagada.</a:t>
            </a:r>
          </a:p>
        </p:txBody>
      </p:sp>
      <p:sp>
        <p:nvSpPr>
          <p:cNvPr id="7" name="fuente">
            <a:extLst>
              <a:ext uri="{FF2B5EF4-FFF2-40B4-BE49-F238E27FC236}">
                <a16:creationId xmlns:a16="http://schemas.microsoft.com/office/drawing/2014/main" id="{C2BF33AF-1C12-41D8-BB87-ACD45B97C8C1}"/>
              </a:ext>
            </a:extLst>
          </p:cNvPr>
          <p:cNvSpPr>
            <a:spLocks noGrp="1"/>
          </p:cNvSpPr>
          <p:nvPr/>
        </p:nvSpPr>
        <p:spPr>
          <a:xfrm>
            <a:off x="609600" y="6305550"/>
            <a:ext cx="10972800" cy="276225"/>
          </a:xfrm>
          <a:prstGeom prst="rect">
            <a:avLst/>
          </a:prstGeom>
          <a:noFill/>
          <a:ln w="0">
            <a:noFill/>
            <a:prstDash val="solid"/>
          </a:ln>
        </p:spPr>
        <p:txBody>
          <a:bodyPr anchor="ctr"/>
          <a:lstStyle>
            <a:defPPr>
              <a:defRPr sz="1350" b="0">
                <a:solidFill>
                  <a:srgbClr val="526779"/>
                </a:solidFill>
              </a:defRPr>
            </a:defPPr>
            <a:lvl1pPr>
              <a:defRPr sz="1350" b="0">
                <a:solidFill>
                  <a:srgbClr val="526779"/>
                </a:solidFill>
              </a:defRPr>
            </a:lvl1pPr>
            <a:lvl2pPr>
              <a:defRPr sz="1350" b="0">
                <a:solidFill>
                  <a:srgbClr val="526779"/>
                </a:solidFill>
              </a:defRPr>
            </a:lvl2pPr>
            <a:lvl3pPr>
              <a:defRPr sz="1350" b="0">
                <a:solidFill>
                  <a:srgbClr val="526779"/>
                </a:solidFill>
              </a:defRPr>
            </a:lvl3pPr>
            <a:lvl4pPr>
              <a:defRPr sz="1350" b="0">
                <a:solidFill>
                  <a:srgbClr val="526779"/>
                </a:solidFill>
              </a:defRPr>
            </a:lvl4pPr>
            <a:lvl5pPr>
              <a:defRPr sz="1350" b="0">
                <a:solidFill>
                  <a:srgbClr val="526779"/>
                </a:solidFill>
              </a:defRPr>
            </a:lvl5pPr>
            <a:lvl6pPr>
              <a:defRPr sz="1350" b="0">
                <a:solidFill>
                  <a:srgbClr val="526779"/>
                </a:solidFill>
              </a:defRPr>
            </a:lvl6pPr>
            <a:lvl7pPr>
              <a:defRPr sz="1350" b="0">
                <a:solidFill>
                  <a:srgbClr val="526779"/>
                </a:solidFill>
              </a:defRPr>
            </a:lvl7pPr>
            <a:lvl8pPr>
              <a:defRPr sz="1350" b="0">
                <a:solidFill>
                  <a:srgbClr val="526779"/>
                </a:solidFill>
              </a:defRPr>
            </a:lvl8pPr>
            <a:lvl9pPr>
              <a:defRPr sz="1350" b="0">
                <a:solidFill>
                  <a:srgbClr val="526779"/>
                </a:solidFill>
              </a:defRPr>
            </a:lvl9pPr>
          </a:lstStyle>
          <a:p>
            <a:pPr>
              <a:defRPr sz="1350" b="0">
                <a:solidFill>
                  <a:srgbClr val="526779"/>
                </a:solidFill>
              </a:defRPr>
            </a:pPr>
            <a:r>
              <a:rPr sz="1350" b="0">
                <a:solidFill>
                  <a:srgbClr val="526779"/>
                </a:solidFill>
              </a:rPr>
              <a:t>Fuente: Ley 58/2003, arts. 28, 27.3, 62.5 y 161. El ejecutivo puede comenzar antes del apremio.</a:t>
            </a:r>
          </a:p>
        </p:txBody>
      </p:sp>
    </p:spTree>
    <p:extLst>
      <p:ext uri="{BB962C8B-B14F-4D97-AF65-F5344CB8AC3E}">
        <p14:creationId xmlns:p14="http://schemas.microsoft.com/office/powerpoint/2010/main" val="12428772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2D95E31F-9C35-4AC6-8F5B-9903026C1C25}"/>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07  Providencia de apremio  /  7.2  (2/2)  ·  DEPARTAMENTO DE RECAUDACIÓN</a:t>
            </a:r>
          </a:p>
        </p:txBody>
      </p:sp>
      <p:sp>
        <p:nvSpPr>
          <p:cNvPr id="2" name="Slide title">
            <a:extLst>
              <a:ext uri="{FF2B5EF4-FFF2-40B4-BE49-F238E27FC236}">
                <a16:creationId xmlns:a16="http://schemas.microsoft.com/office/drawing/2014/main" id="{28908DF2-4CF0-44FD-8B4F-B86535769790}"/>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Motivos tasados para oponerse</a:t>
            </a:r>
          </a:p>
        </p:txBody>
      </p:sp>
      <p:sp>
        <p:nvSpPr>
          <p:cNvPr id="3" name="Legal reference footer">
            <a:extLst>
              <a:ext uri="{FF2B5EF4-FFF2-40B4-BE49-F238E27FC236}">
                <a16:creationId xmlns:a16="http://schemas.microsoft.com/office/drawing/2014/main" id="{1AADB0E8-5443-446C-A325-4ABDAFF93494}"/>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28, 62.5, 161, 165 y 167 · RGR art. 70</a:t>
            </a:r>
          </a:p>
        </p:txBody>
      </p:sp>
      <p:sp>
        <p:nvSpPr>
          <p:cNvPr id="4" name="Page number">
            <a:extLst>
              <a:ext uri="{FF2B5EF4-FFF2-40B4-BE49-F238E27FC236}">
                <a16:creationId xmlns:a16="http://schemas.microsoft.com/office/drawing/2014/main" id="{D4FE12D6-E116-4468-BFDC-E26BD9A97411}"/>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090 / 117</a:t>
            </a:r>
          </a:p>
        </p:txBody>
      </p:sp>
      <p:sp>
        <p:nvSpPr>
          <p:cNvPr id="5" name="Item 1 title">
            <a:extLst>
              <a:ext uri="{FF2B5EF4-FFF2-40B4-BE49-F238E27FC236}">
                <a16:creationId xmlns:a16="http://schemas.microsoft.com/office/drawing/2014/main" id="{B943C464-20C9-4DF6-8589-97E75E12EADA}"/>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Deuda extinguida o prescrita</a:t>
            </a:r>
          </a:p>
        </p:txBody>
      </p:sp>
      <p:sp>
        <p:nvSpPr>
          <p:cNvPr id="6" name="Item 1 explanation">
            <a:extLst>
              <a:ext uri="{FF2B5EF4-FFF2-40B4-BE49-F238E27FC236}">
                <a16:creationId xmlns:a16="http://schemas.microsoft.com/office/drawing/2014/main" id="{17A1E5CC-B717-4C23-BFAD-296D350A653C}"/>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Incluye pago u otra causa legal de extinción debidamente acreditada.</a:t>
            </a:r>
          </a:p>
        </p:txBody>
      </p:sp>
      <p:sp>
        <p:nvSpPr>
          <p:cNvPr id="7" name="Item 2 title">
            <a:extLst>
              <a:ext uri="{FF2B5EF4-FFF2-40B4-BE49-F238E27FC236}">
                <a16:creationId xmlns:a16="http://schemas.microsoft.com/office/drawing/2014/main" id="{00AF74BD-EBB3-4CC7-B77C-A0F3B61C6B3D}"/>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Suspensión o solicitud en voluntaria</a:t>
            </a:r>
          </a:p>
        </p:txBody>
      </p:sp>
      <p:sp>
        <p:nvSpPr>
          <p:cNvPr id="8" name="Item 2 explanation">
            <a:extLst>
              <a:ext uri="{FF2B5EF4-FFF2-40B4-BE49-F238E27FC236}">
                <a16:creationId xmlns:a16="http://schemas.microsoft.com/office/drawing/2014/main" id="{E7E63386-A4CA-475F-8BCF-63F5E28778C7}"/>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Aplazamiento, fraccionamiento, compensación y demás causas legales del art. 167.3.</a:t>
            </a:r>
          </a:p>
        </p:txBody>
      </p:sp>
      <p:sp>
        <p:nvSpPr>
          <p:cNvPr id="9" name="Item 3 title">
            <a:extLst>
              <a:ext uri="{FF2B5EF4-FFF2-40B4-BE49-F238E27FC236}">
                <a16:creationId xmlns:a16="http://schemas.microsoft.com/office/drawing/2014/main" id="{20184A92-14BA-4357-8393-4427F1DB5CF9}"/>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Defectos del título</a:t>
            </a:r>
          </a:p>
        </p:txBody>
      </p:sp>
      <p:sp>
        <p:nvSpPr>
          <p:cNvPr id="10" name="Item 3 explanation">
            <a:extLst>
              <a:ext uri="{FF2B5EF4-FFF2-40B4-BE49-F238E27FC236}">
                <a16:creationId xmlns:a16="http://schemas.microsoft.com/office/drawing/2014/main" id="{DF85F94C-7135-4EB4-A5B9-D761FD580777}"/>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Falta de notificación de la liquidación, anulación o error que impida identificar deuda o deudor.</a:t>
            </a:r>
          </a:p>
        </p:txBody>
      </p:sp>
    </p:spTree>
    <p:extLst>
      <p:ext uri="{BB962C8B-B14F-4D97-AF65-F5344CB8AC3E}">
        <p14:creationId xmlns:p14="http://schemas.microsoft.com/office/powerpoint/2010/main" val="31272315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453FF009-D3AE-467C-920E-00C518A4467B}"/>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07  Providencia de apremio  /  7.3  (1/2)  ·  DEPARTAMENTO DE RECAUDACIÓN</a:t>
            </a:r>
          </a:p>
        </p:txBody>
      </p:sp>
      <p:sp>
        <p:nvSpPr>
          <p:cNvPr id="2" name="Slide title">
            <a:extLst>
              <a:ext uri="{FF2B5EF4-FFF2-40B4-BE49-F238E27FC236}">
                <a16:creationId xmlns:a16="http://schemas.microsoft.com/office/drawing/2014/main" id="{05FE1D2E-A584-42D3-8138-03B9F741F597}"/>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Lista de comprobación inmediata</a:t>
            </a:r>
          </a:p>
        </p:txBody>
      </p:sp>
      <p:sp>
        <p:nvSpPr>
          <p:cNvPr id="3" name="Legal reference footer">
            <a:extLst>
              <a:ext uri="{FF2B5EF4-FFF2-40B4-BE49-F238E27FC236}">
                <a16:creationId xmlns:a16="http://schemas.microsoft.com/office/drawing/2014/main" id="{6678DA1E-8B8C-4C83-82A9-88D022EDAC16}"/>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28, 62.5, 161, 165 y 167 · RGR art. 70</a:t>
            </a:r>
          </a:p>
        </p:txBody>
      </p:sp>
      <p:sp>
        <p:nvSpPr>
          <p:cNvPr id="4" name="Page number">
            <a:extLst>
              <a:ext uri="{FF2B5EF4-FFF2-40B4-BE49-F238E27FC236}">
                <a16:creationId xmlns:a16="http://schemas.microsoft.com/office/drawing/2014/main" id="{77B30A03-E86E-4818-8959-BD480782D6B7}"/>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091 / 117</a:t>
            </a:r>
          </a:p>
        </p:txBody>
      </p:sp>
      <p:sp>
        <p:nvSpPr>
          <p:cNvPr id="5" name="Item 1 title">
            <a:extLst>
              <a:ext uri="{FF2B5EF4-FFF2-40B4-BE49-F238E27FC236}">
                <a16:creationId xmlns:a16="http://schemas.microsoft.com/office/drawing/2014/main" id="{45016A53-1CA3-48CD-A719-FA7C57A8C7A4}"/>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Identificar</a:t>
            </a:r>
          </a:p>
        </p:txBody>
      </p:sp>
      <p:sp>
        <p:nvSpPr>
          <p:cNvPr id="6" name="Item 1 explanation">
            <a:extLst>
              <a:ext uri="{FF2B5EF4-FFF2-40B4-BE49-F238E27FC236}">
                <a16:creationId xmlns:a16="http://schemas.microsoft.com/office/drawing/2014/main" id="{EF16DCDD-04C9-4C2C-BBF4-383AC49084A4}"/>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Principal, recargo, deuda y destinatario.</a:t>
            </a:r>
          </a:p>
        </p:txBody>
      </p:sp>
      <p:sp>
        <p:nvSpPr>
          <p:cNvPr id="7" name="Item 2 title">
            <a:extLst>
              <a:ext uri="{FF2B5EF4-FFF2-40B4-BE49-F238E27FC236}">
                <a16:creationId xmlns:a16="http://schemas.microsoft.com/office/drawing/2014/main" id="{8ED6047E-BF1E-455F-B3BF-5EFEACF54E82}"/>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Reconstruir</a:t>
            </a:r>
          </a:p>
        </p:txBody>
      </p:sp>
      <p:sp>
        <p:nvSpPr>
          <p:cNvPr id="8" name="Item 2 explanation">
            <a:extLst>
              <a:ext uri="{FF2B5EF4-FFF2-40B4-BE49-F238E27FC236}">
                <a16:creationId xmlns:a16="http://schemas.microsoft.com/office/drawing/2014/main" id="{17E8E3DA-7173-492D-9DEB-5BDA10B29BD6}"/>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Liquidación previa, notificación y vencimiento voluntario.</a:t>
            </a:r>
          </a:p>
        </p:txBody>
      </p:sp>
      <p:sp>
        <p:nvSpPr>
          <p:cNvPr id="9" name="Item 3 title">
            <a:extLst>
              <a:ext uri="{FF2B5EF4-FFF2-40B4-BE49-F238E27FC236}">
                <a16:creationId xmlns:a16="http://schemas.microsoft.com/office/drawing/2014/main" id="{7CC53912-5E37-4FD4-AA95-E98860CF07FC}"/>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Verificar</a:t>
            </a:r>
          </a:p>
        </p:txBody>
      </p:sp>
      <p:sp>
        <p:nvSpPr>
          <p:cNvPr id="10" name="Item 3 explanation">
            <a:extLst>
              <a:ext uri="{FF2B5EF4-FFF2-40B4-BE49-F238E27FC236}">
                <a16:creationId xmlns:a16="http://schemas.microsoft.com/office/drawing/2014/main" id="{4B8E16FB-ED39-44F6-AAC2-41E163C069A9}"/>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Pagos, compensaciones, aplazamientos o suspensiones anteriores.</a:t>
            </a:r>
          </a:p>
        </p:txBody>
      </p:sp>
      <p:sp>
        <p:nvSpPr>
          <p:cNvPr id="11" name="Item 4 title">
            <a:extLst>
              <a:ext uri="{FF2B5EF4-FFF2-40B4-BE49-F238E27FC236}">
                <a16:creationId xmlns:a16="http://schemas.microsoft.com/office/drawing/2014/main" id="{FC31C8A4-2F7C-47FF-A862-9CADEE107297}"/>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Calcular</a:t>
            </a:r>
          </a:p>
        </p:txBody>
      </p:sp>
      <p:sp>
        <p:nvSpPr>
          <p:cNvPr id="12" name="Item 4 explanation">
            <a:extLst>
              <a:ext uri="{FF2B5EF4-FFF2-40B4-BE49-F238E27FC236}">
                <a16:creationId xmlns:a16="http://schemas.microsoft.com/office/drawing/2014/main" id="{03D965F3-440D-4390-B917-E37D4DEA4C0D}"/>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Plazo ejecutivo y cantidad necesaria para el recargo del 10 %.</a:t>
            </a:r>
          </a:p>
        </p:txBody>
      </p:sp>
    </p:spTree>
    <p:extLst>
      <p:ext uri="{BB962C8B-B14F-4D97-AF65-F5344CB8AC3E}">
        <p14:creationId xmlns:p14="http://schemas.microsoft.com/office/powerpoint/2010/main" val="301339705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644B586B-229C-4E4E-9E2D-461585BB6BD6}"/>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07  Providencia de apremio  /  7.3  (2/2)  ·  DEPARTAMENTO DE RECAUDACIÓN</a:t>
            </a:r>
          </a:p>
        </p:txBody>
      </p:sp>
      <p:sp>
        <p:nvSpPr>
          <p:cNvPr id="2" name="Slide title">
            <a:extLst>
              <a:ext uri="{FF2B5EF4-FFF2-40B4-BE49-F238E27FC236}">
                <a16:creationId xmlns:a16="http://schemas.microsoft.com/office/drawing/2014/main" id="{A4CA0DF6-70DA-4CF7-AE79-054D8A58C5F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Lista de comprobación de la actuación</a:t>
            </a:r>
          </a:p>
        </p:txBody>
      </p:sp>
      <p:sp>
        <p:nvSpPr>
          <p:cNvPr id="3" name="Legal reference footer">
            <a:extLst>
              <a:ext uri="{FF2B5EF4-FFF2-40B4-BE49-F238E27FC236}">
                <a16:creationId xmlns:a16="http://schemas.microsoft.com/office/drawing/2014/main" id="{36C65A31-4BCE-45B3-B5AE-13AE52CBB69C}"/>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28, 62.5, 161, 165 y 167 · RGR art. 70</a:t>
            </a:r>
          </a:p>
        </p:txBody>
      </p:sp>
      <p:sp>
        <p:nvSpPr>
          <p:cNvPr id="4" name="Page number">
            <a:extLst>
              <a:ext uri="{FF2B5EF4-FFF2-40B4-BE49-F238E27FC236}">
                <a16:creationId xmlns:a16="http://schemas.microsoft.com/office/drawing/2014/main" id="{2842F3F8-A2B6-4AB1-8815-4AFFA8EAC171}"/>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092 / 117</a:t>
            </a:r>
          </a:p>
        </p:txBody>
      </p:sp>
      <p:sp>
        <p:nvSpPr>
          <p:cNvPr id="5" name="Item 1 title">
            <a:extLst>
              <a:ext uri="{FF2B5EF4-FFF2-40B4-BE49-F238E27FC236}">
                <a16:creationId xmlns:a16="http://schemas.microsoft.com/office/drawing/2014/main" id="{3C478679-F945-4F56-8061-187192D80D00}"/>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Oposición</a:t>
            </a:r>
          </a:p>
        </p:txBody>
      </p:sp>
      <p:sp>
        <p:nvSpPr>
          <p:cNvPr id="6" name="Item 1 explanation">
            <a:extLst>
              <a:ext uri="{FF2B5EF4-FFF2-40B4-BE49-F238E27FC236}">
                <a16:creationId xmlns:a16="http://schemas.microsoft.com/office/drawing/2014/main" id="{653BEE2F-714D-45F6-8105-9BB0EF52D972}"/>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Encajar el motivo en el art. 167.3 y aportar prueba.</a:t>
            </a:r>
          </a:p>
        </p:txBody>
      </p:sp>
      <p:sp>
        <p:nvSpPr>
          <p:cNvPr id="7" name="Item 2 title">
            <a:extLst>
              <a:ext uri="{FF2B5EF4-FFF2-40B4-BE49-F238E27FC236}">
                <a16:creationId xmlns:a16="http://schemas.microsoft.com/office/drawing/2014/main" id="{96FDE0AB-D94E-4513-93D8-5BC0DA481BD3}"/>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Suspensión</a:t>
            </a:r>
          </a:p>
        </p:txBody>
      </p:sp>
      <p:sp>
        <p:nvSpPr>
          <p:cNvPr id="8" name="Item 2 explanation">
            <a:extLst>
              <a:ext uri="{FF2B5EF4-FFF2-40B4-BE49-F238E27FC236}">
                <a16:creationId xmlns:a16="http://schemas.microsoft.com/office/drawing/2014/main" id="{8E791377-5C54-4EE1-A487-78C61A14EEA7}"/>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Solicitarla por la vía procedente y comprobar su efecto.</a:t>
            </a:r>
          </a:p>
        </p:txBody>
      </p:sp>
      <p:sp>
        <p:nvSpPr>
          <p:cNvPr id="9" name="Item 3 title">
            <a:extLst>
              <a:ext uri="{FF2B5EF4-FFF2-40B4-BE49-F238E27FC236}">
                <a16:creationId xmlns:a16="http://schemas.microsoft.com/office/drawing/2014/main" id="{262A85E0-534D-4192-8ECB-5C35BF3452EE}"/>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Ingreso</a:t>
            </a:r>
          </a:p>
        </p:txBody>
      </p:sp>
      <p:sp>
        <p:nvSpPr>
          <p:cNvPr id="10" name="Item 3 explanation">
            <a:extLst>
              <a:ext uri="{FF2B5EF4-FFF2-40B4-BE49-F238E27FC236}">
                <a16:creationId xmlns:a16="http://schemas.microsoft.com/office/drawing/2014/main" id="{8FBF1312-9C4A-4779-87DE-2015242754F4}"/>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Si se paga, guardar justificante de principal y recargo.</a:t>
            </a:r>
          </a:p>
        </p:txBody>
      </p:sp>
      <p:sp>
        <p:nvSpPr>
          <p:cNvPr id="11" name="Item 4 title">
            <a:extLst>
              <a:ext uri="{FF2B5EF4-FFF2-40B4-BE49-F238E27FC236}">
                <a16:creationId xmlns:a16="http://schemas.microsoft.com/office/drawing/2014/main" id="{4453D1F3-81F7-4528-BF4D-08F31BD38641}"/>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Seguimiento</a:t>
            </a:r>
          </a:p>
        </p:txBody>
      </p:sp>
      <p:sp>
        <p:nvSpPr>
          <p:cNvPr id="12" name="Item 4 explanation">
            <a:extLst>
              <a:ext uri="{FF2B5EF4-FFF2-40B4-BE49-F238E27FC236}">
                <a16:creationId xmlns:a16="http://schemas.microsoft.com/office/drawing/2014/main" id="{827154EF-2753-4530-B8E3-E4B307097807}"/>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Controlar nuevas diligencias, garantías e incidencias de cobro.</a:t>
            </a:r>
          </a:p>
        </p:txBody>
      </p:sp>
    </p:spTree>
    <p:extLst>
      <p:ext uri="{BB962C8B-B14F-4D97-AF65-F5344CB8AC3E}">
        <p14:creationId xmlns:p14="http://schemas.microsoft.com/office/powerpoint/2010/main" val="8095578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9DB073E6-75B1-47AC-8071-974C4E87928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08  Información de terceros  /  8.1  (1/2)  ·  GESTIÓN, INSPECCIÓN, RECAUDACIÓN O ADUANAS, SEGÚN MATERIA</a:t>
            </a:r>
          </a:p>
        </p:txBody>
      </p:sp>
      <p:sp>
        <p:nvSpPr>
          <p:cNvPr id="2" name="Slide title">
            <a:extLst>
              <a:ext uri="{FF2B5EF4-FFF2-40B4-BE49-F238E27FC236}">
                <a16:creationId xmlns:a16="http://schemas.microsoft.com/office/drawing/2014/main" id="{DFB743CE-08D9-420B-99BA-76ECA7465AD9}"/>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Información a terceros: órgano requirente según materia</a:t>
            </a:r>
          </a:p>
        </p:txBody>
      </p:sp>
      <p:sp>
        <p:nvSpPr>
          <p:cNvPr id="3" name="Legal reference footer">
            <a:extLst>
              <a:ext uri="{FF2B5EF4-FFF2-40B4-BE49-F238E27FC236}">
                <a16:creationId xmlns:a16="http://schemas.microsoft.com/office/drawing/2014/main" id="{64215550-37FF-4966-8BBD-C779D6D78815}"/>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93 y 203 · RGAT arts. 55–57 y 91</a:t>
            </a:r>
          </a:p>
        </p:txBody>
      </p:sp>
      <p:sp>
        <p:nvSpPr>
          <p:cNvPr id="4" name="Page number">
            <a:extLst>
              <a:ext uri="{FF2B5EF4-FFF2-40B4-BE49-F238E27FC236}">
                <a16:creationId xmlns:a16="http://schemas.microsoft.com/office/drawing/2014/main" id="{666D0BC4-72F9-4A14-94B5-A7F9A6DC8015}"/>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093 / 117</a:t>
            </a:r>
          </a:p>
        </p:txBody>
      </p:sp>
      <p:sp>
        <p:nvSpPr>
          <p:cNvPr id="5" name="Item 1 title">
            <a:extLst>
              <a:ext uri="{FF2B5EF4-FFF2-40B4-BE49-F238E27FC236}">
                <a16:creationId xmlns:a16="http://schemas.microsoft.com/office/drawing/2014/main" id="{14B24699-E433-4CD5-86C2-8406CB88D0E0}"/>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Deber de información</a:t>
            </a:r>
          </a:p>
        </p:txBody>
      </p:sp>
      <p:sp>
        <p:nvSpPr>
          <p:cNvPr id="6" name="Item 1 explanation">
            <a:extLst>
              <a:ext uri="{FF2B5EF4-FFF2-40B4-BE49-F238E27FC236}">
                <a16:creationId xmlns:a16="http://schemas.microsoft.com/office/drawing/2014/main" id="{A8B88B31-304D-49C4-BBCC-EDE335A840AF}"/>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Se piden datos con trascendencia tributaria derivados de relaciones económicas o profesionales.</a:t>
            </a:r>
          </a:p>
        </p:txBody>
      </p:sp>
      <p:sp>
        <p:nvSpPr>
          <p:cNvPr id="7" name="Item 2 title">
            <a:extLst>
              <a:ext uri="{FF2B5EF4-FFF2-40B4-BE49-F238E27FC236}">
                <a16:creationId xmlns:a16="http://schemas.microsoft.com/office/drawing/2014/main" id="{6007A030-41C7-41B9-8E48-10C7537830D9}"/>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Un tercero identificado</a:t>
            </a:r>
          </a:p>
        </p:txBody>
      </p:sp>
      <p:sp>
        <p:nvSpPr>
          <p:cNvPr id="8" name="Item 2 explanation">
            <a:extLst>
              <a:ext uri="{FF2B5EF4-FFF2-40B4-BE49-F238E27FC236}">
                <a16:creationId xmlns:a16="http://schemas.microsoft.com/office/drawing/2014/main" id="{3BE7F0A3-FFC6-4FC4-870D-7034966AC71A}"/>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El requerimiento debe precisar la persona, operaciones, período e información solicitada.</a:t>
            </a:r>
          </a:p>
        </p:txBody>
      </p:sp>
      <p:sp>
        <p:nvSpPr>
          <p:cNvPr id="9" name="Item 3 title">
            <a:extLst>
              <a:ext uri="{FF2B5EF4-FFF2-40B4-BE49-F238E27FC236}">
                <a16:creationId xmlns:a16="http://schemas.microsoft.com/office/drawing/2014/main" id="{1B7DC770-F813-4957-ABA1-0F724AAC5BFC}"/>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Una obligación propia</a:t>
            </a:r>
          </a:p>
        </p:txBody>
      </p:sp>
      <p:sp>
        <p:nvSpPr>
          <p:cNvPr id="10" name="Item 3 explanation">
            <a:extLst>
              <a:ext uri="{FF2B5EF4-FFF2-40B4-BE49-F238E27FC236}">
                <a16:creationId xmlns:a16="http://schemas.microsoft.com/office/drawing/2014/main" id="{0AE29838-FB62-49C5-BAAA-60D56157B4A2}"/>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Aunque no se esté comprobando su impuesto, debe atender el requerimiento dirigido a usted.</a:t>
            </a:r>
          </a:p>
        </p:txBody>
      </p:sp>
    </p:spTree>
    <p:extLst>
      <p:ext uri="{BB962C8B-B14F-4D97-AF65-F5344CB8AC3E}">
        <p14:creationId xmlns:p14="http://schemas.microsoft.com/office/powerpoint/2010/main" val="15699080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E4D59D62-7DC3-44B1-9504-E7A4486B8D3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08  Información de terceros  /  8.1  (2/2)  ·  GESTIÓN, INSPECCIÓN, RECAUDACIÓN O ADUANAS, SEGÚN MATERIA</a:t>
            </a:r>
          </a:p>
        </p:txBody>
      </p:sp>
      <p:sp>
        <p:nvSpPr>
          <p:cNvPr id="2" name="Slide title">
            <a:extLst>
              <a:ext uri="{FF2B5EF4-FFF2-40B4-BE49-F238E27FC236}">
                <a16:creationId xmlns:a16="http://schemas.microsoft.com/office/drawing/2014/main" id="{EFF01383-0579-440F-8225-A04B0F3E49E8}"/>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Órgano requirente · Cómo reconocerlo y acotar su alcance</a:t>
            </a:r>
          </a:p>
        </p:txBody>
      </p:sp>
      <p:sp>
        <p:nvSpPr>
          <p:cNvPr id="3" name="Legal reference footer">
            <a:extLst>
              <a:ext uri="{FF2B5EF4-FFF2-40B4-BE49-F238E27FC236}">
                <a16:creationId xmlns:a16="http://schemas.microsoft.com/office/drawing/2014/main" id="{5441F21B-05ED-491D-BF4E-60BC119E52B4}"/>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93 y 203 · RGAT arts. 55–57 y 91</a:t>
            </a:r>
          </a:p>
        </p:txBody>
      </p:sp>
      <p:sp>
        <p:nvSpPr>
          <p:cNvPr id="4" name="Page number">
            <a:extLst>
              <a:ext uri="{FF2B5EF4-FFF2-40B4-BE49-F238E27FC236}">
                <a16:creationId xmlns:a16="http://schemas.microsoft.com/office/drawing/2014/main" id="{8DCA4636-D3E7-423E-9187-E184C01A315D}"/>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094 / 117</a:t>
            </a:r>
          </a:p>
        </p:txBody>
      </p:sp>
      <p:sp>
        <p:nvSpPr>
          <p:cNvPr id="5" name="Item 1 title">
            <a:extLst>
              <a:ext uri="{FF2B5EF4-FFF2-40B4-BE49-F238E27FC236}">
                <a16:creationId xmlns:a16="http://schemas.microsoft.com/office/drawing/2014/main" id="{5372A754-823F-49FA-87A6-2E974C75CCB1}"/>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Emisor y autenticidad</a:t>
            </a:r>
          </a:p>
        </p:txBody>
      </p:sp>
      <p:sp>
        <p:nvSpPr>
          <p:cNvPr id="6" name="Item 1 explanation">
            <a:extLst>
              <a:ext uri="{FF2B5EF4-FFF2-40B4-BE49-F238E27FC236}">
                <a16:creationId xmlns:a16="http://schemas.microsoft.com/office/drawing/2014/main" id="{881DD40D-10A8-4C01-B082-68AFDE9BCFBA}"/>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Órgano competente, expediente y CSV.</a:t>
            </a:r>
          </a:p>
        </p:txBody>
      </p:sp>
      <p:sp>
        <p:nvSpPr>
          <p:cNvPr id="7" name="Item 2 title">
            <a:extLst>
              <a:ext uri="{FF2B5EF4-FFF2-40B4-BE49-F238E27FC236}">
                <a16:creationId xmlns:a16="http://schemas.microsoft.com/office/drawing/2014/main" id="{59152F9F-1584-4922-B948-C59C42D9576F}"/>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Persona investigada</a:t>
            </a:r>
          </a:p>
        </p:txBody>
      </p:sp>
      <p:sp>
        <p:nvSpPr>
          <p:cNvPr id="8" name="Item 2 explanation">
            <a:extLst>
              <a:ext uri="{FF2B5EF4-FFF2-40B4-BE49-F238E27FC236}">
                <a16:creationId xmlns:a16="http://schemas.microsoft.com/office/drawing/2014/main" id="{A883BEF0-8AB1-46D1-99CD-9A176C25F255}"/>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Identidad del tercero y su relación con quien recibe la petición.</a:t>
            </a:r>
          </a:p>
        </p:txBody>
      </p:sp>
      <p:sp>
        <p:nvSpPr>
          <p:cNvPr id="9" name="Item 3 title">
            <a:extLst>
              <a:ext uri="{FF2B5EF4-FFF2-40B4-BE49-F238E27FC236}">
                <a16:creationId xmlns:a16="http://schemas.microsoft.com/office/drawing/2014/main" id="{8EB70FC5-9511-46E7-BE27-1B669FEA7FC4}"/>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Datos solicitados</a:t>
            </a:r>
          </a:p>
        </p:txBody>
      </p:sp>
      <p:sp>
        <p:nvSpPr>
          <p:cNvPr id="10" name="Item 3 explanation">
            <a:extLst>
              <a:ext uri="{FF2B5EF4-FFF2-40B4-BE49-F238E27FC236}">
                <a16:creationId xmlns:a16="http://schemas.microsoft.com/office/drawing/2014/main" id="{B158E42E-0129-4C7A-A7BC-091981AABE15}"/>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Facturas, pagos, contratos o movimientos concretos.</a:t>
            </a:r>
          </a:p>
        </p:txBody>
      </p:sp>
      <p:sp>
        <p:nvSpPr>
          <p:cNvPr id="11" name="Item 4 title">
            <a:extLst>
              <a:ext uri="{FF2B5EF4-FFF2-40B4-BE49-F238E27FC236}">
                <a16:creationId xmlns:a16="http://schemas.microsoft.com/office/drawing/2014/main" id="{80FB255E-A6E4-40BD-BDC3-5979F2A07B0A}"/>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Plazo y canal</a:t>
            </a:r>
          </a:p>
        </p:txBody>
      </p:sp>
      <p:sp>
        <p:nvSpPr>
          <p:cNvPr id="12" name="Item 4 explanation">
            <a:extLst>
              <a:ext uri="{FF2B5EF4-FFF2-40B4-BE49-F238E27FC236}">
                <a16:creationId xmlns:a16="http://schemas.microsoft.com/office/drawing/2014/main" id="{E0A34E37-FD4F-46D4-80A0-F4838A0F0976}"/>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Regla general de al menos diez días para aportar datos, con los supuestos reglamentarios.</a:t>
            </a:r>
          </a:p>
        </p:txBody>
      </p:sp>
    </p:spTree>
    <p:extLst>
      <p:ext uri="{BB962C8B-B14F-4D97-AF65-F5344CB8AC3E}">
        <p14:creationId xmlns:p14="http://schemas.microsoft.com/office/powerpoint/2010/main" val="15571427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94C74058-585F-4890-A660-A9D2D6D78C81}"/>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08  Información de terceros  /  8.2  (1/2)  ·  GESTIÓN, INSPECCIÓN, RECAUDACIÓN O ADUANAS, SEGÚN MATERIA</a:t>
            </a:r>
          </a:p>
        </p:txBody>
      </p:sp>
      <p:sp>
        <p:nvSpPr>
          <p:cNvPr id="2" name="Slide title">
            <a:extLst>
              <a:ext uri="{FF2B5EF4-FFF2-40B4-BE49-F238E27FC236}">
                <a16:creationId xmlns:a16="http://schemas.microsoft.com/office/drawing/2014/main" id="{0584F53A-06C8-40AE-BBDA-C93E228C844E}"/>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Órgano requirente · Responder de forma completa y verificable</a:t>
            </a:r>
          </a:p>
        </p:txBody>
      </p:sp>
      <p:sp>
        <p:nvSpPr>
          <p:cNvPr id="3" name="Legal reference footer">
            <a:extLst>
              <a:ext uri="{FF2B5EF4-FFF2-40B4-BE49-F238E27FC236}">
                <a16:creationId xmlns:a16="http://schemas.microsoft.com/office/drawing/2014/main" id="{5274B7EC-DDCC-44B8-B99A-0B6A900510B9}"/>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93 y 203 · RGAT arts. 55–57 y 91</a:t>
            </a:r>
          </a:p>
        </p:txBody>
      </p:sp>
      <p:sp>
        <p:nvSpPr>
          <p:cNvPr id="4" name="Page number">
            <a:extLst>
              <a:ext uri="{FF2B5EF4-FFF2-40B4-BE49-F238E27FC236}">
                <a16:creationId xmlns:a16="http://schemas.microsoft.com/office/drawing/2014/main" id="{2965D0D7-111B-4D1E-B4D5-0817F5348DA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095 / 117</a:t>
            </a:r>
          </a:p>
        </p:txBody>
      </p:sp>
      <p:sp>
        <p:nvSpPr>
          <p:cNvPr id="5" name="Item 1 title">
            <a:extLst>
              <a:ext uri="{FF2B5EF4-FFF2-40B4-BE49-F238E27FC236}">
                <a16:creationId xmlns:a16="http://schemas.microsoft.com/office/drawing/2014/main" id="{0B65A59C-66CB-427C-A212-86A599C23F2D}"/>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Delimitar la búsqueda</a:t>
            </a:r>
          </a:p>
        </p:txBody>
      </p:sp>
      <p:sp>
        <p:nvSpPr>
          <p:cNvPr id="6" name="Item 1 explanation">
            <a:extLst>
              <a:ext uri="{FF2B5EF4-FFF2-40B4-BE49-F238E27FC236}">
                <a16:creationId xmlns:a16="http://schemas.microsoft.com/office/drawing/2014/main" id="{C9E83306-5DAD-4B87-AC26-92AE3ADC53B5}"/>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Use el período y las operaciones indicados en el requerimiento.</a:t>
            </a:r>
          </a:p>
        </p:txBody>
      </p:sp>
      <p:sp>
        <p:nvSpPr>
          <p:cNvPr id="7" name="Item 2 title">
            <a:extLst>
              <a:ext uri="{FF2B5EF4-FFF2-40B4-BE49-F238E27FC236}">
                <a16:creationId xmlns:a16="http://schemas.microsoft.com/office/drawing/2014/main" id="{18F0000D-B730-48DB-BA7F-1FAD1EDDAFD0}"/>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Aportar lo disponible</a:t>
            </a:r>
          </a:p>
        </p:txBody>
      </p:sp>
      <p:sp>
        <p:nvSpPr>
          <p:cNvPr id="8" name="Item 2 explanation">
            <a:extLst>
              <a:ext uri="{FF2B5EF4-FFF2-40B4-BE49-F238E27FC236}">
                <a16:creationId xmlns:a16="http://schemas.microsoft.com/office/drawing/2014/main" id="{E84D474D-330E-4F3E-A758-1ABE363440E9}"/>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Relacione documentos, pagos y datos. Explique con prueba lo que no pueda obtener.</a:t>
            </a:r>
          </a:p>
        </p:txBody>
      </p:sp>
      <p:sp>
        <p:nvSpPr>
          <p:cNvPr id="9" name="Item 3 title">
            <a:extLst>
              <a:ext uri="{FF2B5EF4-FFF2-40B4-BE49-F238E27FC236}">
                <a16:creationId xmlns:a16="http://schemas.microsoft.com/office/drawing/2014/main" id="{81845B47-CA40-49C4-AAAD-F324C756B330}"/>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Presentar en plazo</a:t>
            </a:r>
          </a:p>
        </p:txBody>
      </p:sp>
      <p:sp>
        <p:nvSpPr>
          <p:cNvPr id="10" name="Item 3 explanation">
            <a:extLst>
              <a:ext uri="{FF2B5EF4-FFF2-40B4-BE49-F238E27FC236}">
                <a16:creationId xmlns:a16="http://schemas.microsoft.com/office/drawing/2014/main" id="{2737A066-EB76-4F40-8F4C-3BA2B11B0196}"/>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Solicite ampliación si procede y conserve escrito, anexos y justificante.</a:t>
            </a:r>
          </a:p>
        </p:txBody>
      </p:sp>
    </p:spTree>
    <p:extLst>
      <p:ext uri="{BB962C8B-B14F-4D97-AF65-F5344CB8AC3E}">
        <p14:creationId xmlns:p14="http://schemas.microsoft.com/office/powerpoint/2010/main" val="83546204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69C66D62-9D66-40F2-A9D6-86CF4D29E956}"/>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08  Información de terceros  /  8.2  (2/2)  ·  GESTIÓN, INSPECCIÓN, RECAUDACIÓN O ADUANAS, SEGÚN MATERIA</a:t>
            </a:r>
          </a:p>
        </p:txBody>
      </p:sp>
      <p:sp>
        <p:nvSpPr>
          <p:cNvPr id="2" name="Slide title">
            <a:extLst>
              <a:ext uri="{FF2B5EF4-FFF2-40B4-BE49-F238E27FC236}">
                <a16:creationId xmlns:a16="http://schemas.microsoft.com/office/drawing/2014/main" id="{6D16793B-D1E2-4570-B46B-70574DFB3588}"/>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Órgano requirente · Confidencialidad y falta de información</a:t>
            </a:r>
          </a:p>
        </p:txBody>
      </p:sp>
      <p:sp>
        <p:nvSpPr>
          <p:cNvPr id="3" name="Legal reference footer">
            <a:extLst>
              <a:ext uri="{FF2B5EF4-FFF2-40B4-BE49-F238E27FC236}">
                <a16:creationId xmlns:a16="http://schemas.microsoft.com/office/drawing/2014/main" id="{FDD7E5C2-A5B0-456E-B524-4F8181BDDEB6}"/>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93 y 203 · RGAT arts. 55–57 y 91</a:t>
            </a:r>
          </a:p>
        </p:txBody>
      </p:sp>
      <p:sp>
        <p:nvSpPr>
          <p:cNvPr id="4" name="Page number">
            <a:extLst>
              <a:ext uri="{FF2B5EF4-FFF2-40B4-BE49-F238E27FC236}">
                <a16:creationId xmlns:a16="http://schemas.microsoft.com/office/drawing/2014/main" id="{D33660DD-73A2-4BEC-8B88-872050AACA56}"/>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096 / 117</a:t>
            </a:r>
          </a:p>
        </p:txBody>
      </p:sp>
      <p:sp>
        <p:nvSpPr>
          <p:cNvPr id="5" name="Item 1 title">
            <a:extLst>
              <a:ext uri="{FF2B5EF4-FFF2-40B4-BE49-F238E27FC236}">
                <a16:creationId xmlns:a16="http://schemas.microsoft.com/office/drawing/2014/main" id="{11592553-04F8-4BD0-A4AB-2D291B23F973}"/>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Secreto profesional</a:t>
            </a:r>
          </a:p>
        </p:txBody>
      </p:sp>
      <p:sp>
        <p:nvSpPr>
          <p:cNvPr id="6" name="Item 1 explanation">
            <a:extLst>
              <a:ext uri="{FF2B5EF4-FFF2-40B4-BE49-F238E27FC236}">
                <a16:creationId xmlns:a16="http://schemas.microsoft.com/office/drawing/2014/main" id="{8735D3E1-C200-4A64-866A-C93757982260}"/>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Protege los ámbitos legalmente previstos, no cualquier dato económico o facturación.</a:t>
            </a:r>
          </a:p>
        </p:txBody>
      </p:sp>
      <p:sp>
        <p:nvSpPr>
          <p:cNvPr id="7" name="Item 2 title">
            <a:extLst>
              <a:ext uri="{FF2B5EF4-FFF2-40B4-BE49-F238E27FC236}">
                <a16:creationId xmlns:a16="http://schemas.microsoft.com/office/drawing/2014/main" id="{CDA46CA0-7939-47C1-AF1E-5AA3D3F61EA0}"/>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Protección de datos</a:t>
            </a:r>
          </a:p>
        </p:txBody>
      </p:sp>
      <p:sp>
        <p:nvSpPr>
          <p:cNvPr id="8" name="Item 2 explanation">
            <a:extLst>
              <a:ext uri="{FF2B5EF4-FFF2-40B4-BE49-F238E27FC236}">
                <a16:creationId xmlns:a16="http://schemas.microsoft.com/office/drawing/2014/main" id="{81A55B1C-3262-4891-9473-EEF6E15CDB44}"/>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obligación legal de informar no desaparece por invocar genéricamente privacidad.</a:t>
            </a:r>
          </a:p>
        </p:txBody>
      </p:sp>
      <p:sp>
        <p:nvSpPr>
          <p:cNvPr id="9" name="Item 3 title">
            <a:extLst>
              <a:ext uri="{FF2B5EF4-FFF2-40B4-BE49-F238E27FC236}">
                <a16:creationId xmlns:a16="http://schemas.microsoft.com/office/drawing/2014/main" id="{E72E7D4C-9443-45BD-8CB3-70CE96E104B2}"/>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Incumplimiento</a:t>
            </a:r>
          </a:p>
        </p:txBody>
      </p:sp>
      <p:sp>
        <p:nvSpPr>
          <p:cNvPr id="10" name="Item 3 explanation">
            <a:extLst>
              <a:ext uri="{FF2B5EF4-FFF2-40B4-BE49-F238E27FC236}">
                <a16:creationId xmlns:a16="http://schemas.microsoft.com/office/drawing/2014/main" id="{E82612FD-05CD-4158-8F6E-D844EF5A1666}"/>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inatención puede sancionarse conforme al supuesto del art. 203 LGT.</a:t>
            </a:r>
          </a:p>
        </p:txBody>
      </p:sp>
    </p:spTree>
    <p:extLst>
      <p:ext uri="{BB962C8B-B14F-4D97-AF65-F5344CB8AC3E}">
        <p14:creationId xmlns:p14="http://schemas.microsoft.com/office/powerpoint/2010/main" val="78120160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AF9168EF-39FC-40DF-B6C0-BB40514C3874}"/>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08  Información de terceros  /  8.3  (1/2)  ·  GESTIÓN, INSPECCIÓN, RECAUDACIÓN O ADUANAS, SEGÚN MATERIA</a:t>
            </a:r>
          </a:p>
        </p:txBody>
      </p:sp>
      <p:sp>
        <p:nvSpPr>
          <p:cNvPr id="2" name="Slide title">
            <a:extLst>
              <a:ext uri="{FF2B5EF4-FFF2-40B4-BE49-F238E27FC236}">
                <a16:creationId xmlns:a16="http://schemas.microsoft.com/office/drawing/2014/main" id="{9F861152-3F4A-4B21-AC70-1DC960AFB051}"/>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Órgano requirente · Lista de comprobación del requerimiento</a:t>
            </a:r>
          </a:p>
        </p:txBody>
      </p:sp>
      <p:sp>
        <p:nvSpPr>
          <p:cNvPr id="3" name="Legal reference footer">
            <a:extLst>
              <a:ext uri="{FF2B5EF4-FFF2-40B4-BE49-F238E27FC236}">
                <a16:creationId xmlns:a16="http://schemas.microsoft.com/office/drawing/2014/main" id="{4D54093C-06B6-463A-99F3-3DBC47D96D54}"/>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93 y 203 · RGAT arts. 55–57 y 91</a:t>
            </a:r>
          </a:p>
        </p:txBody>
      </p:sp>
      <p:sp>
        <p:nvSpPr>
          <p:cNvPr id="4" name="Page number">
            <a:extLst>
              <a:ext uri="{FF2B5EF4-FFF2-40B4-BE49-F238E27FC236}">
                <a16:creationId xmlns:a16="http://schemas.microsoft.com/office/drawing/2014/main" id="{8C909110-6C53-4C7A-BA2F-63D9BDF33A7D}"/>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097 / 117</a:t>
            </a:r>
          </a:p>
        </p:txBody>
      </p:sp>
      <p:sp>
        <p:nvSpPr>
          <p:cNvPr id="5" name="Item 1 title">
            <a:extLst>
              <a:ext uri="{FF2B5EF4-FFF2-40B4-BE49-F238E27FC236}">
                <a16:creationId xmlns:a16="http://schemas.microsoft.com/office/drawing/2014/main" id="{9A533A80-5C77-49D5-87EA-79777EE56F70}"/>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Alcance</a:t>
            </a:r>
          </a:p>
        </p:txBody>
      </p:sp>
      <p:sp>
        <p:nvSpPr>
          <p:cNvPr id="6" name="Item 1 explanation">
            <a:extLst>
              <a:ext uri="{FF2B5EF4-FFF2-40B4-BE49-F238E27FC236}">
                <a16:creationId xmlns:a16="http://schemas.microsoft.com/office/drawing/2014/main" id="{F973D2E8-17A2-4B4D-B9A8-CC43F305B8A0}"/>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Tercero, período y operaciones claramente identificados.</a:t>
            </a:r>
          </a:p>
        </p:txBody>
      </p:sp>
      <p:sp>
        <p:nvSpPr>
          <p:cNvPr id="7" name="Item 2 title">
            <a:extLst>
              <a:ext uri="{FF2B5EF4-FFF2-40B4-BE49-F238E27FC236}">
                <a16:creationId xmlns:a16="http://schemas.microsoft.com/office/drawing/2014/main" id="{5FEFE816-69FC-484A-802A-26C4180AB80D}"/>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Trascendencia</a:t>
            </a:r>
          </a:p>
        </p:txBody>
      </p:sp>
      <p:sp>
        <p:nvSpPr>
          <p:cNvPr id="8" name="Item 2 explanation">
            <a:extLst>
              <a:ext uri="{FF2B5EF4-FFF2-40B4-BE49-F238E27FC236}">
                <a16:creationId xmlns:a16="http://schemas.microsoft.com/office/drawing/2014/main" id="{BB2AD1BD-4A42-4A36-9732-139CF4E70311}"/>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Relación de los datos pedidos con obligaciones tributarias.</a:t>
            </a:r>
          </a:p>
        </p:txBody>
      </p:sp>
      <p:sp>
        <p:nvSpPr>
          <p:cNvPr id="9" name="Item 3 title">
            <a:extLst>
              <a:ext uri="{FF2B5EF4-FFF2-40B4-BE49-F238E27FC236}">
                <a16:creationId xmlns:a16="http://schemas.microsoft.com/office/drawing/2014/main" id="{B7D52446-BB83-4E39-8B46-7BCC39B86867}"/>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Disponibilidad</a:t>
            </a:r>
          </a:p>
        </p:txBody>
      </p:sp>
      <p:sp>
        <p:nvSpPr>
          <p:cNvPr id="10" name="Item 3 explanation">
            <a:extLst>
              <a:ext uri="{FF2B5EF4-FFF2-40B4-BE49-F238E27FC236}">
                <a16:creationId xmlns:a16="http://schemas.microsoft.com/office/drawing/2014/main" id="{E252E072-BB5A-42BB-83CA-20FE33F64483}"/>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Información localizada y ausencias explicadas.</a:t>
            </a:r>
          </a:p>
        </p:txBody>
      </p:sp>
      <p:sp>
        <p:nvSpPr>
          <p:cNvPr id="11" name="Item 4 title">
            <a:extLst>
              <a:ext uri="{FF2B5EF4-FFF2-40B4-BE49-F238E27FC236}">
                <a16:creationId xmlns:a16="http://schemas.microsoft.com/office/drawing/2014/main" id="{56222AAB-7529-4E6C-AEBD-D9491A34D26E}"/>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Plazo</a:t>
            </a:r>
          </a:p>
        </p:txBody>
      </p:sp>
      <p:sp>
        <p:nvSpPr>
          <p:cNvPr id="12" name="Item 4 explanation">
            <a:extLst>
              <a:ext uri="{FF2B5EF4-FFF2-40B4-BE49-F238E27FC236}">
                <a16:creationId xmlns:a16="http://schemas.microsoft.com/office/drawing/2014/main" id="{D883784A-F4D7-481B-A90F-BDD49D7F51AA}"/>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Vencimiento y posible ampliación anotados.</a:t>
            </a:r>
          </a:p>
        </p:txBody>
      </p:sp>
    </p:spTree>
    <p:extLst>
      <p:ext uri="{BB962C8B-B14F-4D97-AF65-F5344CB8AC3E}">
        <p14:creationId xmlns:p14="http://schemas.microsoft.com/office/powerpoint/2010/main" val="282353366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7FF769A5-B6FA-483B-83DA-4A705F4DB6DA}"/>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08  Información de terceros  /  8.3  (2/2)  ·  GESTIÓN, INSPECCIÓN, RECAUDACIÓN O ADUANAS, SEGÚN MATERIA</a:t>
            </a:r>
          </a:p>
        </p:txBody>
      </p:sp>
      <p:sp>
        <p:nvSpPr>
          <p:cNvPr id="2" name="Slide title">
            <a:extLst>
              <a:ext uri="{FF2B5EF4-FFF2-40B4-BE49-F238E27FC236}">
                <a16:creationId xmlns:a16="http://schemas.microsoft.com/office/drawing/2014/main" id="{0AA42CE0-C8C5-4035-A241-7F08B784265F}"/>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Órgano requirente · Lista de comprobación de la respuesta</a:t>
            </a:r>
          </a:p>
        </p:txBody>
      </p:sp>
      <p:sp>
        <p:nvSpPr>
          <p:cNvPr id="3" name="Legal reference footer">
            <a:extLst>
              <a:ext uri="{FF2B5EF4-FFF2-40B4-BE49-F238E27FC236}">
                <a16:creationId xmlns:a16="http://schemas.microsoft.com/office/drawing/2014/main" id="{ADBDFDA8-70D5-4CDC-99F9-47564B1CF33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93 y 203 · RGAT arts. 55–57 y 91</a:t>
            </a:r>
          </a:p>
        </p:txBody>
      </p:sp>
      <p:sp>
        <p:nvSpPr>
          <p:cNvPr id="4" name="Page number">
            <a:extLst>
              <a:ext uri="{FF2B5EF4-FFF2-40B4-BE49-F238E27FC236}">
                <a16:creationId xmlns:a16="http://schemas.microsoft.com/office/drawing/2014/main" id="{0F146EC0-5BE8-49EB-AE5B-BD55C48D58A5}"/>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098 / 117</a:t>
            </a:r>
          </a:p>
        </p:txBody>
      </p:sp>
      <p:sp>
        <p:nvSpPr>
          <p:cNvPr id="5" name="Item 1 title">
            <a:extLst>
              <a:ext uri="{FF2B5EF4-FFF2-40B4-BE49-F238E27FC236}">
                <a16:creationId xmlns:a16="http://schemas.microsoft.com/office/drawing/2014/main" id="{FDE2C432-3BF2-4CB9-9265-CF890A10D7BE}"/>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Contenido</a:t>
            </a:r>
          </a:p>
        </p:txBody>
      </p:sp>
      <p:sp>
        <p:nvSpPr>
          <p:cNvPr id="6" name="Item 1 explanation">
            <a:extLst>
              <a:ext uri="{FF2B5EF4-FFF2-40B4-BE49-F238E27FC236}">
                <a16:creationId xmlns:a16="http://schemas.microsoft.com/office/drawing/2014/main" id="{23EB59E5-7D69-4D19-8630-A309927754E4}"/>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Cada petición contestada y documentos identificados.</a:t>
            </a:r>
          </a:p>
        </p:txBody>
      </p:sp>
      <p:sp>
        <p:nvSpPr>
          <p:cNvPr id="7" name="Item 2 title">
            <a:extLst>
              <a:ext uri="{FF2B5EF4-FFF2-40B4-BE49-F238E27FC236}">
                <a16:creationId xmlns:a16="http://schemas.microsoft.com/office/drawing/2014/main" id="{9AE8B343-B4D6-4C2F-8F19-ADBB34DE6377}"/>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Límites</a:t>
            </a:r>
          </a:p>
        </p:txBody>
      </p:sp>
      <p:sp>
        <p:nvSpPr>
          <p:cNvPr id="8" name="Item 2 explanation">
            <a:extLst>
              <a:ext uri="{FF2B5EF4-FFF2-40B4-BE49-F238E27FC236}">
                <a16:creationId xmlns:a16="http://schemas.microsoft.com/office/drawing/2014/main" id="{B3341638-9586-47BF-B002-3835BBD73207}"/>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Confidencialidad legal y objeciones concretas examinadas.</a:t>
            </a:r>
          </a:p>
        </p:txBody>
      </p:sp>
      <p:sp>
        <p:nvSpPr>
          <p:cNvPr id="9" name="Item 3 title">
            <a:extLst>
              <a:ext uri="{FF2B5EF4-FFF2-40B4-BE49-F238E27FC236}">
                <a16:creationId xmlns:a16="http://schemas.microsoft.com/office/drawing/2014/main" id="{C2EADE82-48DF-4D69-B736-443D8CEC8B54}"/>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Registro</a:t>
            </a:r>
          </a:p>
        </p:txBody>
      </p:sp>
      <p:sp>
        <p:nvSpPr>
          <p:cNvPr id="10" name="Item 3 explanation">
            <a:extLst>
              <a:ext uri="{FF2B5EF4-FFF2-40B4-BE49-F238E27FC236}">
                <a16:creationId xmlns:a16="http://schemas.microsoft.com/office/drawing/2014/main" id="{C6DC9D2D-BB2A-4778-8DD1-F4234919E61A}"/>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Presentación por el canal procedente y recibo conservado.</a:t>
            </a:r>
          </a:p>
        </p:txBody>
      </p:sp>
      <p:sp>
        <p:nvSpPr>
          <p:cNvPr id="11" name="Item 4 title">
            <a:extLst>
              <a:ext uri="{FF2B5EF4-FFF2-40B4-BE49-F238E27FC236}">
                <a16:creationId xmlns:a16="http://schemas.microsoft.com/office/drawing/2014/main" id="{55D510D1-BD92-4A74-99B4-E1629B6E9553}"/>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Archivo</a:t>
            </a:r>
          </a:p>
        </p:txBody>
      </p:sp>
      <p:sp>
        <p:nvSpPr>
          <p:cNvPr id="12" name="Item 4 explanation">
            <a:extLst>
              <a:ext uri="{FF2B5EF4-FFF2-40B4-BE49-F238E27FC236}">
                <a16:creationId xmlns:a16="http://schemas.microsoft.com/office/drawing/2014/main" id="{59F3EE40-390B-4A0D-84C9-9568A7695387}"/>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Copia de respuesta, anexos y posteriores comunicaciones.</a:t>
            </a:r>
          </a:p>
        </p:txBody>
      </p:sp>
    </p:spTree>
    <p:extLst>
      <p:ext uri="{BB962C8B-B14F-4D97-AF65-F5344CB8AC3E}">
        <p14:creationId xmlns:p14="http://schemas.microsoft.com/office/powerpoint/2010/main" val="10936783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73E09EA2-78BE-4ADE-B75E-B41FCD8420E1}"/>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09  Embargo de créditos y nóminas  /  9.1  (1/2)  ·  DEPARTAMENTO DE RECAUDACIÓN; EL TERCERO CUMPLE LA DILIGENCIA</a:t>
            </a:r>
          </a:p>
        </p:txBody>
      </p:sp>
      <p:sp>
        <p:nvSpPr>
          <p:cNvPr id="2" name="Slide title">
            <a:extLst>
              <a:ext uri="{FF2B5EF4-FFF2-40B4-BE49-F238E27FC236}">
                <a16:creationId xmlns:a16="http://schemas.microsoft.com/office/drawing/2014/main" id="{A3E9F58D-5E8B-430D-9404-544A1770C88C}"/>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ordena el embargo; el tercero practica la retención</a:t>
            </a:r>
          </a:p>
        </p:txBody>
      </p:sp>
      <p:sp>
        <p:nvSpPr>
          <p:cNvPr id="3" name="Legal reference footer">
            <a:extLst>
              <a:ext uri="{FF2B5EF4-FFF2-40B4-BE49-F238E27FC236}">
                <a16:creationId xmlns:a16="http://schemas.microsoft.com/office/drawing/2014/main" id="{E18752BC-B44F-46E1-A5F6-067367631386}"/>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 42.2.b) · RGR arts. 81–82 · LEC art. 607</a:t>
            </a:r>
          </a:p>
        </p:txBody>
      </p:sp>
      <p:sp>
        <p:nvSpPr>
          <p:cNvPr id="4" name="Page number">
            <a:extLst>
              <a:ext uri="{FF2B5EF4-FFF2-40B4-BE49-F238E27FC236}">
                <a16:creationId xmlns:a16="http://schemas.microsoft.com/office/drawing/2014/main" id="{EB633E63-F67E-40F9-B144-BC91BFE5EDAA}"/>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099 / 117</a:t>
            </a:r>
          </a:p>
        </p:txBody>
      </p:sp>
      <p:sp>
        <p:nvSpPr>
          <p:cNvPr id="5" name="Item 1 title">
            <a:extLst>
              <a:ext uri="{FF2B5EF4-FFF2-40B4-BE49-F238E27FC236}">
                <a16:creationId xmlns:a16="http://schemas.microsoft.com/office/drawing/2014/main" id="{364337F0-0139-4FFE-85E7-3EC7026E5779}"/>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Usted es el pagador</a:t>
            </a:r>
          </a:p>
        </p:txBody>
      </p:sp>
      <p:sp>
        <p:nvSpPr>
          <p:cNvPr id="6" name="Item 1 explanation">
            <a:extLst>
              <a:ext uri="{FF2B5EF4-FFF2-40B4-BE49-F238E27FC236}">
                <a16:creationId xmlns:a16="http://schemas.microsoft.com/office/drawing/2014/main" id="{21D0C8E0-48AC-4642-B2A9-ADE7471A7301}"/>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Hacienda embarga créditos o salarios que debe satisfacer a un deudor tributario.</a:t>
            </a:r>
          </a:p>
        </p:txBody>
      </p:sp>
      <p:sp>
        <p:nvSpPr>
          <p:cNvPr id="7" name="Item 2 title">
            <a:extLst>
              <a:ext uri="{FF2B5EF4-FFF2-40B4-BE49-F238E27FC236}">
                <a16:creationId xmlns:a16="http://schemas.microsoft.com/office/drawing/2014/main" id="{5DB1966A-2890-48EC-B24C-0D94A2248FFF}"/>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Dos deberes</a:t>
            </a:r>
          </a:p>
        </p:txBody>
      </p:sp>
      <p:sp>
        <p:nvSpPr>
          <p:cNvPr id="8" name="Item 2 explanation">
            <a:extLst>
              <a:ext uri="{FF2B5EF4-FFF2-40B4-BE49-F238E27FC236}">
                <a16:creationId xmlns:a16="http://schemas.microsoft.com/office/drawing/2014/main" id="{8BC1D0EF-8C6C-4F2C-AC1D-50B2AD10B7A1}"/>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Debe informar y, cuando proceda, retener e ingresar las cantidades embargadas.</a:t>
            </a:r>
          </a:p>
        </p:txBody>
      </p:sp>
      <p:sp>
        <p:nvSpPr>
          <p:cNvPr id="9" name="Item 3 title">
            <a:extLst>
              <a:ext uri="{FF2B5EF4-FFF2-40B4-BE49-F238E27FC236}">
                <a16:creationId xmlns:a16="http://schemas.microsoft.com/office/drawing/2014/main" id="{0F1DE03E-1048-401A-A2B0-228378EBFCFA}"/>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Límite</a:t>
            </a:r>
          </a:p>
        </p:txBody>
      </p:sp>
      <p:sp>
        <p:nvSpPr>
          <p:cNvPr id="10" name="Item 3 explanation">
            <a:extLst>
              <a:ext uri="{FF2B5EF4-FFF2-40B4-BE49-F238E27FC236}">
                <a16:creationId xmlns:a16="http://schemas.microsoft.com/office/drawing/2014/main" id="{86AB34D2-2827-44B2-97EE-25653E5BF596}"/>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diligencia indica el importe máximo a cubrir y las instrucciones de cumplimiento.</a:t>
            </a:r>
          </a:p>
        </p:txBody>
      </p:sp>
    </p:spTree>
    <p:extLst>
      <p:ext uri="{BB962C8B-B14F-4D97-AF65-F5344CB8AC3E}">
        <p14:creationId xmlns:p14="http://schemas.microsoft.com/office/powerpoint/2010/main" val="17763479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0C31B317-7F61-43D2-A674-95D8A5B699DA}"/>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09  Embargo de créditos y nóminas  /  9.1  (2/2)  ·  DEPARTAMENTO DE RECAUDACIÓN; EL TERCERO CUMPLE LA DILIGENCIA</a:t>
            </a:r>
          </a:p>
        </p:txBody>
      </p:sp>
      <p:sp>
        <p:nvSpPr>
          <p:cNvPr id="2" name="Slide title">
            <a:extLst>
              <a:ext uri="{FF2B5EF4-FFF2-40B4-BE49-F238E27FC236}">
                <a16:creationId xmlns:a16="http://schemas.microsoft.com/office/drawing/2014/main" id="{55225B6D-6DE3-4F73-A961-C7117DC93CDC}"/>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La respuesta no sustituye al ingreso</a:t>
            </a:r>
          </a:p>
        </p:txBody>
      </p:sp>
      <p:sp>
        <p:nvSpPr>
          <p:cNvPr id="3" name="Legal reference footer">
            <a:extLst>
              <a:ext uri="{FF2B5EF4-FFF2-40B4-BE49-F238E27FC236}">
                <a16:creationId xmlns:a16="http://schemas.microsoft.com/office/drawing/2014/main" id="{2ED3F00D-890C-4EAF-8514-9C06F2D46CB0}"/>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 42.2.b) · RGR arts. 81–82 · LEC art. 607</a:t>
            </a:r>
          </a:p>
        </p:txBody>
      </p:sp>
      <p:sp>
        <p:nvSpPr>
          <p:cNvPr id="4" name="Page number">
            <a:extLst>
              <a:ext uri="{FF2B5EF4-FFF2-40B4-BE49-F238E27FC236}">
                <a16:creationId xmlns:a16="http://schemas.microsoft.com/office/drawing/2014/main" id="{034978D5-75CC-4CC0-850A-C0080ABC9677}"/>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100 / 117</a:t>
            </a:r>
          </a:p>
        </p:txBody>
      </p:sp>
      <p:sp>
        <p:nvSpPr>
          <p:cNvPr id="5" name="Item 1 title">
            <a:extLst>
              <a:ext uri="{FF2B5EF4-FFF2-40B4-BE49-F238E27FC236}">
                <a16:creationId xmlns:a16="http://schemas.microsoft.com/office/drawing/2014/main" id="{6588EF6B-9399-49B6-8BB5-7C6D73A5FAB1}"/>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Efecto de la orden</a:t>
            </a:r>
          </a:p>
        </p:txBody>
      </p:sp>
      <p:sp>
        <p:nvSpPr>
          <p:cNvPr id="6" name="Item 1 explanation">
            <a:extLst>
              <a:ext uri="{FF2B5EF4-FFF2-40B4-BE49-F238E27FC236}">
                <a16:creationId xmlns:a16="http://schemas.microsoft.com/office/drawing/2014/main" id="{C168B600-3EC2-4951-B209-D53955745026}"/>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Desde la notificación, pagar al deudor puede dejar de tener carácter liberatorio.</a:t>
            </a:r>
          </a:p>
        </p:txBody>
      </p:sp>
      <p:sp>
        <p:nvSpPr>
          <p:cNvPr id="7" name="Item 2 title">
            <a:extLst>
              <a:ext uri="{FF2B5EF4-FFF2-40B4-BE49-F238E27FC236}">
                <a16:creationId xmlns:a16="http://schemas.microsoft.com/office/drawing/2014/main" id="{8E4A644D-C90D-411C-9326-61EA23BE779B}"/>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Cumplimiento material</a:t>
            </a:r>
          </a:p>
        </p:txBody>
      </p:sp>
      <p:sp>
        <p:nvSpPr>
          <p:cNvPr id="8" name="Item 2 explanation">
            <a:extLst>
              <a:ext uri="{FF2B5EF4-FFF2-40B4-BE49-F238E27FC236}">
                <a16:creationId xmlns:a16="http://schemas.microsoft.com/office/drawing/2014/main" id="{0938E20F-459C-4753-8C42-B860491A0F09}"/>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Aplique la retención y el ingreso según el crédito, vencimiento y límites legales.</a:t>
            </a:r>
          </a:p>
        </p:txBody>
      </p:sp>
      <p:sp>
        <p:nvSpPr>
          <p:cNvPr id="9" name="Item 3 title">
            <a:extLst>
              <a:ext uri="{FF2B5EF4-FFF2-40B4-BE49-F238E27FC236}">
                <a16:creationId xmlns:a16="http://schemas.microsoft.com/office/drawing/2014/main" id="{2D0ABC9E-1A7B-4B7E-ACAF-697ED86056C3}"/>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Posible responsabilidad</a:t>
            </a:r>
          </a:p>
        </p:txBody>
      </p:sp>
      <p:sp>
        <p:nvSpPr>
          <p:cNvPr id="10" name="Item 3 explanation">
            <a:extLst>
              <a:ext uri="{FF2B5EF4-FFF2-40B4-BE49-F238E27FC236}">
                <a16:creationId xmlns:a16="http://schemas.microsoft.com/office/drawing/2014/main" id="{14D53C64-AFAD-4746-9A7F-60DEECD0BE92}"/>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Incumplir culpable o negligentemente la orden puede originar responsabilidad solidaria.</a:t>
            </a:r>
          </a:p>
        </p:txBody>
      </p:sp>
    </p:spTree>
    <p:extLst>
      <p:ext uri="{BB962C8B-B14F-4D97-AF65-F5344CB8AC3E}">
        <p14:creationId xmlns:p14="http://schemas.microsoft.com/office/powerpoint/2010/main" val="146674519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25DEB926-60E3-41CE-B397-BB1117BABDA2}"/>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09  Embargo de créditos y nóminas  /  9.1.1  (1/2)  ·  DEPARTAMENTO DE RECAUDACIÓN; EL TERCERO CUMPLE LA DILIGENCIA</a:t>
            </a:r>
          </a:p>
        </p:txBody>
      </p:sp>
      <p:sp>
        <p:nvSpPr>
          <p:cNvPr id="2" name="Slide title">
            <a:extLst>
              <a:ext uri="{FF2B5EF4-FFF2-40B4-BE49-F238E27FC236}">
                <a16:creationId xmlns:a16="http://schemas.microsoft.com/office/drawing/2014/main" id="{B2786BAE-6B92-4FB7-8189-A8DC5E1C0EA5}"/>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Quién es quién en la diligencia</a:t>
            </a:r>
          </a:p>
        </p:txBody>
      </p:sp>
      <p:sp>
        <p:nvSpPr>
          <p:cNvPr id="3" name="Legal reference footer">
            <a:extLst>
              <a:ext uri="{FF2B5EF4-FFF2-40B4-BE49-F238E27FC236}">
                <a16:creationId xmlns:a16="http://schemas.microsoft.com/office/drawing/2014/main" id="{93996709-453F-43D0-B235-8A157C4BB2F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 42.2.b) · RGR arts. 81–82 · LEC art. 607</a:t>
            </a:r>
          </a:p>
        </p:txBody>
      </p:sp>
      <p:sp>
        <p:nvSpPr>
          <p:cNvPr id="4" name="Page number">
            <a:extLst>
              <a:ext uri="{FF2B5EF4-FFF2-40B4-BE49-F238E27FC236}">
                <a16:creationId xmlns:a16="http://schemas.microsoft.com/office/drawing/2014/main" id="{0405ECFA-C352-481D-960E-97382F85712C}"/>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101 / 117</a:t>
            </a:r>
          </a:p>
        </p:txBody>
      </p:sp>
      <p:sp>
        <p:nvSpPr>
          <p:cNvPr id="5" name="Item 1 title">
            <a:extLst>
              <a:ext uri="{FF2B5EF4-FFF2-40B4-BE49-F238E27FC236}">
                <a16:creationId xmlns:a16="http://schemas.microsoft.com/office/drawing/2014/main" id="{3BF243F3-D4D4-4433-8818-40AAE8D7AB27}"/>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Destinatario</a:t>
            </a:r>
          </a:p>
        </p:txBody>
      </p:sp>
      <p:sp>
        <p:nvSpPr>
          <p:cNvPr id="6" name="Item 1 explanation">
            <a:extLst>
              <a:ext uri="{FF2B5EF4-FFF2-40B4-BE49-F238E27FC236}">
                <a16:creationId xmlns:a16="http://schemas.microsoft.com/office/drawing/2014/main" id="{EF39A202-F0FE-40C5-A195-6882FFC72175}"/>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Persona o empresa que debe pagar un crédito o una nómina.</a:t>
            </a:r>
          </a:p>
        </p:txBody>
      </p:sp>
      <p:sp>
        <p:nvSpPr>
          <p:cNvPr id="7" name="Item 2 title">
            <a:extLst>
              <a:ext uri="{FF2B5EF4-FFF2-40B4-BE49-F238E27FC236}">
                <a16:creationId xmlns:a16="http://schemas.microsoft.com/office/drawing/2014/main" id="{023BB012-9FD0-45F3-BD9E-7AAA39401D60}"/>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Obligado al pago</a:t>
            </a:r>
          </a:p>
        </p:txBody>
      </p:sp>
      <p:sp>
        <p:nvSpPr>
          <p:cNvPr id="8" name="Item 2 explanation">
            <a:extLst>
              <a:ext uri="{FF2B5EF4-FFF2-40B4-BE49-F238E27FC236}">
                <a16:creationId xmlns:a16="http://schemas.microsoft.com/office/drawing/2014/main" id="{66928AEE-6322-4BB0-89BA-148A94EEBA02}"/>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Deudor de Hacienda a cuyo favor existe el crédito embargado.</a:t>
            </a:r>
          </a:p>
        </p:txBody>
      </p:sp>
      <p:sp>
        <p:nvSpPr>
          <p:cNvPr id="9" name="Item 3 title">
            <a:extLst>
              <a:ext uri="{FF2B5EF4-FFF2-40B4-BE49-F238E27FC236}">
                <a16:creationId xmlns:a16="http://schemas.microsoft.com/office/drawing/2014/main" id="{754DD928-8060-477B-A200-B212B40EBE73}"/>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Órgano recaudador</a:t>
            </a:r>
          </a:p>
        </p:txBody>
      </p:sp>
      <p:sp>
        <p:nvSpPr>
          <p:cNvPr id="10" name="Item 3 explanation">
            <a:extLst>
              <a:ext uri="{FF2B5EF4-FFF2-40B4-BE49-F238E27FC236}">
                <a16:creationId xmlns:a16="http://schemas.microsoft.com/office/drawing/2014/main" id="{1692AED3-3832-4506-9689-244DA5E93DE8}"/>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Unidad que ordena el embargo y recibe la contestación.</a:t>
            </a:r>
          </a:p>
        </p:txBody>
      </p:sp>
      <p:sp>
        <p:nvSpPr>
          <p:cNvPr id="11" name="Item 4 title">
            <a:extLst>
              <a:ext uri="{FF2B5EF4-FFF2-40B4-BE49-F238E27FC236}">
                <a16:creationId xmlns:a16="http://schemas.microsoft.com/office/drawing/2014/main" id="{26068D9A-F9F9-4CAE-9572-24806C7A8969}"/>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Importe y referencia</a:t>
            </a:r>
          </a:p>
        </p:txBody>
      </p:sp>
      <p:sp>
        <p:nvSpPr>
          <p:cNvPr id="12" name="Item 4 explanation">
            <a:extLst>
              <a:ext uri="{FF2B5EF4-FFF2-40B4-BE49-F238E27FC236}">
                <a16:creationId xmlns:a16="http://schemas.microsoft.com/office/drawing/2014/main" id="{D2AFE94F-0FD1-434D-A0CE-4F205198572B}"/>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Límite del embargo, número de diligencia y datos para ingresar.</a:t>
            </a:r>
          </a:p>
        </p:txBody>
      </p:sp>
    </p:spTree>
    <p:extLst>
      <p:ext uri="{BB962C8B-B14F-4D97-AF65-F5344CB8AC3E}">
        <p14:creationId xmlns:p14="http://schemas.microsoft.com/office/powerpoint/2010/main" val="12861060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A5B08C1E-D75C-4FA9-987E-212EBCBEA9E4}"/>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09  Embargo de créditos y nóminas  /  9.1.1  (2/2)  ·  DEPARTAMENTO DE RECAUDACIÓN; EL TERCERO CUMPLE LA DILIGENCIA</a:t>
            </a:r>
          </a:p>
        </p:txBody>
      </p:sp>
      <p:sp>
        <p:nvSpPr>
          <p:cNvPr id="2" name="Slide title">
            <a:extLst>
              <a:ext uri="{FF2B5EF4-FFF2-40B4-BE49-F238E27FC236}">
                <a16:creationId xmlns:a16="http://schemas.microsoft.com/office/drawing/2014/main" id="{49206CD1-94CC-4847-968C-A7FF10307A93}"/>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Leer las instrucciones antes de contestar</a:t>
            </a:r>
          </a:p>
        </p:txBody>
      </p:sp>
      <p:sp>
        <p:nvSpPr>
          <p:cNvPr id="3" name="Legal reference footer">
            <a:extLst>
              <a:ext uri="{FF2B5EF4-FFF2-40B4-BE49-F238E27FC236}">
                <a16:creationId xmlns:a16="http://schemas.microsoft.com/office/drawing/2014/main" id="{DC0D5FB3-CDC0-43BC-AE88-82F751952107}"/>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 42.2.b) · RGR arts. 81–82 · LEC art. 607</a:t>
            </a:r>
          </a:p>
        </p:txBody>
      </p:sp>
      <p:sp>
        <p:nvSpPr>
          <p:cNvPr id="4" name="Page number">
            <a:extLst>
              <a:ext uri="{FF2B5EF4-FFF2-40B4-BE49-F238E27FC236}">
                <a16:creationId xmlns:a16="http://schemas.microsoft.com/office/drawing/2014/main" id="{9CF1037E-A95F-4845-BE74-9E6936BA3739}"/>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102 / 117</a:t>
            </a:r>
          </a:p>
        </p:txBody>
      </p:sp>
      <p:sp>
        <p:nvSpPr>
          <p:cNvPr id="5" name="Item 1 title">
            <a:extLst>
              <a:ext uri="{FF2B5EF4-FFF2-40B4-BE49-F238E27FC236}">
                <a16:creationId xmlns:a16="http://schemas.microsoft.com/office/drawing/2014/main" id="{9B3524C7-B2BF-431A-A225-54ADBA1CE691}"/>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Fecha eficaz</a:t>
            </a:r>
          </a:p>
        </p:txBody>
      </p:sp>
      <p:sp>
        <p:nvSpPr>
          <p:cNvPr id="6" name="Item 1 explanation">
            <a:extLst>
              <a:ext uri="{FF2B5EF4-FFF2-40B4-BE49-F238E27FC236}">
                <a16:creationId xmlns:a16="http://schemas.microsoft.com/office/drawing/2014/main" id="{46E6C419-543D-41A2-9FE7-622E6BC082F0}"/>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situación del crédito se analiza desde la notificación de la orden.</a:t>
            </a:r>
          </a:p>
        </p:txBody>
      </p:sp>
      <p:sp>
        <p:nvSpPr>
          <p:cNvPr id="7" name="Item 2 title">
            <a:extLst>
              <a:ext uri="{FF2B5EF4-FFF2-40B4-BE49-F238E27FC236}">
                <a16:creationId xmlns:a16="http://schemas.microsoft.com/office/drawing/2014/main" id="{9D1E74F4-D479-4360-8591-A1140416445E}"/>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Alcance de la retención</a:t>
            </a:r>
          </a:p>
        </p:txBody>
      </p:sp>
      <p:sp>
        <p:nvSpPr>
          <p:cNvPr id="8" name="Item 2 explanation">
            <a:extLst>
              <a:ext uri="{FF2B5EF4-FFF2-40B4-BE49-F238E27FC236}">
                <a16:creationId xmlns:a16="http://schemas.microsoft.com/office/drawing/2014/main" id="{42D9C5AB-1AAF-4E98-B9F1-33139D5AE703}"/>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Compruebe si comprende pagos sucesivos o una relación comercial continuada.</a:t>
            </a:r>
          </a:p>
        </p:txBody>
      </p:sp>
      <p:sp>
        <p:nvSpPr>
          <p:cNvPr id="9" name="Item 3 title">
            <a:extLst>
              <a:ext uri="{FF2B5EF4-FFF2-40B4-BE49-F238E27FC236}">
                <a16:creationId xmlns:a16="http://schemas.microsoft.com/office/drawing/2014/main" id="{71BC6AFB-1100-4FE7-A261-15C155D98C61}"/>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Respuesta e ingreso</a:t>
            </a:r>
          </a:p>
        </p:txBody>
      </p:sp>
      <p:sp>
        <p:nvSpPr>
          <p:cNvPr id="10" name="Item 3 explanation">
            <a:extLst>
              <a:ext uri="{FF2B5EF4-FFF2-40B4-BE49-F238E27FC236}">
                <a16:creationId xmlns:a16="http://schemas.microsoft.com/office/drawing/2014/main" id="{130DB897-51C1-41E5-A315-F88119B19EF1}"/>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Distinga el plazo para informar del momento en que vence y debe ingresarse el crédito.</a:t>
            </a:r>
          </a:p>
        </p:txBody>
      </p:sp>
    </p:spTree>
    <p:extLst>
      <p:ext uri="{BB962C8B-B14F-4D97-AF65-F5344CB8AC3E}">
        <p14:creationId xmlns:p14="http://schemas.microsoft.com/office/powerpoint/2010/main" val="117623127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8D0CD9A9-6717-4D21-BF4E-09B089BA55E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09  Embargo de créditos y nóminas  /  9.2.1  (1/2)  ·  DEPARTAMENTO DE RECAUDACIÓN; EL TERCERO CUMPLE LA DILIGENCIA</a:t>
            </a:r>
          </a:p>
        </p:txBody>
      </p:sp>
      <p:sp>
        <p:nvSpPr>
          <p:cNvPr id="2" name="Slide title">
            <a:extLst>
              <a:ext uri="{FF2B5EF4-FFF2-40B4-BE49-F238E27FC236}">
                <a16:creationId xmlns:a16="http://schemas.microsoft.com/office/drawing/2014/main" id="{7A5B9882-C1B4-4F6A-B90D-6E58A5C8C412}"/>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Qué créditos quedan afectados</a:t>
            </a:r>
          </a:p>
        </p:txBody>
      </p:sp>
      <p:sp>
        <p:nvSpPr>
          <p:cNvPr id="3" name="Legal reference footer">
            <a:extLst>
              <a:ext uri="{FF2B5EF4-FFF2-40B4-BE49-F238E27FC236}">
                <a16:creationId xmlns:a16="http://schemas.microsoft.com/office/drawing/2014/main" id="{0D9E75BC-7FB4-4723-BDA3-6AB39DF212B9}"/>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 42.2.b) · RGR arts. 81–82 · LEC art. 607</a:t>
            </a:r>
          </a:p>
        </p:txBody>
      </p:sp>
      <p:sp>
        <p:nvSpPr>
          <p:cNvPr id="4" name="Page number">
            <a:extLst>
              <a:ext uri="{FF2B5EF4-FFF2-40B4-BE49-F238E27FC236}">
                <a16:creationId xmlns:a16="http://schemas.microsoft.com/office/drawing/2014/main" id="{584D699E-A517-415D-A0C1-60A027AE8273}"/>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103 / 117</a:t>
            </a:r>
          </a:p>
        </p:txBody>
      </p:sp>
      <p:sp>
        <p:nvSpPr>
          <p:cNvPr id="5" name="Item 1 title">
            <a:extLst>
              <a:ext uri="{FF2B5EF4-FFF2-40B4-BE49-F238E27FC236}">
                <a16:creationId xmlns:a16="http://schemas.microsoft.com/office/drawing/2014/main" id="{F956A61F-65FE-4D13-B6AC-706676A90BF6}"/>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Crédito existente</a:t>
            </a:r>
          </a:p>
        </p:txBody>
      </p:sp>
      <p:sp>
        <p:nvSpPr>
          <p:cNvPr id="6" name="Item 1 explanation">
            <a:extLst>
              <a:ext uri="{FF2B5EF4-FFF2-40B4-BE49-F238E27FC236}">
                <a16:creationId xmlns:a16="http://schemas.microsoft.com/office/drawing/2014/main" id="{A0EBB3FC-D75A-430A-BF2B-FF5C3D1E9F3C}"/>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Comprende el derecho pendiente aunque aún no esté facturado o no haya vencido.</a:t>
            </a:r>
          </a:p>
        </p:txBody>
      </p:sp>
      <p:sp>
        <p:nvSpPr>
          <p:cNvPr id="7" name="Item 2 title">
            <a:extLst>
              <a:ext uri="{FF2B5EF4-FFF2-40B4-BE49-F238E27FC236}">
                <a16:creationId xmlns:a16="http://schemas.microsoft.com/office/drawing/2014/main" id="{6ACAD891-AADB-4C06-B78D-6E9380E86387}"/>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Pagos sucesivos</a:t>
            </a:r>
          </a:p>
        </p:txBody>
      </p:sp>
      <p:sp>
        <p:nvSpPr>
          <p:cNvPr id="8" name="Item 2 explanation">
            <a:extLst>
              <a:ext uri="{FF2B5EF4-FFF2-40B4-BE49-F238E27FC236}">
                <a16:creationId xmlns:a16="http://schemas.microsoft.com/office/drawing/2014/main" id="{C1F398B2-49AC-4C9F-9912-A5F55768B87C}"/>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alcanzar créditos futuros derivados de contratos o relaciones continuadas ya existentes.</a:t>
            </a:r>
          </a:p>
        </p:txBody>
      </p:sp>
      <p:sp>
        <p:nvSpPr>
          <p:cNvPr id="9" name="Item 3 title">
            <a:extLst>
              <a:ext uri="{FF2B5EF4-FFF2-40B4-BE49-F238E27FC236}">
                <a16:creationId xmlns:a16="http://schemas.microsoft.com/office/drawing/2014/main" id="{192E8F93-F0EE-4C8A-815D-3E53A89863BF}"/>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Operación futura independiente</a:t>
            </a:r>
          </a:p>
        </p:txBody>
      </p:sp>
      <p:sp>
        <p:nvSpPr>
          <p:cNvPr id="10" name="Item 3 explanation">
            <a:extLst>
              <a:ext uri="{FF2B5EF4-FFF2-40B4-BE49-F238E27FC236}">
                <a16:creationId xmlns:a16="http://schemas.microsoft.com/office/drawing/2014/main" id="{5912893D-AE86-48A5-BDE0-2931A0167A92}"/>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No debe confundirse con una mera expectativa de nuevas compras sin vínculo previo acreditado.</a:t>
            </a:r>
          </a:p>
        </p:txBody>
      </p:sp>
    </p:spTree>
    <p:extLst>
      <p:ext uri="{BB962C8B-B14F-4D97-AF65-F5344CB8AC3E}">
        <p14:creationId xmlns:p14="http://schemas.microsoft.com/office/powerpoint/2010/main" val="41559157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3EB68169-0046-4CFE-8227-52199AB21E1F}"/>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09  Embargo de créditos y nóminas  /  9.2.1  (2/2)  ·  DEPARTAMENTO DE RECAUDACIÓN; EL TERCERO CUMPLE LA DILIGENCIA</a:t>
            </a:r>
          </a:p>
        </p:txBody>
      </p:sp>
      <p:sp>
        <p:nvSpPr>
          <p:cNvPr id="2" name="Slide title">
            <a:extLst>
              <a:ext uri="{FF2B5EF4-FFF2-40B4-BE49-F238E27FC236}">
                <a16:creationId xmlns:a16="http://schemas.microsoft.com/office/drawing/2014/main" id="{50F586DC-4EB8-49DF-9B84-A10F3FA9ABB6}"/>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Ingreso del crédito y ejemplo de alquiler</a:t>
            </a:r>
          </a:p>
        </p:txBody>
      </p:sp>
      <p:sp>
        <p:nvSpPr>
          <p:cNvPr id="3" name="Slide subtitle">
            <a:extLst>
              <a:ext uri="{FF2B5EF4-FFF2-40B4-BE49-F238E27FC236}">
                <a16:creationId xmlns:a16="http://schemas.microsoft.com/office/drawing/2014/main" id="{CC83F71B-B286-4B60-BB31-3D5BD65A14A3}"/>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Ejemplos ilustrativos de arrendamiento sujeto y con retención</a:t>
            </a:r>
          </a:p>
        </p:txBody>
      </p:sp>
      <p:sp>
        <p:nvSpPr>
          <p:cNvPr id="4" name="Legal reference footer">
            <a:extLst>
              <a:ext uri="{FF2B5EF4-FFF2-40B4-BE49-F238E27FC236}">
                <a16:creationId xmlns:a16="http://schemas.microsoft.com/office/drawing/2014/main" id="{AA2D0931-3C98-4F2A-8FD0-5E3CC18CF475}"/>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 42.2.b) · RGR arts. 81–82 · LEC art. 607</a:t>
            </a:r>
          </a:p>
        </p:txBody>
      </p:sp>
      <p:sp>
        <p:nvSpPr>
          <p:cNvPr id="5" name="Page number">
            <a:extLst>
              <a:ext uri="{FF2B5EF4-FFF2-40B4-BE49-F238E27FC236}">
                <a16:creationId xmlns:a16="http://schemas.microsoft.com/office/drawing/2014/main" id="{9EDF10AE-D441-42AF-8D92-51CB9F55E609}"/>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104 / 117</a:t>
            </a:r>
          </a:p>
        </p:txBody>
      </p:sp>
      <p:graphicFrame>
        <p:nvGraphicFramePr>
          <p:cNvPr id="13" name="Tabla 12">
            <a:extLst>
              <a:ext uri="{FF2B5EF4-FFF2-40B4-BE49-F238E27FC236}">
                <a16:creationId xmlns:a16="http://schemas.microsoft.com/office/drawing/2014/main" id="{08F5D43E-07E5-4D0E-8890-574F343D39F0}"/>
              </a:ext>
            </a:extLst>
          </p:cNvPr>
          <p:cNvGraphicFramePr/>
          <p:nvPr/>
        </p:nvGraphicFramePr>
        <p:xfrm>
          <a:off x="609600" y="2362200"/>
          <a:ext cx="10972800" cy="2862072"/>
        </p:xfrm>
        <a:graphic>
          <a:graphicData uri="http://schemas.openxmlformats.org/drawingml/2006/table">
            <a:tbl>
              <a:tblPr/>
              <a:tblGrid>
                <a:gridCol w="6524625">
                  <a:extLst>
                    <a:ext uri="{9D8B030D-6E8A-4147-A177-3AD203B41FA5}">
                      <a16:colId xmlns:a16="http://schemas.microsoft.com/office/drawing/2014/main" val="20000"/>
                    </a:ext>
                  </a:extLst>
                </a:gridCol>
                <a:gridCol w="4448175">
                  <a:extLst>
                    <a:ext uri="{9D8B030D-6E8A-4147-A177-3AD203B41FA5}">
                      <a16:colId xmlns:a16="http://schemas.microsoft.com/office/drawing/2014/main" val="20001"/>
                    </a:ext>
                  </a:extLst>
                </a:gridCol>
              </a:tblGrid>
              <a:tr h="457200">
                <a:tc>
                  <a:txBody>
                    <a:bodyPr/>
                    <a:lstStyle/>
                    <a:p>
                      <a:r>
                        <a:rPr sz="1770" b="1">
                          <a:solidFill>
                            <a:srgbClr val="FFFFFF"/>
                          </a:solidFill>
                          <a:latin typeface="DejaVu Sans"/>
                          <a:ea typeface="DejaVu Sans"/>
                          <a:cs typeface="DejaVu Sans"/>
                        </a:rPr>
                        <a:t>Supuesto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Actuación o importe</a:t>
                      </a:r>
                    </a:p>
                  </a:txBody>
                  <a:tcPr marL="133350" marR="133350" marT="57150" marB="57150" anchor="ctr">
                    <a:solidFill>
                      <a:srgbClr val="172F46"/>
                    </a:solidFill>
                  </a:tcPr>
                </a:tc>
                <a:extLst>
                  <a:ext uri="{0D108BD9-81ED-4DB2-BD59-A6C34878D82A}">
                    <a16:rowId xmlns:a16="http://schemas.microsoft.com/office/drawing/2014/main" val="10000"/>
                  </a:ext>
                </a:extLst>
              </a:tr>
              <a:tr h="631393">
                <a:tc>
                  <a:txBody>
                    <a:bodyPr/>
                    <a:lstStyle/>
                    <a:p>
                      <a:r>
                        <a:rPr sz="1755" b="0">
                          <a:solidFill>
                            <a:srgbClr val="172F46"/>
                          </a:solidFill>
                          <a:latin typeface="DejaVu Sans"/>
                          <a:ea typeface="DejaVu Sans"/>
                          <a:cs typeface="DejaVu Sans"/>
                        </a:rPr>
                        <a:t>Crédito vencido</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Ingresar lo embargado hasta el límite de la diligencia</a:t>
                      </a:r>
                    </a:p>
                  </a:txBody>
                  <a:tcPr marL="133350" marR="133350" marT="57150" marB="57150" anchor="ctr">
                    <a:solidFill>
                      <a:srgbClr val="FFFFFF"/>
                    </a:solidFill>
                  </a:tcPr>
                </a:tc>
                <a:extLst>
                  <a:ext uri="{0D108BD9-81ED-4DB2-BD59-A6C34878D82A}">
                    <a16:rowId xmlns:a16="http://schemas.microsoft.com/office/drawing/2014/main" val="10001"/>
                  </a:ext>
                </a:extLst>
              </a:tr>
              <a:tr h="631393">
                <a:tc>
                  <a:txBody>
                    <a:bodyPr/>
                    <a:lstStyle/>
                    <a:p>
                      <a:r>
                        <a:rPr sz="1755" b="0">
                          <a:solidFill>
                            <a:srgbClr val="172F46"/>
                          </a:solidFill>
                          <a:latin typeface="DejaVu Sans"/>
                          <a:ea typeface="DejaVu Sans"/>
                          <a:cs typeface="DejaVu Sans"/>
                        </a:rPr>
                        <a:t>Crédito no vencido</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Queda afectado. Ingresar al vencimiento si sigue la orden</a:t>
                      </a:r>
                    </a:p>
                  </a:txBody>
                  <a:tcPr marL="133350" marR="133350" marT="57150" marB="57150" anchor="ctr">
                    <a:solidFill>
                      <a:srgbClr val="EDF1F3"/>
                    </a:solidFill>
                  </a:tcPr>
                </a:tc>
                <a:extLst>
                  <a:ext uri="{0D108BD9-81ED-4DB2-BD59-A6C34878D82A}">
                    <a16:rowId xmlns:a16="http://schemas.microsoft.com/office/drawing/2014/main" val="10002"/>
                  </a:ext>
                </a:extLst>
              </a:tr>
              <a:tr h="457200">
                <a:tc>
                  <a:txBody>
                    <a:bodyPr/>
                    <a:lstStyle/>
                    <a:p>
                      <a:r>
                        <a:rPr sz="1755" b="0">
                          <a:solidFill>
                            <a:srgbClr val="172F46"/>
                          </a:solidFill>
                          <a:latin typeface="DejaVu Sans"/>
                          <a:ea typeface="DejaVu Sans"/>
                          <a:cs typeface="DejaVu Sans"/>
                        </a:rPr>
                        <a:t>Local: base 1.000 € + IVA 21 % − retención 19 %</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Crédito a ingresar: 1.020 €</a:t>
                      </a:r>
                    </a:p>
                  </a:txBody>
                  <a:tcPr marL="133350" marR="133350" marT="57150" marB="57150" anchor="ctr">
                    <a:solidFill>
                      <a:srgbClr val="FFFFFF"/>
                    </a:solidFill>
                  </a:tcPr>
                </a:tc>
                <a:extLst>
                  <a:ext uri="{0D108BD9-81ED-4DB2-BD59-A6C34878D82A}">
                    <a16:rowId xmlns:a16="http://schemas.microsoft.com/office/drawing/2014/main" val="10003"/>
                  </a:ext>
                </a:extLst>
              </a:tr>
              <a:tr h="631393">
                <a:tc>
                  <a:txBody>
                    <a:bodyPr/>
                    <a:lstStyle/>
                    <a:p>
                      <a:r>
                        <a:rPr sz="1755" b="0">
                          <a:solidFill>
                            <a:srgbClr val="172F46"/>
                          </a:solidFill>
                          <a:latin typeface="DejaVu Sans"/>
                          <a:ea typeface="DejaVu Sans"/>
                          <a:cs typeface="DejaVu Sans"/>
                        </a:rPr>
                        <a:t>Canarias: base 1.000 € + IGIC 7 % − retención 19 %</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Crédito a ingresar: 880 €, si esos tipos son aplicables</a:t>
                      </a:r>
                    </a:p>
                  </a:txBody>
                  <a:tcPr marL="133350" marR="133350" marT="57150" marB="57150" anchor="ctr">
                    <a:solidFill>
                      <a:srgbClr val="EDF1F3"/>
                    </a:solidFill>
                  </a:tcPr>
                </a:tc>
                <a:extLst>
                  <a:ext uri="{0D108BD9-81ED-4DB2-BD59-A6C34878D82A}">
                    <a16:rowId xmlns:a16="http://schemas.microsoft.com/office/drawing/2014/main" val="10004"/>
                  </a:ext>
                </a:extLst>
              </a:tr>
            </a:tbl>
          </a:graphicData>
        </a:graphic>
      </p:graphicFrame>
      <p:sp>
        <p:nvSpPr>
          <p:cNvPr id="7" name="Table explanation">
            <a:extLst>
              <a:ext uri="{FF2B5EF4-FFF2-40B4-BE49-F238E27FC236}">
                <a16:creationId xmlns:a16="http://schemas.microsoft.com/office/drawing/2014/main" id="{A1844034-CD18-4A23-8C44-A01339B433EB}"/>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La retención tributaria de 190 € conserva su propia declaración e ingreso.</a:t>
            </a:r>
          </a:p>
        </p:txBody>
      </p:sp>
    </p:spTree>
    <p:extLst>
      <p:ext uri="{BB962C8B-B14F-4D97-AF65-F5344CB8AC3E}">
        <p14:creationId xmlns:p14="http://schemas.microsoft.com/office/powerpoint/2010/main" val="282647732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E44846C6-8DEE-40B1-A98C-D6756163899B}"/>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09  Embargo de créditos y nóminas  /  9.2.2  (1/2)  ·  DEPARTAMENTO DE RECAUDACIÓN; EL TERCERO CUMPLE LA DILIGENCIA</a:t>
            </a:r>
          </a:p>
        </p:txBody>
      </p:sp>
      <p:sp>
        <p:nvSpPr>
          <p:cNvPr id="2" name="Slide title">
            <a:extLst>
              <a:ext uri="{FF2B5EF4-FFF2-40B4-BE49-F238E27FC236}">
                <a16:creationId xmlns:a16="http://schemas.microsoft.com/office/drawing/2014/main" id="{505EC297-B718-47D4-B1C8-30E531A49D92}"/>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Escala de embargo de salarios</a:t>
            </a:r>
          </a:p>
        </p:txBody>
      </p:sp>
      <p:sp>
        <p:nvSpPr>
          <p:cNvPr id="3" name="Slide subtitle">
            <a:extLst>
              <a:ext uri="{FF2B5EF4-FFF2-40B4-BE49-F238E27FC236}">
                <a16:creationId xmlns:a16="http://schemas.microsoft.com/office/drawing/2014/main" id="{3FB9AD8C-8D7B-4DF0-B0F3-8BB3C84A4CBA}"/>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SMI 2026: 1.221 €/mes en 14 pagas</a:t>
            </a:r>
          </a:p>
        </p:txBody>
      </p:sp>
      <p:sp>
        <p:nvSpPr>
          <p:cNvPr id="4" name="Legal reference footer">
            <a:extLst>
              <a:ext uri="{FF2B5EF4-FFF2-40B4-BE49-F238E27FC236}">
                <a16:creationId xmlns:a16="http://schemas.microsoft.com/office/drawing/2014/main" id="{B7D58C02-DF50-4F7B-A871-A3E424628B65}"/>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 42.2.b) · RGR arts. 81–82 · LEC art. 607</a:t>
            </a:r>
          </a:p>
        </p:txBody>
      </p:sp>
      <p:sp>
        <p:nvSpPr>
          <p:cNvPr id="5" name="Page number">
            <a:extLst>
              <a:ext uri="{FF2B5EF4-FFF2-40B4-BE49-F238E27FC236}">
                <a16:creationId xmlns:a16="http://schemas.microsoft.com/office/drawing/2014/main" id="{CCBEA28C-3CEB-4FFD-B65D-04DF3EFD055D}"/>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105 / 117</a:t>
            </a:r>
          </a:p>
        </p:txBody>
      </p:sp>
      <p:graphicFrame>
        <p:nvGraphicFramePr>
          <p:cNvPr id="13" name="Tabla 12">
            <a:extLst>
              <a:ext uri="{FF2B5EF4-FFF2-40B4-BE49-F238E27FC236}">
                <a16:creationId xmlns:a16="http://schemas.microsoft.com/office/drawing/2014/main" id="{83838149-9D08-4D4D-89CE-E646875ABBA8}"/>
              </a:ext>
            </a:extLst>
          </p:cNvPr>
          <p:cNvGraphicFramePr/>
          <p:nvPr/>
        </p:nvGraphicFramePr>
        <p:xfrm>
          <a:off x="609600" y="2362200"/>
          <a:ext cx="10972800" cy="3105150"/>
        </p:xfrm>
        <a:graphic>
          <a:graphicData uri="http://schemas.openxmlformats.org/drawingml/2006/table">
            <a:tbl>
              <a:tblPr/>
              <a:tblGrid>
                <a:gridCol w="7143750">
                  <a:extLst>
                    <a:ext uri="{9D8B030D-6E8A-4147-A177-3AD203B41FA5}">
                      <a16:colId xmlns:a16="http://schemas.microsoft.com/office/drawing/2014/main" val="20000"/>
                    </a:ext>
                  </a:extLst>
                </a:gridCol>
                <a:gridCol w="3829050">
                  <a:extLst>
                    <a:ext uri="{9D8B030D-6E8A-4147-A177-3AD203B41FA5}">
                      <a16:colId xmlns:a16="http://schemas.microsoft.com/office/drawing/2014/main" val="20001"/>
                    </a:ext>
                  </a:extLst>
                </a:gridCol>
              </a:tblGrid>
              <a:tr h="443593">
                <a:tc>
                  <a:txBody>
                    <a:bodyPr/>
                    <a:lstStyle/>
                    <a:p>
                      <a:r>
                        <a:rPr sz="1770" b="1">
                          <a:solidFill>
                            <a:srgbClr val="FFFFFF"/>
                          </a:solidFill>
                          <a:latin typeface="DejaVu Sans"/>
                          <a:ea typeface="DejaVu Sans"/>
                          <a:cs typeface="DejaVu Sans"/>
                        </a:rPr>
                        <a:t>Tramo de salario líquido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Porcentaje embargable</a:t>
                      </a:r>
                    </a:p>
                  </a:txBody>
                  <a:tcPr marL="133350" marR="133350" marT="57150" marB="57150" anchor="ctr">
                    <a:solidFill>
                      <a:srgbClr val="172F46"/>
                    </a:solidFill>
                  </a:tcPr>
                </a:tc>
                <a:extLst>
                  <a:ext uri="{0D108BD9-81ED-4DB2-BD59-A6C34878D82A}">
                    <a16:rowId xmlns:a16="http://schemas.microsoft.com/office/drawing/2014/main" val="10000"/>
                  </a:ext>
                </a:extLst>
              </a:tr>
              <a:tr h="443593">
                <a:tc>
                  <a:txBody>
                    <a:bodyPr/>
                    <a:lstStyle/>
                    <a:p>
                      <a:r>
                        <a:rPr sz="1755" b="0">
                          <a:solidFill>
                            <a:srgbClr val="172F46"/>
                          </a:solidFill>
                          <a:latin typeface="DejaVu Sans"/>
                          <a:ea typeface="DejaVu Sans"/>
                          <a:cs typeface="DejaVu Sans"/>
                        </a:rPr>
                        <a:t>Hasta 1 SMI</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0 %</a:t>
                      </a:r>
                    </a:p>
                  </a:txBody>
                  <a:tcPr marL="133350" marR="133350" marT="57150" marB="57150" anchor="ctr">
                    <a:solidFill>
                      <a:srgbClr val="FFFFFF"/>
                    </a:solidFill>
                  </a:tcPr>
                </a:tc>
                <a:extLst>
                  <a:ext uri="{0D108BD9-81ED-4DB2-BD59-A6C34878D82A}">
                    <a16:rowId xmlns:a16="http://schemas.microsoft.com/office/drawing/2014/main" val="10001"/>
                  </a:ext>
                </a:extLst>
              </a:tr>
              <a:tr h="443593">
                <a:tc>
                  <a:txBody>
                    <a:bodyPr/>
                    <a:lstStyle/>
                    <a:p>
                      <a:r>
                        <a:rPr sz="1755" b="0">
                          <a:solidFill>
                            <a:srgbClr val="172F46"/>
                          </a:solidFill>
                          <a:latin typeface="DejaVu Sans"/>
                          <a:ea typeface="DejaVu Sans"/>
                          <a:cs typeface="DejaVu Sans"/>
                        </a:rPr>
                        <a:t>Más de 1 hasta 2 SMI</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30 %</a:t>
                      </a:r>
                    </a:p>
                  </a:txBody>
                  <a:tcPr marL="133350" marR="133350" marT="57150" marB="57150" anchor="ctr">
                    <a:solidFill>
                      <a:srgbClr val="EDF1F3"/>
                    </a:solidFill>
                  </a:tcPr>
                </a:tc>
                <a:extLst>
                  <a:ext uri="{0D108BD9-81ED-4DB2-BD59-A6C34878D82A}">
                    <a16:rowId xmlns:a16="http://schemas.microsoft.com/office/drawing/2014/main" val="10002"/>
                  </a:ext>
                </a:extLst>
              </a:tr>
              <a:tr h="443593">
                <a:tc>
                  <a:txBody>
                    <a:bodyPr/>
                    <a:lstStyle/>
                    <a:p>
                      <a:r>
                        <a:rPr sz="1755" b="0">
                          <a:solidFill>
                            <a:srgbClr val="172F46"/>
                          </a:solidFill>
                          <a:latin typeface="DejaVu Sans"/>
                          <a:ea typeface="DejaVu Sans"/>
                          <a:cs typeface="DejaVu Sans"/>
                        </a:rPr>
                        <a:t>Más de 2 hasta 3 SMI</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50 %</a:t>
                      </a:r>
                    </a:p>
                  </a:txBody>
                  <a:tcPr marL="133350" marR="133350" marT="57150" marB="57150" anchor="ctr">
                    <a:solidFill>
                      <a:srgbClr val="FFFFFF"/>
                    </a:solidFill>
                  </a:tcPr>
                </a:tc>
                <a:extLst>
                  <a:ext uri="{0D108BD9-81ED-4DB2-BD59-A6C34878D82A}">
                    <a16:rowId xmlns:a16="http://schemas.microsoft.com/office/drawing/2014/main" val="10003"/>
                  </a:ext>
                </a:extLst>
              </a:tr>
              <a:tr h="443593">
                <a:tc>
                  <a:txBody>
                    <a:bodyPr/>
                    <a:lstStyle/>
                    <a:p>
                      <a:r>
                        <a:rPr sz="1755" b="0">
                          <a:solidFill>
                            <a:srgbClr val="172F46"/>
                          </a:solidFill>
                          <a:latin typeface="DejaVu Sans"/>
                          <a:ea typeface="DejaVu Sans"/>
                          <a:cs typeface="DejaVu Sans"/>
                        </a:rPr>
                        <a:t>Más de 3 hasta 4 SMI</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60 %</a:t>
                      </a:r>
                    </a:p>
                  </a:txBody>
                  <a:tcPr marL="133350" marR="133350" marT="57150" marB="57150" anchor="ctr">
                    <a:solidFill>
                      <a:srgbClr val="EDF1F3"/>
                    </a:solidFill>
                  </a:tcPr>
                </a:tc>
                <a:extLst>
                  <a:ext uri="{0D108BD9-81ED-4DB2-BD59-A6C34878D82A}">
                    <a16:rowId xmlns:a16="http://schemas.microsoft.com/office/drawing/2014/main" val="10004"/>
                  </a:ext>
                </a:extLst>
              </a:tr>
              <a:tr h="443593">
                <a:tc>
                  <a:txBody>
                    <a:bodyPr/>
                    <a:lstStyle/>
                    <a:p>
                      <a:r>
                        <a:rPr sz="1755" b="0">
                          <a:solidFill>
                            <a:srgbClr val="172F46"/>
                          </a:solidFill>
                          <a:latin typeface="DejaVu Sans"/>
                          <a:ea typeface="DejaVu Sans"/>
                          <a:cs typeface="DejaVu Sans"/>
                        </a:rPr>
                        <a:t>Más de 4 hasta 5 SMI</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75 %</a:t>
                      </a:r>
                    </a:p>
                  </a:txBody>
                  <a:tcPr marL="133350" marR="133350" marT="57150" marB="57150" anchor="ctr">
                    <a:solidFill>
                      <a:srgbClr val="FFFFFF"/>
                    </a:solidFill>
                  </a:tcPr>
                </a:tc>
                <a:extLst>
                  <a:ext uri="{0D108BD9-81ED-4DB2-BD59-A6C34878D82A}">
                    <a16:rowId xmlns:a16="http://schemas.microsoft.com/office/drawing/2014/main" val="10005"/>
                  </a:ext>
                </a:extLst>
              </a:tr>
              <a:tr h="443593">
                <a:tc>
                  <a:txBody>
                    <a:bodyPr/>
                    <a:lstStyle/>
                    <a:p>
                      <a:r>
                        <a:rPr sz="1755" b="0">
                          <a:solidFill>
                            <a:srgbClr val="172F46"/>
                          </a:solidFill>
                          <a:latin typeface="DejaVu Sans"/>
                          <a:ea typeface="DejaVu Sans"/>
                          <a:cs typeface="DejaVu Sans"/>
                        </a:rPr>
                        <a:t>Lo que exceda de 5 SMI</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90 %</a:t>
                      </a:r>
                    </a:p>
                  </a:txBody>
                  <a:tcPr marL="133350" marR="133350" marT="57150" marB="57150" anchor="ctr">
                    <a:solidFill>
                      <a:srgbClr val="EDF1F3"/>
                    </a:solidFill>
                  </a:tcPr>
                </a:tc>
                <a:extLst>
                  <a:ext uri="{0D108BD9-81ED-4DB2-BD59-A6C34878D82A}">
                    <a16:rowId xmlns:a16="http://schemas.microsoft.com/office/drawing/2014/main" val="10006"/>
                  </a:ext>
                </a:extLst>
              </a:tr>
            </a:tbl>
          </a:graphicData>
        </a:graphic>
      </p:graphicFrame>
      <p:sp>
        <p:nvSpPr>
          <p:cNvPr id="7" name="Table explanation">
            <a:extLst>
              <a:ext uri="{FF2B5EF4-FFF2-40B4-BE49-F238E27FC236}">
                <a16:creationId xmlns:a16="http://schemas.microsoft.com/office/drawing/2014/main" id="{4C78CE65-F800-46CB-A7DC-246ED9E27693}"/>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Escala progresiva por tramos. Se aplica sobre el líquido tras descuentos públicos.</a:t>
            </a:r>
          </a:p>
        </p:txBody>
      </p:sp>
    </p:spTree>
    <p:extLst>
      <p:ext uri="{BB962C8B-B14F-4D97-AF65-F5344CB8AC3E}">
        <p14:creationId xmlns:p14="http://schemas.microsoft.com/office/powerpoint/2010/main" val="31446224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86E37867-CDD4-438C-A446-252DE7854338}"/>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09  Embargo de créditos y nóminas  /  9.2.2  (2/2)  ·  DEPARTAMENTO DE RECAUDACIÓN; EL TERCERO CUMPLE LA DILIGENCIA</a:t>
            </a:r>
          </a:p>
        </p:txBody>
      </p:sp>
      <p:sp>
        <p:nvSpPr>
          <p:cNvPr id="2" name="Slide title">
            <a:extLst>
              <a:ext uri="{FF2B5EF4-FFF2-40B4-BE49-F238E27FC236}">
                <a16:creationId xmlns:a16="http://schemas.microsoft.com/office/drawing/2014/main" id="{6A3A4C8F-4686-4A1C-BC85-F0E7F93631DB}"/>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Ejemplo: nómina líquida de 2.000 €</a:t>
            </a:r>
          </a:p>
        </p:txBody>
      </p:sp>
      <p:sp>
        <p:nvSpPr>
          <p:cNvPr id="3" name="Slide subtitle">
            <a:extLst>
              <a:ext uri="{FF2B5EF4-FFF2-40B4-BE49-F238E27FC236}">
                <a16:creationId xmlns:a16="http://schemas.microsoft.com/office/drawing/2014/main" id="{73953BDF-CBD8-4086-85A3-815EFE7B16C4}"/>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El mínimo protegido depende de cómo se abonen las pagas</a:t>
            </a:r>
          </a:p>
        </p:txBody>
      </p:sp>
      <p:sp>
        <p:nvSpPr>
          <p:cNvPr id="4" name="Legal reference footer">
            <a:extLst>
              <a:ext uri="{FF2B5EF4-FFF2-40B4-BE49-F238E27FC236}">
                <a16:creationId xmlns:a16="http://schemas.microsoft.com/office/drawing/2014/main" id="{64865054-3F50-4F36-BC5C-0D0FC93BE6D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 42.2.b) · RGR arts. 81–82 · LEC art. 607</a:t>
            </a:r>
          </a:p>
        </p:txBody>
      </p:sp>
      <p:sp>
        <p:nvSpPr>
          <p:cNvPr id="5" name="Page number">
            <a:extLst>
              <a:ext uri="{FF2B5EF4-FFF2-40B4-BE49-F238E27FC236}">
                <a16:creationId xmlns:a16="http://schemas.microsoft.com/office/drawing/2014/main" id="{A382BBC4-799A-46A9-808A-F43ECE3E886C}"/>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106 / 117</a:t>
            </a:r>
          </a:p>
        </p:txBody>
      </p:sp>
      <p:graphicFrame>
        <p:nvGraphicFramePr>
          <p:cNvPr id="13" name="Tabla 12">
            <a:extLst>
              <a:ext uri="{FF2B5EF4-FFF2-40B4-BE49-F238E27FC236}">
                <a16:creationId xmlns:a16="http://schemas.microsoft.com/office/drawing/2014/main" id="{08CCDE0C-2E6B-47CD-B848-25DC6A6DBF6F}"/>
              </a:ext>
            </a:extLst>
          </p:cNvPr>
          <p:cNvGraphicFramePr/>
          <p:nvPr/>
        </p:nvGraphicFramePr>
        <p:xfrm>
          <a:off x="609600" y="2362200"/>
          <a:ext cx="10972800" cy="2002993"/>
        </p:xfrm>
        <a:graphic>
          <a:graphicData uri="http://schemas.openxmlformats.org/drawingml/2006/table">
            <a:tbl>
              <a:tblPr/>
              <a:tblGrid>
                <a:gridCol w="5429250">
                  <a:extLst>
                    <a:ext uri="{9D8B030D-6E8A-4147-A177-3AD203B41FA5}">
                      <a16:colId xmlns:a16="http://schemas.microsoft.com/office/drawing/2014/main" val="20000"/>
                    </a:ext>
                  </a:extLst>
                </a:gridCol>
                <a:gridCol w="3067050">
                  <a:extLst>
                    <a:ext uri="{9D8B030D-6E8A-4147-A177-3AD203B41FA5}">
                      <a16:colId xmlns:a16="http://schemas.microsoft.com/office/drawing/2014/main" val="20001"/>
                    </a:ext>
                  </a:extLst>
                </a:gridCol>
                <a:gridCol w="2476500">
                  <a:extLst>
                    <a:ext uri="{9D8B030D-6E8A-4147-A177-3AD203B41FA5}">
                      <a16:colId xmlns:a16="http://schemas.microsoft.com/office/drawing/2014/main" val="20002"/>
                    </a:ext>
                  </a:extLst>
                </a:gridCol>
              </a:tblGrid>
              <a:tr h="457200">
                <a:tc>
                  <a:txBody>
                    <a:bodyPr/>
                    <a:lstStyle/>
                    <a:p>
                      <a:r>
                        <a:rPr sz="1770" b="1">
                          <a:solidFill>
                            <a:srgbClr val="FFFFFF"/>
                          </a:solidFill>
                          <a:latin typeface="DejaVu Sans"/>
                          <a:ea typeface="DejaVu Sans"/>
                          <a:cs typeface="DejaVu Sans"/>
                        </a:rPr>
                        <a:t>Modalidad de cobro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Mínimo protegido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Embargo</a:t>
                      </a:r>
                    </a:p>
                  </a:txBody>
                  <a:tcPr marL="133350" marR="133350" marT="57150" marB="57150" anchor="ctr">
                    <a:solidFill>
                      <a:srgbClr val="172F46"/>
                    </a:solidFill>
                  </a:tcPr>
                </a:tc>
                <a:extLst>
                  <a:ext uri="{0D108BD9-81ED-4DB2-BD59-A6C34878D82A}">
                    <a16:rowId xmlns:a16="http://schemas.microsoft.com/office/drawing/2014/main" val="10000"/>
                  </a:ext>
                </a:extLst>
              </a:tr>
              <a:tr h="457200">
                <a:tc>
                  <a:txBody>
                    <a:bodyPr/>
                    <a:lstStyle/>
                    <a:p>
                      <a:r>
                        <a:rPr sz="1755" b="0">
                          <a:solidFill>
                            <a:srgbClr val="172F46"/>
                          </a:solidFill>
                          <a:latin typeface="DejaVu Sans"/>
                          <a:ea typeface="DejaVu Sans"/>
                          <a:cs typeface="DejaVu Sans"/>
                        </a:rPr>
                        <a:t>Mes ordinario en 14 pagas</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1.221 €</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233,70 €</a:t>
                      </a:r>
                    </a:p>
                  </a:txBody>
                  <a:tcPr marL="133350" marR="133350" marT="57150" marB="57150" anchor="ctr">
                    <a:solidFill>
                      <a:srgbClr val="FFFFFF"/>
                    </a:solidFill>
                  </a:tcPr>
                </a:tc>
                <a:extLst>
                  <a:ext uri="{0D108BD9-81ED-4DB2-BD59-A6C34878D82A}">
                    <a16:rowId xmlns:a16="http://schemas.microsoft.com/office/drawing/2014/main" val="10001"/>
                  </a:ext>
                </a:extLst>
              </a:tr>
              <a:tr h="457200">
                <a:tc>
                  <a:txBody>
                    <a:bodyPr/>
                    <a:lstStyle/>
                    <a:p>
                      <a:r>
                        <a:rPr sz="1755" b="0">
                          <a:solidFill>
                            <a:srgbClr val="172F46"/>
                          </a:solidFill>
                          <a:latin typeface="DejaVu Sans"/>
                          <a:ea typeface="DejaVu Sans"/>
                          <a:cs typeface="DejaVu Sans"/>
                        </a:rPr>
                        <a:t>Extras prorrateadas en 12 meses</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1.424,50 €</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172,65 €</a:t>
                      </a:r>
                    </a:p>
                  </a:txBody>
                  <a:tcPr marL="133350" marR="133350" marT="57150" marB="57150" anchor="ctr">
                    <a:solidFill>
                      <a:srgbClr val="EDF1F3"/>
                    </a:solidFill>
                  </a:tcPr>
                </a:tc>
                <a:extLst>
                  <a:ext uri="{0D108BD9-81ED-4DB2-BD59-A6C34878D82A}">
                    <a16:rowId xmlns:a16="http://schemas.microsoft.com/office/drawing/2014/main" val="10002"/>
                  </a:ext>
                </a:extLst>
              </a:tr>
              <a:tr h="631393">
                <a:tc>
                  <a:txBody>
                    <a:bodyPr/>
                    <a:lstStyle/>
                    <a:p>
                      <a:r>
                        <a:rPr sz="1755" b="0">
                          <a:solidFill>
                            <a:srgbClr val="172F46"/>
                          </a:solidFill>
                          <a:latin typeface="DejaVu Sans"/>
                          <a:ea typeface="DejaVu Sans"/>
                          <a:cs typeface="DejaVu Sans"/>
                        </a:rPr>
                        <a:t>Mes con paga extra junto a ordinaria</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2.442 €</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Aplicar escala al exceso</a:t>
                      </a:r>
                    </a:p>
                  </a:txBody>
                  <a:tcPr marL="133350" marR="133350" marT="57150" marB="57150" anchor="ctr">
                    <a:solidFill>
                      <a:srgbClr val="FFFFFF"/>
                    </a:solidFill>
                  </a:tcPr>
                </a:tc>
                <a:extLst>
                  <a:ext uri="{0D108BD9-81ED-4DB2-BD59-A6C34878D82A}">
                    <a16:rowId xmlns:a16="http://schemas.microsoft.com/office/drawing/2014/main" val="10003"/>
                  </a:ext>
                </a:extLst>
              </a:tr>
            </a:tbl>
          </a:graphicData>
        </a:graphic>
      </p:graphicFrame>
      <p:sp>
        <p:nvSpPr>
          <p:cNvPr id="7" name="Table explanation">
            <a:extLst>
              <a:ext uri="{FF2B5EF4-FFF2-40B4-BE49-F238E27FC236}">
                <a16:creationId xmlns:a16="http://schemas.microsoft.com/office/drawing/2014/main" id="{9D89FD91-7F1E-414F-A3B2-54FF76E8531F}"/>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Se acumulan percepciones. Las cargas familiares no autorizan al pagador a rebajar por su cuenta.</a:t>
            </a:r>
          </a:p>
        </p:txBody>
      </p:sp>
    </p:spTree>
    <p:extLst>
      <p:ext uri="{BB962C8B-B14F-4D97-AF65-F5344CB8AC3E}">
        <p14:creationId xmlns:p14="http://schemas.microsoft.com/office/powerpoint/2010/main" val="110892595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A0B975D7-2891-42EF-9E46-EBA8F0DE8ADD}"/>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09  Embargo de créditos y nóminas  /  9.3  (1/2)  ·  DEPARTAMENTO DE RECAUDACIÓN; EL TERCERO CUMPLE LA DILIGENCIA</a:t>
            </a:r>
          </a:p>
        </p:txBody>
      </p:sp>
      <p:sp>
        <p:nvSpPr>
          <p:cNvPr id="2" name="Slide title">
            <a:extLst>
              <a:ext uri="{FF2B5EF4-FFF2-40B4-BE49-F238E27FC236}">
                <a16:creationId xmlns:a16="http://schemas.microsoft.com/office/drawing/2014/main" id="{E1B8E637-486A-4A61-9246-8AFD6247E916}"/>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Lista de comprobación para retener</a:t>
            </a:r>
          </a:p>
        </p:txBody>
      </p:sp>
      <p:sp>
        <p:nvSpPr>
          <p:cNvPr id="3" name="Legal reference footer">
            <a:extLst>
              <a:ext uri="{FF2B5EF4-FFF2-40B4-BE49-F238E27FC236}">
                <a16:creationId xmlns:a16="http://schemas.microsoft.com/office/drawing/2014/main" id="{CE2F8819-2B4B-4C0B-862B-A74379BA0C37}"/>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 42.2.b) · RGR arts. 81–82 · LEC art. 607</a:t>
            </a:r>
          </a:p>
        </p:txBody>
      </p:sp>
      <p:sp>
        <p:nvSpPr>
          <p:cNvPr id="4" name="Page number">
            <a:extLst>
              <a:ext uri="{FF2B5EF4-FFF2-40B4-BE49-F238E27FC236}">
                <a16:creationId xmlns:a16="http://schemas.microsoft.com/office/drawing/2014/main" id="{5F70272B-37DB-4D5B-8074-8CA619F89DDF}"/>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107 / 117</a:t>
            </a:r>
          </a:p>
        </p:txBody>
      </p:sp>
      <p:sp>
        <p:nvSpPr>
          <p:cNvPr id="5" name="Item 1 title">
            <a:extLst>
              <a:ext uri="{FF2B5EF4-FFF2-40B4-BE49-F238E27FC236}">
                <a16:creationId xmlns:a16="http://schemas.microsoft.com/office/drawing/2014/main" id="{8122E940-8A45-4B21-AB3A-27DFEAD4F390}"/>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Orden</a:t>
            </a:r>
          </a:p>
        </p:txBody>
      </p:sp>
      <p:sp>
        <p:nvSpPr>
          <p:cNvPr id="6" name="Item 1 explanation">
            <a:extLst>
              <a:ext uri="{FF2B5EF4-FFF2-40B4-BE49-F238E27FC236}">
                <a16:creationId xmlns:a16="http://schemas.microsoft.com/office/drawing/2014/main" id="{CF448027-9BE7-4DAC-ACE6-D638DBA04609}"/>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Deudor, destinatario, alcance, límite y fecha de notificación.</a:t>
            </a:r>
          </a:p>
        </p:txBody>
      </p:sp>
      <p:sp>
        <p:nvSpPr>
          <p:cNvPr id="7" name="Item 2 title">
            <a:extLst>
              <a:ext uri="{FF2B5EF4-FFF2-40B4-BE49-F238E27FC236}">
                <a16:creationId xmlns:a16="http://schemas.microsoft.com/office/drawing/2014/main" id="{8C86F4C4-6F02-4861-83D8-91DD959B5F8C}"/>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Crédito</a:t>
            </a:r>
          </a:p>
        </p:txBody>
      </p:sp>
      <p:sp>
        <p:nvSpPr>
          <p:cNvPr id="8" name="Item 2 explanation">
            <a:extLst>
              <a:ext uri="{FF2B5EF4-FFF2-40B4-BE49-F238E27FC236}">
                <a16:creationId xmlns:a16="http://schemas.microsoft.com/office/drawing/2014/main" id="{A8F2F066-4533-4251-B473-625DDAD36FD1}"/>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Existencia, vencimiento y relación contractual previa.</a:t>
            </a:r>
          </a:p>
        </p:txBody>
      </p:sp>
      <p:sp>
        <p:nvSpPr>
          <p:cNvPr id="9" name="Item 3 title">
            <a:extLst>
              <a:ext uri="{FF2B5EF4-FFF2-40B4-BE49-F238E27FC236}">
                <a16:creationId xmlns:a16="http://schemas.microsoft.com/office/drawing/2014/main" id="{91137F6F-7CF3-42BC-813E-3F4C1D857CC5}"/>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Salario</a:t>
            </a:r>
          </a:p>
        </p:txBody>
      </p:sp>
      <p:sp>
        <p:nvSpPr>
          <p:cNvPr id="10" name="Item 3 explanation">
            <a:extLst>
              <a:ext uri="{FF2B5EF4-FFF2-40B4-BE49-F238E27FC236}">
                <a16:creationId xmlns:a16="http://schemas.microsoft.com/office/drawing/2014/main" id="{F7A66613-0161-4315-8A1F-9B19D452A123}"/>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Líquido, SMI vigente, pagas extra y acumulación de ingresos.</a:t>
            </a:r>
          </a:p>
        </p:txBody>
      </p:sp>
      <p:sp>
        <p:nvSpPr>
          <p:cNvPr id="11" name="Item 4 title">
            <a:extLst>
              <a:ext uri="{FF2B5EF4-FFF2-40B4-BE49-F238E27FC236}">
                <a16:creationId xmlns:a16="http://schemas.microsoft.com/office/drawing/2014/main" id="{027B2B45-7380-465D-A883-0FE13F38F84A}"/>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Cálculo</a:t>
            </a:r>
          </a:p>
        </p:txBody>
      </p:sp>
      <p:sp>
        <p:nvSpPr>
          <p:cNvPr id="12" name="Item 4 explanation">
            <a:extLst>
              <a:ext uri="{FF2B5EF4-FFF2-40B4-BE49-F238E27FC236}">
                <a16:creationId xmlns:a16="http://schemas.microsoft.com/office/drawing/2014/main" id="{2B6CF976-0E34-4F8D-B723-BC6F2B318161}"/>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Retención e importe disponible sin superar el límite pendiente.</a:t>
            </a:r>
          </a:p>
        </p:txBody>
      </p:sp>
    </p:spTree>
    <p:extLst>
      <p:ext uri="{BB962C8B-B14F-4D97-AF65-F5344CB8AC3E}">
        <p14:creationId xmlns:p14="http://schemas.microsoft.com/office/powerpoint/2010/main" val="394245468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BAC3A77B-AC54-47D8-84E1-FE7F24C96B6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09  Embargo de créditos y nóminas  /  9.3  (2/2)  ·  DEPARTAMENTO DE RECAUDACIÓN; EL TERCERO CUMPLE LA DILIGENCIA</a:t>
            </a:r>
          </a:p>
        </p:txBody>
      </p:sp>
      <p:sp>
        <p:nvSpPr>
          <p:cNvPr id="2" name="Slide title">
            <a:extLst>
              <a:ext uri="{FF2B5EF4-FFF2-40B4-BE49-F238E27FC236}">
                <a16:creationId xmlns:a16="http://schemas.microsoft.com/office/drawing/2014/main" id="{2913AE7E-F83B-4990-A257-BFAAE9EB02EE}"/>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Recaudación · Lista de comprobación para cumplir</a:t>
            </a:r>
          </a:p>
        </p:txBody>
      </p:sp>
      <p:sp>
        <p:nvSpPr>
          <p:cNvPr id="3" name="Legal reference footer">
            <a:extLst>
              <a:ext uri="{FF2B5EF4-FFF2-40B4-BE49-F238E27FC236}">
                <a16:creationId xmlns:a16="http://schemas.microsoft.com/office/drawing/2014/main" id="{0299BD6C-157D-4894-9DEC-146289AE67EE}"/>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 42.2.b) · RGR arts. 81–82 · LEC art. 607</a:t>
            </a:r>
          </a:p>
        </p:txBody>
      </p:sp>
      <p:sp>
        <p:nvSpPr>
          <p:cNvPr id="4" name="Page number">
            <a:extLst>
              <a:ext uri="{FF2B5EF4-FFF2-40B4-BE49-F238E27FC236}">
                <a16:creationId xmlns:a16="http://schemas.microsoft.com/office/drawing/2014/main" id="{54B51A98-970F-4FDF-8547-3F89C1FCE324}"/>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108 / 117</a:t>
            </a:r>
          </a:p>
        </p:txBody>
      </p:sp>
      <p:sp>
        <p:nvSpPr>
          <p:cNvPr id="5" name="Item 1 title">
            <a:extLst>
              <a:ext uri="{FF2B5EF4-FFF2-40B4-BE49-F238E27FC236}">
                <a16:creationId xmlns:a16="http://schemas.microsoft.com/office/drawing/2014/main" id="{4F14E7D4-978F-4B69-AAED-B59559616B5F}"/>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Contestación</a:t>
            </a:r>
          </a:p>
        </p:txBody>
      </p:sp>
      <p:sp>
        <p:nvSpPr>
          <p:cNvPr id="6" name="Item 1 explanation">
            <a:extLst>
              <a:ext uri="{FF2B5EF4-FFF2-40B4-BE49-F238E27FC236}">
                <a16:creationId xmlns:a16="http://schemas.microsoft.com/office/drawing/2014/main" id="{78C79F47-59B3-4134-A0CA-566E04BE688A}"/>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Respuesta completa, con documentos y justificante.</a:t>
            </a:r>
          </a:p>
        </p:txBody>
      </p:sp>
      <p:sp>
        <p:nvSpPr>
          <p:cNvPr id="7" name="Item 2 title">
            <a:extLst>
              <a:ext uri="{FF2B5EF4-FFF2-40B4-BE49-F238E27FC236}">
                <a16:creationId xmlns:a16="http://schemas.microsoft.com/office/drawing/2014/main" id="{EA7DF468-ABD4-4AD4-8F4B-848469A5C479}"/>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Ingreso</a:t>
            </a:r>
          </a:p>
        </p:txBody>
      </p:sp>
      <p:sp>
        <p:nvSpPr>
          <p:cNvPr id="8" name="Item 2 explanation">
            <a:extLst>
              <a:ext uri="{FF2B5EF4-FFF2-40B4-BE49-F238E27FC236}">
                <a16:creationId xmlns:a16="http://schemas.microsoft.com/office/drawing/2014/main" id="{5CB40839-1742-4B7E-97A9-E05D87361E2E}"/>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Importe retenido pagado a Hacienda según las instrucciones.</a:t>
            </a:r>
          </a:p>
        </p:txBody>
      </p:sp>
      <p:sp>
        <p:nvSpPr>
          <p:cNvPr id="9" name="Item 3 title">
            <a:extLst>
              <a:ext uri="{FF2B5EF4-FFF2-40B4-BE49-F238E27FC236}">
                <a16:creationId xmlns:a16="http://schemas.microsoft.com/office/drawing/2014/main" id="{F505D444-80BA-4CCE-AA21-35B7227F2C0D}"/>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Incidencias</a:t>
            </a:r>
          </a:p>
        </p:txBody>
      </p:sp>
      <p:sp>
        <p:nvSpPr>
          <p:cNvPr id="10" name="Item 3 explanation">
            <a:extLst>
              <a:ext uri="{FF2B5EF4-FFF2-40B4-BE49-F238E27FC236}">
                <a16:creationId xmlns:a16="http://schemas.microsoft.com/office/drawing/2014/main" id="{476AEF8F-ED54-4DA7-98AE-7F358FF1A56A}"/>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Derechos previos, falta de crédito o cambios comunicados con prueba.</a:t>
            </a:r>
          </a:p>
        </p:txBody>
      </p:sp>
      <p:sp>
        <p:nvSpPr>
          <p:cNvPr id="11" name="Item 4 title">
            <a:extLst>
              <a:ext uri="{FF2B5EF4-FFF2-40B4-BE49-F238E27FC236}">
                <a16:creationId xmlns:a16="http://schemas.microsoft.com/office/drawing/2014/main" id="{364694EA-E119-429E-99BD-C0560C5E22C7}"/>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Continuidad</a:t>
            </a:r>
          </a:p>
        </p:txBody>
      </p:sp>
      <p:sp>
        <p:nvSpPr>
          <p:cNvPr id="12" name="Item 4 explanation">
            <a:extLst>
              <a:ext uri="{FF2B5EF4-FFF2-40B4-BE49-F238E27FC236}">
                <a16:creationId xmlns:a16="http://schemas.microsoft.com/office/drawing/2014/main" id="{87B45E0B-0AB2-4A95-939F-B99D30046697}"/>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Pagos sucesivos controlados hasta el límite o el levantamiento notificado.</a:t>
            </a:r>
          </a:p>
        </p:txBody>
      </p:sp>
    </p:spTree>
    <p:extLst>
      <p:ext uri="{BB962C8B-B14F-4D97-AF65-F5344CB8AC3E}">
        <p14:creationId xmlns:p14="http://schemas.microsoft.com/office/powerpoint/2010/main" val="38433521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393BB624-33EF-4386-B13E-1850C065FF66}"/>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10  Representación ante Hacienda  /  10  ·  TRANSVERSAL: ÓRGANO QUE TRAMITA EL EXPEDIENTE</a:t>
            </a:r>
          </a:p>
        </p:txBody>
      </p:sp>
      <p:sp>
        <p:nvSpPr>
          <p:cNvPr id="2" name="Slide title">
            <a:extLst>
              <a:ext uri="{FF2B5EF4-FFF2-40B4-BE49-F238E27FC236}">
                <a16:creationId xmlns:a16="http://schemas.microsoft.com/office/drawing/2014/main" id="{99F8F16C-8876-4DB8-8724-D94E58D064C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Representación ante el órgano que tramita el expediente</a:t>
            </a:r>
          </a:p>
        </p:txBody>
      </p:sp>
      <p:sp>
        <p:nvSpPr>
          <p:cNvPr id="3" name="Legal reference footer">
            <a:extLst>
              <a:ext uri="{FF2B5EF4-FFF2-40B4-BE49-F238E27FC236}">
                <a16:creationId xmlns:a16="http://schemas.microsoft.com/office/drawing/2014/main" id="{79EA755F-D277-4A0A-8699-15B455DD7FAC}"/>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 46 · RGAT arts. 111–112</a:t>
            </a:r>
          </a:p>
        </p:txBody>
      </p:sp>
      <p:sp>
        <p:nvSpPr>
          <p:cNvPr id="4" name="Page number">
            <a:extLst>
              <a:ext uri="{FF2B5EF4-FFF2-40B4-BE49-F238E27FC236}">
                <a16:creationId xmlns:a16="http://schemas.microsoft.com/office/drawing/2014/main" id="{E6A2D992-7D69-4E6E-9D0E-7A1E300CC97D}"/>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109 / 117</a:t>
            </a:r>
          </a:p>
        </p:txBody>
      </p:sp>
      <p:sp>
        <p:nvSpPr>
          <p:cNvPr id="5" name="Item 1 title">
            <a:extLst>
              <a:ext uri="{FF2B5EF4-FFF2-40B4-BE49-F238E27FC236}">
                <a16:creationId xmlns:a16="http://schemas.microsoft.com/office/drawing/2014/main" id="{FBE2CF56-275C-4683-A2F4-0A2E985A17E3}"/>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Quién puede representar</a:t>
            </a:r>
          </a:p>
        </p:txBody>
      </p:sp>
      <p:sp>
        <p:nvSpPr>
          <p:cNvPr id="6" name="Item 1 explanation">
            <a:extLst>
              <a:ext uri="{FF2B5EF4-FFF2-40B4-BE49-F238E27FC236}">
                <a16:creationId xmlns:a16="http://schemas.microsoft.com/office/drawing/2014/main" id="{4BF7E4A6-9556-4228-81D5-8A273F98AE4A}"/>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Asesor u otra persona con capacidad. El poder debe cubrir la actuación y su alcance.</a:t>
            </a:r>
          </a:p>
        </p:txBody>
      </p:sp>
      <p:sp>
        <p:nvSpPr>
          <p:cNvPr id="7" name="Item 2 title">
            <a:extLst>
              <a:ext uri="{FF2B5EF4-FFF2-40B4-BE49-F238E27FC236}">
                <a16:creationId xmlns:a16="http://schemas.microsoft.com/office/drawing/2014/main" id="{1885B4BC-009D-4663-8763-C8FCB7F0EB58}"/>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Cómo acreditarla</a:t>
            </a:r>
          </a:p>
        </p:txBody>
      </p:sp>
      <p:sp>
        <p:nvSpPr>
          <p:cNvPr id="8" name="Item 2 explanation">
            <a:extLst>
              <a:ext uri="{FF2B5EF4-FFF2-40B4-BE49-F238E27FC236}">
                <a16:creationId xmlns:a16="http://schemas.microsoft.com/office/drawing/2014/main" id="{7E22A4F3-57E2-41BA-A4EA-2FCB6864F938}"/>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Documento, modelo normalizado, apoderamiento electrónico u otro medio válido en Derecho.</a:t>
            </a:r>
          </a:p>
        </p:txBody>
      </p:sp>
      <p:sp>
        <p:nvSpPr>
          <p:cNvPr id="9" name="Item 3 title">
            <a:extLst>
              <a:ext uri="{FF2B5EF4-FFF2-40B4-BE49-F238E27FC236}">
                <a16:creationId xmlns:a16="http://schemas.microsoft.com/office/drawing/2014/main" id="{959DD080-9220-45DF-906D-AF23D965D90C}"/>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Actos que exigen acreditación</a:t>
            </a:r>
          </a:p>
        </p:txBody>
      </p:sp>
      <p:sp>
        <p:nvSpPr>
          <p:cNvPr id="10" name="Item 3 explanation">
            <a:extLst>
              <a:ext uri="{FF2B5EF4-FFF2-40B4-BE49-F238E27FC236}">
                <a16:creationId xmlns:a16="http://schemas.microsoft.com/office/drawing/2014/main" id="{BCBC3472-B7B8-4E2F-8ADC-05C4B4812A81}"/>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Recurrir, desistir, renunciar, asumir obligaciones y los demás actos del art. 46.2 LGT.</a:t>
            </a:r>
          </a:p>
        </p:txBody>
      </p:sp>
      <p:sp>
        <p:nvSpPr>
          <p:cNvPr id="11" name="Item 4 title">
            <a:extLst>
              <a:ext uri="{FF2B5EF4-FFF2-40B4-BE49-F238E27FC236}">
                <a16:creationId xmlns:a16="http://schemas.microsoft.com/office/drawing/2014/main" id="{51E5C43D-11E1-4598-ADFC-0B7017DEBC64}"/>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Subsanación</a:t>
            </a:r>
          </a:p>
        </p:txBody>
      </p:sp>
      <p:sp>
        <p:nvSpPr>
          <p:cNvPr id="12" name="Item 4 explanation">
            <a:extLst>
              <a:ext uri="{FF2B5EF4-FFF2-40B4-BE49-F238E27FC236}">
                <a16:creationId xmlns:a16="http://schemas.microsoft.com/office/drawing/2014/main" id="{066CE12C-4835-49C8-8B9A-1B5F26565B79}"/>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La falta de poder puede subsanarse en diez días desde el requerimiento. En actos de mero trámite se presume.</a:t>
            </a:r>
          </a:p>
        </p:txBody>
      </p:sp>
    </p:spTree>
    <p:extLst>
      <p:ext uri="{BB962C8B-B14F-4D97-AF65-F5344CB8AC3E}">
        <p14:creationId xmlns:p14="http://schemas.microsoft.com/office/powerpoint/2010/main" val="338185280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A54B2A37-106E-4357-816D-4FA177B587F7}"/>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11  Notificaciones electrónicas  /  11.1  (1/2)  ·  TRANSVERSAL: ÓRGANO QUE DICTA Y NOTIFICA EL ACTO</a:t>
            </a:r>
          </a:p>
        </p:txBody>
      </p:sp>
      <p:sp>
        <p:nvSpPr>
          <p:cNvPr id="2" name="Slide title">
            <a:extLst>
              <a:ext uri="{FF2B5EF4-FFF2-40B4-BE49-F238E27FC236}">
                <a16:creationId xmlns:a16="http://schemas.microsoft.com/office/drawing/2014/main" id="{052CABA6-9539-4EF4-8125-2234A368EE66}"/>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Notificación por el órgano que dicta el acto</a:t>
            </a:r>
          </a:p>
        </p:txBody>
      </p:sp>
      <p:sp>
        <p:nvSpPr>
          <p:cNvPr id="3" name="Legal reference footer">
            <a:extLst>
              <a:ext uri="{FF2B5EF4-FFF2-40B4-BE49-F238E27FC236}">
                <a16:creationId xmlns:a16="http://schemas.microsoft.com/office/drawing/2014/main" id="{D8A4AB45-0A61-4741-8051-57C37ABE98C0}"/>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Ley 39/2015 arts. 14, 41 y 43 · RD 1363/2010 · Orden EHA/3552/2011</a:t>
            </a:r>
          </a:p>
        </p:txBody>
      </p:sp>
      <p:sp>
        <p:nvSpPr>
          <p:cNvPr id="4" name="Page number">
            <a:extLst>
              <a:ext uri="{FF2B5EF4-FFF2-40B4-BE49-F238E27FC236}">
                <a16:creationId xmlns:a16="http://schemas.microsoft.com/office/drawing/2014/main" id="{93433456-58D1-458B-89F7-61BE198502F7}"/>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110 / 117</a:t>
            </a:r>
          </a:p>
        </p:txBody>
      </p:sp>
      <p:sp>
        <p:nvSpPr>
          <p:cNvPr id="5" name="Item 1 title">
            <a:extLst>
              <a:ext uri="{FF2B5EF4-FFF2-40B4-BE49-F238E27FC236}">
                <a16:creationId xmlns:a16="http://schemas.microsoft.com/office/drawing/2014/main" id="{0960B4A9-510C-4904-9A42-4F155FE0B7D0}"/>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Entidades</a:t>
            </a:r>
          </a:p>
        </p:txBody>
      </p:sp>
      <p:sp>
        <p:nvSpPr>
          <p:cNvPr id="6" name="Item 1 explanation">
            <a:extLst>
              <a:ext uri="{FF2B5EF4-FFF2-40B4-BE49-F238E27FC236}">
                <a16:creationId xmlns:a16="http://schemas.microsoft.com/office/drawing/2014/main" id="{CE922A8E-9CDB-401E-A2D5-1CC6D4283889}"/>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Personas jurídicas y entidades sin personalidad jurídica obligadas por la Ley 39/2015.</a:t>
            </a:r>
          </a:p>
        </p:txBody>
      </p:sp>
      <p:sp>
        <p:nvSpPr>
          <p:cNvPr id="7" name="Item 2 title">
            <a:extLst>
              <a:ext uri="{FF2B5EF4-FFF2-40B4-BE49-F238E27FC236}">
                <a16:creationId xmlns:a16="http://schemas.microsoft.com/office/drawing/2014/main" id="{B300E8C8-FAD8-4D90-A351-399F9F4A834E}"/>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Otros obligados</a:t>
            </a:r>
          </a:p>
        </p:txBody>
      </p:sp>
      <p:sp>
        <p:nvSpPr>
          <p:cNvPr id="8" name="Item 2 explanation">
            <a:extLst>
              <a:ext uri="{FF2B5EF4-FFF2-40B4-BE49-F238E27FC236}">
                <a16:creationId xmlns:a16="http://schemas.microsoft.com/office/drawing/2014/main" id="{9A1C839D-B794-4B32-A78D-3DA4A4B26DF5}"/>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Profesionales colegiados en su actividad y representantes de interesados obligados, entre otros.</a:t>
            </a:r>
          </a:p>
        </p:txBody>
      </p:sp>
      <p:sp>
        <p:nvSpPr>
          <p:cNvPr id="9" name="Item 3 title">
            <a:extLst>
              <a:ext uri="{FF2B5EF4-FFF2-40B4-BE49-F238E27FC236}">
                <a16:creationId xmlns:a16="http://schemas.microsoft.com/office/drawing/2014/main" id="{9DDB85DA-D8B2-455B-8B04-51C9FB5E264B}"/>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Elección voluntaria</a:t>
            </a:r>
          </a:p>
        </p:txBody>
      </p:sp>
      <p:sp>
        <p:nvSpPr>
          <p:cNvPr id="10" name="Item 3 explanation">
            <a:extLst>
              <a:ext uri="{FF2B5EF4-FFF2-40B4-BE49-F238E27FC236}">
                <a16:creationId xmlns:a16="http://schemas.microsoft.com/office/drawing/2014/main" id="{B7235BC8-9F0B-4430-B323-5B495FC39785}"/>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Las personas no obligadas pueden elegir el medio electrónico conforme a la ley.</a:t>
            </a:r>
          </a:p>
        </p:txBody>
      </p:sp>
    </p:spTree>
    <p:extLst>
      <p:ext uri="{BB962C8B-B14F-4D97-AF65-F5344CB8AC3E}">
        <p14:creationId xmlns:p14="http://schemas.microsoft.com/office/powerpoint/2010/main" val="18795832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C3D253CC-0DED-425E-A98D-28203165391E}"/>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11  Notificaciones electrónicas  /  11.1  (2/2)  ·  TRANSVERSAL: ÓRGANO QUE DICTA Y NOTIFICA EL ACTO</a:t>
            </a:r>
          </a:p>
        </p:txBody>
      </p:sp>
      <p:sp>
        <p:nvSpPr>
          <p:cNvPr id="2" name="Slide title">
            <a:extLst>
              <a:ext uri="{FF2B5EF4-FFF2-40B4-BE49-F238E27FC236}">
                <a16:creationId xmlns:a16="http://schemas.microsoft.com/office/drawing/2014/main" id="{02DB05FD-0210-4561-B537-557980A6754B}"/>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Órgano emisor · El canal depende de la regla vigente</a:t>
            </a:r>
          </a:p>
        </p:txBody>
      </p:sp>
      <p:sp>
        <p:nvSpPr>
          <p:cNvPr id="3" name="Legal reference footer">
            <a:extLst>
              <a:ext uri="{FF2B5EF4-FFF2-40B4-BE49-F238E27FC236}">
                <a16:creationId xmlns:a16="http://schemas.microsoft.com/office/drawing/2014/main" id="{19D7DACF-0AAC-4479-96F2-D29386E3DCD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Ley 39/2015 arts. 14, 41 y 43 · RD 1363/2010 · Orden EHA/3552/2011</a:t>
            </a:r>
          </a:p>
        </p:txBody>
      </p:sp>
      <p:sp>
        <p:nvSpPr>
          <p:cNvPr id="4" name="Page number">
            <a:extLst>
              <a:ext uri="{FF2B5EF4-FFF2-40B4-BE49-F238E27FC236}">
                <a16:creationId xmlns:a16="http://schemas.microsoft.com/office/drawing/2014/main" id="{C29418A2-9764-499F-8369-D58415D8A54F}"/>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111 / 117</a:t>
            </a:r>
          </a:p>
        </p:txBody>
      </p:sp>
      <p:sp>
        <p:nvSpPr>
          <p:cNvPr id="5" name="Item 1 title">
            <a:extLst>
              <a:ext uri="{FF2B5EF4-FFF2-40B4-BE49-F238E27FC236}">
                <a16:creationId xmlns:a16="http://schemas.microsoft.com/office/drawing/2014/main" id="{A5ADA399-2D88-4DE5-B0BD-A44ECAB109CD}"/>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Obligación electrónica</a:t>
            </a:r>
          </a:p>
        </p:txBody>
      </p:sp>
      <p:sp>
        <p:nvSpPr>
          <p:cNvPr id="6" name="Item 1 explanation">
            <a:extLst>
              <a:ext uri="{FF2B5EF4-FFF2-40B4-BE49-F238E27FC236}">
                <a16:creationId xmlns:a16="http://schemas.microsoft.com/office/drawing/2014/main" id="{0B1C807D-FA3E-4ABC-9D8A-9BA49AFAD5DF}"/>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Una entidad obligada no puede sustituir libremente el canal por notificaciones en papel.</a:t>
            </a:r>
          </a:p>
        </p:txBody>
      </p:sp>
      <p:sp>
        <p:nvSpPr>
          <p:cNvPr id="7" name="Item 2 title">
            <a:extLst>
              <a:ext uri="{FF2B5EF4-FFF2-40B4-BE49-F238E27FC236}">
                <a16:creationId xmlns:a16="http://schemas.microsoft.com/office/drawing/2014/main" id="{F2BC975E-7E79-4678-8A13-F8BC7947DB40}"/>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Excepciones legales</a:t>
            </a:r>
          </a:p>
        </p:txBody>
      </p:sp>
      <p:sp>
        <p:nvSpPr>
          <p:cNvPr id="8" name="Item 2 explanation">
            <a:extLst>
              <a:ext uri="{FF2B5EF4-FFF2-40B4-BE49-F238E27FC236}">
                <a16:creationId xmlns:a16="http://schemas.microsoft.com/office/drawing/2014/main" id="{8350500F-E0B1-4B56-A576-7E596CB4C8D3}"/>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haber entrega presencial, documentos no digitalizables u otros supuestos tasados.</a:t>
            </a:r>
          </a:p>
        </p:txBody>
      </p:sp>
      <p:sp>
        <p:nvSpPr>
          <p:cNvPr id="9" name="Item 3 title">
            <a:extLst>
              <a:ext uri="{FF2B5EF4-FFF2-40B4-BE49-F238E27FC236}">
                <a16:creationId xmlns:a16="http://schemas.microsoft.com/office/drawing/2014/main" id="{11D01920-B159-4258-92A9-7935BBF03E3D}"/>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Vía económico-administrativa</a:t>
            </a:r>
          </a:p>
        </p:txBody>
      </p:sp>
      <p:sp>
        <p:nvSpPr>
          <p:cNvPr id="10" name="Item 3 explanation">
            <a:extLst>
              <a:ext uri="{FF2B5EF4-FFF2-40B4-BE49-F238E27FC236}">
                <a16:creationId xmlns:a16="http://schemas.microsoft.com/office/drawing/2014/main" id="{A8C716CA-B319-4BD8-B044-65C2A57FED6E}"/>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También existen notificaciones electrónicas obligatorias y servicios de suscripción de los TEA.</a:t>
            </a:r>
          </a:p>
        </p:txBody>
      </p:sp>
    </p:spTree>
    <p:extLst>
      <p:ext uri="{BB962C8B-B14F-4D97-AF65-F5344CB8AC3E}">
        <p14:creationId xmlns:p14="http://schemas.microsoft.com/office/powerpoint/2010/main" val="414617711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FB0AFD96-3DC1-4A5E-BAB3-8910990490E7}"/>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11  Notificaciones electrónicas  /  11.2  (1/2)  ·  TRANSVERSAL: ÓRGANO QUE DICTA Y NOTIFICA EL ACTO</a:t>
            </a:r>
          </a:p>
        </p:txBody>
      </p:sp>
      <p:sp>
        <p:nvSpPr>
          <p:cNvPr id="2" name="Slide title">
            <a:extLst>
              <a:ext uri="{FF2B5EF4-FFF2-40B4-BE49-F238E27FC236}">
                <a16:creationId xmlns:a16="http://schemas.microsoft.com/office/drawing/2014/main" id="{0C6F2D6B-9959-4CD8-9559-CCED2418B76E}"/>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Órgano emisor · Acceder hoy a las notificaciones</a:t>
            </a:r>
          </a:p>
        </p:txBody>
      </p:sp>
      <p:sp>
        <p:nvSpPr>
          <p:cNvPr id="3" name="Legal reference footer">
            <a:extLst>
              <a:ext uri="{FF2B5EF4-FFF2-40B4-BE49-F238E27FC236}">
                <a16:creationId xmlns:a16="http://schemas.microsoft.com/office/drawing/2014/main" id="{03E88352-580C-4A9C-94AD-5B9826A08E50}"/>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Ley 39/2015 arts. 14, 41 y 43 · RD 1363/2010 · Orden EHA/3552/2011</a:t>
            </a:r>
          </a:p>
        </p:txBody>
      </p:sp>
      <p:sp>
        <p:nvSpPr>
          <p:cNvPr id="4" name="Page number">
            <a:extLst>
              <a:ext uri="{FF2B5EF4-FFF2-40B4-BE49-F238E27FC236}">
                <a16:creationId xmlns:a16="http://schemas.microsoft.com/office/drawing/2014/main" id="{8635E9A8-BB95-4D42-AECE-D9E8CD23547B}"/>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112 / 117</a:t>
            </a:r>
          </a:p>
        </p:txBody>
      </p:sp>
      <p:sp>
        <p:nvSpPr>
          <p:cNvPr id="5" name="Item 1 title">
            <a:extLst>
              <a:ext uri="{FF2B5EF4-FFF2-40B4-BE49-F238E27FC236}">
                <a16:creationId xmlns:a16="http://schemas.microsoft.com/office/drawing/2014/main" id="{DC5ECB35-681D-4D2F-A5C1-4517030DD95C}"/>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DEHú</a:t>
            </a:r>
          </a:p>
        </p:txBody>
      </p:sp>
      <p:sp>
        <p:nvSpPr>
          <p:cNvPr id="6" name="Item 1 explanation">
            <a:extLst>
              <a:ext uri="{FF2B5EF4-FFF2-40B4-BE49-F238E27FC236}">
                <a16:creationId xmlns:a16="http://schemas.microsoft.com/office/drawing/2014/main" id="{1383AFA7-BCF5-4BBE-92C9-563276A54A1C}"/>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Consulte la Dirección Electrónica Habilitada Única y la sede electrónica de la AEAT.</a:t>
            </a:r>
          </a:p>
        </p:txBody>
      </p:sp>
      <p:sp>
        <p:nvSpPr>
          <p:cNvPr id="7" name="Item 2 title">
            <a:extLst>
              <a:ext uri="{FF2B5EF4-FFF2-40B4-BE49-F238E27FC236}">
                <a16:creationId xmlns:a16="http://schemas.microsoft.com/office/drawing/2014/main" id="{A71F064C-1CFB-47B8-AE7B-3228484AD045}"/>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Representación</a:t>
            </a:r>
          </a:p>
        </p:txBody>
      </p:sp>
      <p:sp>
        <p:nvSpPr>
          <p:cNvPr id="8" name="Item 2 explanation">
            <a:extLst>
              <a:ext uri="{FF2B5EF4-FFF2-40B4-BE49-F238E27FC236}">
                <a16:creationId xmlns:a16="http://schemas.microsoft.com/office/drawing/2014/main" id="{64435965-90C1-49BD-9362-59C20BEB500A}"/>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Use identificación admitida y poder suficiente. Revise el apoderamiento GENERALNOT cuando proceda.</a:t>
            </a:r>
          </a:p>
        </p:txBody>
      </p:sp>
      <p:sp>
        <p:nvSpPr>
          <p:cNvPr id="9" name="Item 3 title">
            <a:extLst>
              <a:ext uri="{FF2B5EF4-FFF2-40B4-BE49-F238E27FC236}">
                <a16:creationId xmlns:a16="http://schemas.microsoft.com/office/drawing/2014/main" id="{15C19AE7-F652-40E5-8A68-CF061616277E}"/>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Avisos</a:t>
            </a:r>
          </a:p>
        </p:txBody>
      </p:sp>
      <p:sp>
        <p:nvSpPr>
          <p:cNvPr id="10" name="Item 3 explanation">
            <a:extLst>
              <a:ext uri="{FF2B5EF4-FFF2-40B4-BE49-F238E27FC236}">
                <a16:creationId xmlns:a16="http://schemas.microsoft.com/office/drawing/2014/main" id="{DFFEEFB8-DD19-46F3-B825-DDF10D4D1C1C}"/>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Correo y SMS ayudan a localizar pendientes. La falta de aviso no invalida por sí sola la notificación.</a:t>
            </a:r>
          </a:p>
        </p:txBody>
      </p:sp>
    </p:spTree>
    <p:extLst>
      <p:ext uri="{BB962C8B-B14F-4D97-AF65-F5344CB8AC3E}">
        <p14:creationId xmlns:p14="http://schemas.microsoft.com/office/powerpoint/2010/main" val="416658943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ection breadcrumb">
            <a:extLst>
              <a:ext uri="{FF2B5EF4-FFF2-40B4-BE49-F238E27FC236}">
                <a16:creationId xmlns:a16="http://schemas.microsoft.com/office/drawing/2014/main" id="{4E135CB4-577E-487F-B0CD-0B1B310D6B15}"/>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11  Notificaciones electrónicas  /  11.2  (2/2)  ·  TRANSVERSAL: ÓRGANO QUE DICTA Y NOTIFICA EL ACTO</a:t>
            </a:r>
          </a:p>
        </p:txBody>
      </p:sp>
      <p:sp>
        <p:nvSpPr>
          <p:cNvPr id="2" name="Slide title">
            <a:extLst>
              <a:ext uri="{FF2B5EF4-FFF2-40B4-BE49-F238E27FC236}">
                <a16:creationId xmlns:a16="http://schemas.microsoft.com/office/drawing/2014/main" id="{66B8FC82-AD79-40E4-819A-278ED0ABC3A9}"/>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Órgano emisor · Cuándo produce efectos la notificación</a:t>
            </a:r>
          </a:p>
        </p:txBody>
      </p:sp>
      <p:sp>
        <p:nvSpPr>
          <p:cNvPr id="3" name="Slide subtitle">
            <a:extLst>
              <a:ext uri="{FF2B5EF4-FFF2-40B4-BE49-F238E27FC236}">
                <a16:creationId xmlns:a16="http://schemas.microsoft.com/office/drawing/2014/main" id="{4A481F67-E1FF-488C-B3BA-6FE1ABF824EE}"/>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Conserve el certificado de puesta a disposición, acceso o rechazo</a:t>
            </a:r>
          </a:p>
        </p:txBody>
      </p:sp>
      <p:sp>
        <p:nvSpPr>
          <p:cNvPr id="4" name="Legal reference footer">
            <a:extLst>
              <a:ext uri="{FF2B5EF4-FFF2-40B4-BE49-F238E27FC236}">
                <a16:creationId xmlns:a16="http://schemas.microsoft.com/office/drawing/2014/main" id="{041CE540-90F2-469B-9959-FA903D84DAA6}"/>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Ley 39/2015 arts. 14, 41 y 43 · RD 1363/2010 · Orden EHA/3552/2011</a:t>
            </a:r>
          </a:p>
        </p:txBody>
      </p:sp>
      <p:sp>
        <p:nvSpPr>
          <p:cNvPr id="5" name="Page number">
            <a:extLst>
              <a:ext uri="{FF2B5EF4-FFF2-40B4-BE49-F238E27FC236}">
                <a16:creationId xmlns:a16="http://schemas.microsoft.com/office/drawing/2014/main" id="{7D76AF8A-4433-4B25-A0A7-0821B4E925F1}"/>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113 / 117</a:t>
            </a:r>
          </a:p>
        </p:txBody>
      </p:sp>
      <p:sp>
        <p:nvSpPr>
          <p:cNvPr id="6" name="Main value">
            <a:extLst>
              <a:ext uri="{FF2B5EF4-FFF2-40B4-BE49-F238E27FC236}">
                <a16:creationId xmlns:a16="http://schemas.microsoft.com/office/drawing/2014/main" id="{BA16C8D6-7DA0-4475-9A3A-2FFA1920F8B1}"/>
              </a:ext>
            </a:extLst>
          </p:cNvPr>
          <p:cNvSpPr>
            <a:spLocks noGrp="1"/>
          </p:cNvSpPr>
          <p:nvPr/>
        </p:nvSpPr>
        <p:spPr>
          <a:xfrm>
            <a:off x="609600" y="2705100"/>
            <a:ext cx="4381500" cy="1247775"/>
          </a:xfrm>
          <a:prstGeom prst="rect">
            <a:avLst/>
          </a:prstGeom>
          <a:noFill/>
          <a:ln w="0">
            <a:noFill/>
          </a:ln>
        </p:spPr>
        <p:txBody>
          <a:bodyPr wrap="square" lIns="0" tIns="0" rIns="0" bIns="0" anchor="t">
            <a:noAutofit/>
          </a:bodyPr>
          <a:lstStyle/>
          <a:p>
            <a:pPr>
              <a:buNone/>
              <a:defRPr sz="8100" b="1">
                <a:solidFill>
                  <a:srgbClr val="8F3D33"/>
                </a:solidFill>
                <a:latin typeface="DejaVu Sans"/>
                <a:ea typeface="DejaVu Sans"/>
                <a:cs typeface="DejaVu Sans"/>
              </a:defRPr>
            </a:pPr>
            <a:r>
              <a:rPr sz="8100" b="1">
                <a:solidFill>
                  <a:srgbClr val="8F3D33"/>
                </a:solidFill>
                <a:latin typeface="DejaVu Sans"/>
                <a:ea typeface="DejaVu Sans"/>
                <a:cs typeface="DejaVu Sans"/>
              </a:rPr>
              <a:t>10</a:t>
            </a:r>
          </a:p>
        </p:txBody>
      </p:sp>
      <p:sp>
        <p:nvSpPr>
          <p:cNvPr id="7" name="Value explanation">
            <a:extLst>
              <a:ext uri="{FF2B5EF4-FFF2-40B4-BE49-F238E27FC236}">
                <a16:creationId xmlns:a16="http://schemas.microsoft.com/office/drawing/2014/main" id="{5EFE865A-B26B-4398-94DA-652C3AB87B14}"/>
              </a:ext>
            </a:extLst>
          </p:cNvPr>
          <p:cNvSpPr>
            <a:spLocks noGrp="1"/>
          </p:cNvSpPr>
          <p:nvPr/>
        </p:nvSpPr>
        <p:spPr>
          <a:xfrm>
            <a:off x="609600" y="4143375"/>
            <a:ext cx="4267200" cy="1476375"/>
          </a:xfrm>
          <a:prstGeom prst="rect">
            <a:avLst/>
          </a:prstGeom>
          <a:noFill/>
          <a:ln w="0">
            <a:noFill/>
          </a:ln>
        </p:spPr>
        <p:txBody>
          <a:bodyPr wrap="square" lIns="0" tIns="0" rIns="0" bIns="0" anchor="t">
            <a:noAutofit/>
          </a:bodyPr>
          <a:lstStyle/>
          <a:p>
            <a:pPr>
              <a:buNone/>
              <a:defRPr sz="2250" b="1">
                <a:solidFill>
                  <a:srgbClr val="172F46"/>
                </a:solidFill>
                <a:latin typeface="DejaVu Sans"/>
                <a:ea typeface="DejaVu Sans"/>
                <a:cs typeface="DejaVu Sans"/>
              </a:defRPr>
            </a:pPr>
            <a:r>
              <a:rPr sz="2250" b="1">
                <a:solidFill>
                  <a:srgbClr val="172F46"/>
                </a:solidFill>
                <a:latin typeface="DejaVu Sans"/>
                <a:ea typeface="DejaVu Sans"/>
                <a:cs typeface="DejaVu Sans"/>
              </a:rPr>
              <a:t>Días naturales sin acceder al contenido</a:t>
            </a:r>
          </a:p>
        </p:txBody>
      </p:sp>
      <p:sp>
        <p:nvSpPr>
          <p:cNvPr id="8" name="Item 1 title">
            <a:extLst>
              <a:ext uri="{FF2B5EF4-FFF2-40B4-BE49-F238E27FC236}">
                <a16:creationId xmlns:a16="http://schemas.microsoft.com/office/drawing/2014/main" id="{038C7463-09FB-4BB2-B64A-07C7618EE4BA}"/>
              </a:ext>
            </a:extLst>
          </p:cNvPr>
          <p:cNvSpPr>
            <a:spLocks noGrp="1"/>
          </p:cNvSpPr>
          <p:nvPr/>
        </p:nvSpPr>
        <p:spPr>
          <a:xfrm>
            <a:off x="5619750" y="2705100"/>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Si accede</a:t>
            </a:r>
          </a:p>
        </p:txBody>
      </p:sp>
      <p:sp>
        <p:nvSpPr>
          <p:cNvPr id="9" name="Item 1 explanation">
            <a:extLst>
              <a:ext uri="{FF2B5EF4-FFF2-40B4-BE49-F238E27FC236}">
                <a16:creationId xmlns:a16="http://schemas.microsoft.com/office/drawing/2014/main" id="{2901FD59-F041-41BF-8D6C-91BD2A798341}"/>
              </a:ext>
            </a:extLst>
          </p:cNvPr>
          <p:cNvSpPr>
            <a:spLocks noGrp="1"/>
          </p:cNvSpPr>
          <p:nvPr/>
        </p:nvSpPr>
        <p:spPr>
          <a:xfrm>
            <a:off x="5619750" y="3343275"/>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La notificación se practica en el momento del acceso al contenido.</a:t>
            </a:r>
          </a:p>
        </p:txBody>
      </p:sp>
      <p:sp>
        <p:nvSpPr>
          <p:cNvPr id="10" name="Item 2 title">
            <a:extLst>
              <a:ext uri="{FF2B5EF4-FFF2-40B4-BE49-F238E27FC236}">
                <a16:creationId xmlns:a16="http://schemas.microsoft.com/office/drawing/2014/main" id="{A8547647-7812-4B4C-91CB-700A3C2D9F82}"/>
              </a:ext>
            </a:extLst>
          </p:cNvPr>
          <p:cNvSpPr>
            <a:spLocks noGrp="1"/>
          </p:cNvSpPr>
          <p:nvPr/>
        </p:nvSpPr>
        <p:spPr>
          <a:xfrm>
            <a:off x="5619750" y="4276725"/>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Si no accede</a:t>
            </a:r>
          </a:p>
        </p:txBody>
      </p:sp>
      <p:sp>
        <p:nvSpPr>
          <p:cNvPr id="11" name="Item 2 explanation">
            <a:extLst>
              <a:ext uri="{FF2B5EF4-FFF2-40B4-BE49-F238E27FC236}">
                <a16:creationId xmlns:a16="http://schemas.microsoft.com/office/drawing/2014/main" id="{78FC62D8-2D51-4E09-B0B5-88761C5820F2}"/>
              </a:ext>
            </a:extLst>
          </p:cNvPr>
          <p:cNvSpPr>
            <a:spLocks noGrp="1"/>
          </p:cNvSpPr>
          <p:nvPr/>
        </p:nvSpPr>
        <p:spPr>
          <a:xfrm>
            <a:off x="5619750" y="4914900"/>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Para canal obligatorio o elegido, se entiende rechazada al transcurrir diez días naturales.</a:t>
            </a:r>
          </a:p>
        </p:txBody>
      </p:sp>
    </p:spTree>
    <p:extLst>
      <p:ext uri="{BB962C8B-B14F-4D97-AF65-F5344CB8AC3E}">
        <p14:creationId xmlns:p14="http://schemas.microsoft.com/office/powerpoint/2010/main" val="43473996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5655B590-8423-42A3-A727-39CB4582874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11  Notificaciones electrónicas  /  11.3  (1/2)  ·  TRANSVERSAL: ÓRGANO QUE DICTA Y NOTIFICA EL ACTO</a:t>
            </a:r>
          </a:p>
        </p:txBody>
      </p:sp>
      <p:sp>
        <p:nvSpPr>
          <p:cNvPr id="2" name="Slide title">
            <a:extLst>
              <a:ext uri="{FF2B5EF4-FFF2-40B4-BE49-F238E27FC236}">
                <a16:creationId xmlns:a16="http://schemas.microsoft.com/office/drawing/2014/main" id="{246585D0-B023-492C-9204-A088E70C63EC}"/>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Órgano emisor · Organizar los días de cortesía</a:t>
            </a:r>
          </a:p>
        </p:txBody>
      </p:sp>
      <p:sp>
        <p:nvSpPr>
          <p:cNvPr id="3" name="Legal reference footer">
            <a:extLst>
              <a:ext uri="{FF2B5EF4-FFF2-40B4-BE49-F238E27FC236}">
                <a16:creationId xmlns:a16="http://schemas.microsoft.com/office/drawing/2014/main" id="{B6D310E4-232F-406B-B980-C4CE164576A0}"/>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Ley 39/2015 arts. 14, 41 y 43 · RD 1363/2010 · Orden EHA/3552/2011</a:t>
            </a:r>
          </a:p>
        </p:txBody>
      </p:sp>
      <p:sp>
        <p:nvSpPr>
          <p:cNvPr id="4" name="Page number">
            <a:extLst>
              <a:ext uri="{FF2B5EF4-FFF2-40B4-BE49-F238E27FC236}">
                <a16:creationId xmlns:a16="http://schemas.microsoft.com/office/drawing/2014/main" id="{0F18FC94-024C-4818-92E8-859652FB8939}"/>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114 / 117</a:t>
            </a:r>
          </a:p>
        </p:txBody>
      </p:sp>
      <p:sp>
        <p:nvSpPr>
          <p:cNvPr id="5" name="Main value">
            <a:extLst>
              <a:ext uri="{FF2B5EF4-FFF2-40B4-BE49-F238E27FC236}">
                <a16:creationId xmlns:a16="http://schemas.microsoft.com/office/drawing/2014/main" id="{CEA8C99B-A58A-445E-8768-9A69142152F0}"/>
              </a:ext>
            </a:extLst>
          </p:cNvPr>
          <p:cNvSpPr>
            <a:spLocks noGrp="1"/>
          </p:cNvSpPr>
          <p:nvPr/>
        </p:nvSpPr>
        <p:spPr>
          <a:xfrm>
            <a:off x="609600" y="2438400"/>
            <a:ext cx="4381500" cy="1247775"/>
          </a:xfrm>
          <a:prstGeom prst="rect">
            <a:avLst/>
          </a:prstGeom>
          <a:noFill/>
          <a:ln w="0">
            <a:noFill/>
          </a:ln>
        </p:spPr>
        <p:txBody>
          <a:bodyPr wrap="square" lIns="0" tIns="0" rIns="0" bIns="0" anchor="t">
            <a:noAutofit/>
          </a:bodyPr>
          <a:lstStyle/>
          <a:p>
            <a:pPr>
              <a:buNone/>
              <a:defRPr sz="8100" b="1">
                <a:solidFill>
                  <a:srgbClr val="8F3D33"/>
                </a:solidFill>
                <a:latin typeface="DejaVu Sans"/>
                <a:ea typeface="DejaVu Sans"/>
                <a:cs typeface="DejaVu Sans"/>
              </a:defRPr>
            </a:pPr>
            <a:r>
              <a:rPr sz="8100" b="1">
                <a:solidFill>
                  <a:srgbClr val="8F3D33"/>
                </a:solidFill>
                <a:latin typeface="DejaVu Sans"/>
                <a:ea typeface="DejaVu Sans"/>
                <a:cs typeface="DejaVu Sans"/>
              </a:rPr>
              <a:t>30</a:t>
            </a:r>
          </a:p>
        </p:txBody>
      </p:sp>
      <p:sp>
        <p:nvSpPr>
          <p:cNvPr id="6" name="Value explanation">
            <a:extLst>
              <a:ext uri="{FF2B5EF4-FFF2-40B4-BE49-F238E27FC236}">
                <a16:creationId xmlns:a16="http://schemas.microsoft.com/office/drawing/2014/main" id="{EB9C4309-47AE-48E0-8727-11A42C90B9C8}"/>
              </a:ext>
            </a:extLst>
          </p:cNvPr>
          <p:cNvSpPr>
            <a:spLocks noGrp="1"/>
          </p:cNvSpPr>
          <p:nvPr/>
        </p:nvSpPr>
        <p:spPr>
          <a:xfrm>
            <a:off x="609600" y="3876675"/>
            <a:ext cx="4267200" cy="1476375"/>
          </a:xfrm>
          <a:prstGeom prst="rect">
            <a:avLst/>
          </a:prstGeom>
          <a:noFill/>
          <a:ln w="0">
            <a:noFill/>
          </a:ln>
        </p:spPr>
        <p:txBody>
          <a:bodyPr wrap="square" lIns="0" tIns="0" rIns="0" bIns="0" anchor="t">
            <a:noAutofit/>
          </a:bodyPr>
          <a:lstStyle/>
          <a:p>
            <a:pPr>
              <a:buNone/>
              <a:defRPr sz="2250" b="1">
                <a:solidFill>
                  <a:srgbClr val="172F46"/>
                </a:solidFill>
                <a:latin typeface="DejaVu Sans"/>
                <a:ea typeface="DejaVu Sans"/>
                <a:cs typeface="DejaVu Sans"/>
              </a:defRPr>
            </a:pPr>
            <a:r>
              <a:rPr sz="2250" b="1">
                <a:solidFill>
                  <a:srgbClr val="172F46"/>
                </a:solidFill>
                <a:latin typeface="DejaVu Sans"/>
                <a:ea typeface="DejaVu Sans"/>
                <a:cs typeface="DejaVu Sans"/>
              </a:rPr>
              <a:t>Días naturales por año, sin prorrateo</a:t>
            </a:r>
          </a:p>
        </p:txBody>
      </p:sp>
      <p:sp>
        <p:nvSpPr>
          <p:cNvPr id="7" name="Item 1 title">
            <a:extLst>
              <a:ext uri="{FF2B5EF4-FFF2-40B4-BE49-F238E27FC236}">
                <a16:creationId xmlns:a16="http://schemas.microsoft.com/office/drawing/2014/main" id="{B0F7BEE2-164F-42DB-8DBC-E9EA7AD14FA5}"/>
              </a:ext>
            </a:extLst>
          </p:cNvPr>
          <p:cNvSpPr>
            <a:spLocks noGrp="1"/>
          </p:cNvSpPr>
          <p:nvPr/>
        </p:nvSpPr>
        <p:spPr>
          <a:xfrm>
            <a:off x="5619750" y="2438400"/>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Aviso previo</a:t>
            </a:r>
          </a:p>
        </p:txBody>
      </p:sp>
      <p:sp>
        <p:nvSpPr>
          <p:cNvPr id="8" name="Item 1 explanation">
            <a:extLst>
              <a:ext uri="{FF2B5EF4-FFF2-40B4-BE49-F238E27FC236}">
                <a16:creationId xmlns:a16="http://schemas.microsoft.com/office/drawing/2014/main" id="{F9166B5C-6E59-413F-A73E-71ECE481B664}"/>
              </a:ext>
            </a:extLst>
          </p:cNvPr>
          <p:cNvSpPr>
            <a:spLocks noGrp="1"/>
          </p:cNvSpPr>
          <p:nvPr/>
        </p:nvSpPr>
        <p:spPr>
          <a:xfrm>
            <a:off x="5619750" y="3076575"/>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Solicite o modifique las fechas con al menos siete días naturales de antelación.</a:t>
            </a:r>
          </a:p>
        </p:txBody>
      </p:sp>
      <p:sp>
        <p:nvSpPr>
          <p:cNvPr id="9" name="Item 2 title">
            <a:extLst>
              <a:ext uri="{FF2B5EF4-FFF2-40B4-BE49-F238E27FC236}">
                <a16:creationId xmlns:a16="http://schemas.microsoft.com/office/drawing/2014/main" id="{D5403EAF-2A2F-4FFF-9889-E5EBD88408EE}"/>
              </a:ext>
            </a:extLst>
          </p:cNvPr>
          <p:cNvSpPr>
            <a:spLocks noGrp="1"/>
          </p:cNvSpPr>
          <p:nvPr/>
        </p:nvSpPr>
        <p:spPr>
          <a:xfrm>
            <a:off x="5619750" y="4010025"/>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Alcance del servicio</a:t>
            </a:r>
          </a:p>
        </p:txBody>
      </p:sp>
      <p:sp>
        <p:nvSpPr>
          <p:cNvPr id="10" name="Item 2 explanation">
            <a:extLst>
              <a:ext uri="{FF2B5EF4-FFF2-40B4-BE49-F238E27FC236}">
                <a16:creationId xmlns:a16="http://schemas.microsoft.com/office/drawing/2014/main" id="{BBC67E03-0C0A-4E0B-8584-4AE5B0E947EB}"/>
              </a:ext>
            </a:extLst>
          </p:cNvPr>
          <p:cNvSpPr>
            <a:spLocks noGrp="1"/>
          </p:cNvSpPr>
          <p:nvPr/>
        </p:nvSpPr>
        <p:spPr>
          <a:xfrm>
            <a:off x="5619750" y="4648200"/>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Impide nuevas puestas a disposición en los procedimientos y organismos cubiertos.</a:t>
            </a:r>
          </a:p>
        </p:txBody>
      </p:sp>
    </p:spTree>
    <p:extLst>
      <p:ext uri="{BB962C8B-B14F-4D97-AF65-F5344CB8AC3E}">
        <p14:creationId xmlns:p14="http://schemas.microsoft.com/office/powerpoint/2010/main" val="362659226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348DCA14-6989-44A9-98A0-B668A02345A9}"/>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11  Notificaciones electrónicas  /  11.3  (2/2)  ·  TRANSVERSAL: ÓRGANO QUE DICTA Y NOTIFICA EL ACTO</a:t>
            </a:r>
          </a:p>
        </p:txBody>
      </p:sp>
      <p:sp>
        <p:nvSpPr>
          <p:cNvPr id="2" name="Slide title">
            <a:extLst>
              <a:ext uri="{FF2B5EF4-FFF2-40B4-BE49-F238E27FC236}">
                <a16:creationId xmlns:a16="http://schemas.microsoft.com/office/drawing/2014/main" id="{EC1360A3-1683-4EA7-9F96-A82B1118B06E}"/>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Órgano emisor · Planificar ausencias sin perder plazos</a:t>
            </a:r>
          </a:p>
        </p:txBody>
      </p:sp>
      <p:sp>
        <p:nvSpPr>
          <p:cNvPr id="3" name="Legal reference footer">
            <a:extLst>
              <a:ext uri="{FF2B5EF4-FFF2-40B4-BE49-F238E27FC236}">
                <a16:creationId xmlns:a16="http://schemas.microsoft.com/office/drawing/2014/main" id="{8E8B02F4-791D-4C58-B16B-BE58AB87E85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Ley 39/2015 arts. 14, 41 y 43 · RD 1363/2010 · Orden EHA/3552/2011</a:t>
            </a:r>
          </a:p>
        </p:txBody>
      </p:sp>
      <p:sp>
        <p:nvSpPr>
          <p:cNvPr id="4" name="Page number">
            <a:extLst>
              <a:ext uri="{FF2B5EF4-FFF2-40B4-BE49-F238E27FC236}">
                <a16:creationId xmlns:a16="http://schemas.microsoft.com/office/drawing/2014/main" id="{BB122B2A-858C-4674-A59C-B48202CEC2C4}"/>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115 / 117</a:t>
            </a:r>
          </a:p>
        </p:txBody>
      </p:sp>
      <p:sp>
        <p:nvSpPr>
          <p:cNvPr id="5" name="Item 1 title">
            <a:extLst>
              <a:ext uri="{FF2B5EF4-FFF2-40B4-BE49-F238E27FC236}">
                <a16:creationId xmlns:a16="http://schemas.microsoft.com/office/drawing/2014/main" id="{425D4E94-886E-4E7E-9A3E-873308B3B94D}"/>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Antes de salir</a:t>
            </a:r>
          </a:p>
        </p:txBody>
      </p:sp>
      <p:sp>
        <p:nvSpPr>
          <p:cNvPr id="6" name="Item 1 explanation">
            <a:extLst>
              <a:ext uri="{FF2B5EF4-FFF2-40B4-BE49-F238E27FC236}">
                <a16:creationId xmlns:a16="http://schemas.microsoft.com/office/drawing/2014/main" id="{89AEC155-4DF0-4E4C-B0D0-49B7B5A05346}"/>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Revise pendientes, certificados y vencimientos ya abiertos.</a:t>
            </a:r>
          </a:p>
        </p:txBody>
      </p:sp>
      <p:sp>
        <p:nvSpPr>
          <p:cNvPr id="7" name="Item 2 title">
            <a:extLst>
              <a:ext uri="{FF2B5EF4-FFF2-40B4-BE49-F238E27FC236}">
                <a16:creationId xmlns:a16="http://schemas.microsoft.com/office/drawing/2014/main" id="{B0634C26-348D-4FC6-9A2E-447AE9113660}"/>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Durante los días elegidos</a:t>
            </a:r>
          </a:p>
        </p:txBody>
      </p:sp>
      <p:sp>
        <p:nvSpPr>
          <p:cNvPr id="8" name="Item 2 explanation">
            <a:extLst>
              <a:ext uri="{FF2B5EF4-FFF2-40B4-BE49-F238E27FC236}">
                <a16:creationId xmlns:a16="http://schemas.microsoft.com/office/drawing/2014/main" id="{86249139-CB82-4BE0-9E64-0BC37D700131}"/>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cortesía no detiene el plazo de una notificación puesta a disposición antes del período.</a:t>
            </a:r>
          </a:p>
        </p:txBody>
      </p:sp>
      <p:sp>
        <p:nvSpPr>
          <p:cNvPr id="9" name="Item 3 title">
            <a:extLst>
              <a:ext uri="{FF2B5EF4-FFF2-40B4-BE49-F238E27FC236}">
                <a16:creationId xmlns:a16="http://schemas.microsoft.com/office/drawing/2014/main" id="{C408DF42-CC9D-4014-892A-CFC2B84B05C1}"/>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Al regresar</a:t>
            </a:r>
          </a:p>
        </p:txBody>
      </p:sp>
      <p:sp>
        <p:nvSpPr>
          <p:cNvPr id="10" name="Item 3 explanation">
            <a:extLst>
              <a:ext uri="{FF2B5EF4-FFF2-40B4-BE49-F238E27FC236}">
                <a16:creationId xmlns:a16="http://schemas.microsoft.com/office/drawing/2014/main" id="{36F647D0-3B41-4B97-BBDA-BBB747F6529A}"/>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Compruebe nuevas comunicaciones y conserve el justificante de los días seleccionados.</a:t>
            </a:r>
          </a:p>
        </p:txBody>
      </p:sp>
    </p:spTree>
    <p:extLst>
      <p:ext uri="{BB962C8B-B14F-4D97-AF65-F5344CB8AC3E}">
        <p14:creationId xmlns:p14="http://schemas.microsoft.com/office/powerpoint/2010/main" val="408443732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BC9378-CF1B-F64C-18C4-229382DE18BD}"/>
              </a:ext>
            </a:extLst>
          </p:cNvPr>
          <p:cNvSpPr>
            <a:spLocks noGrp="1"/>
          </p:cNvSpPr>
          <p:nvPr>
            <p:ph type="title"/>
          </p:nvPr>
        </p:nvSpPr>
        <p:spPr>
          <a:xfrm>
            <a:off x="1219200" y="2286000"/>
            <a:ext cx="9753600" cy="1143000"/>
          </a:xfrm>
        </p:spPr>
        <p:txBody>
          <a:bodyPr/>
          <a:lstStyle/>
          <a:p>
            <a:pPr algn="ctr"/>
            <a:r>
              <a:rPr lang="es-ES" dirty="0"/>
              <a:t>SANCIONES</a:t>
            </a:r>
          </a:p>
        </p:txBody>
      </p:sp>
    </p:spTree>
    <p:extLst>
      <p:ext uri="{BB962C8B-B14F-4D97-AF65-F5344CB8AC3E}">
        <p14:creationId xmlns:p14="http://schemas.microsoft.com/office/powerpoint/2010/main" val="329515519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A230B762-932F-4C00-8CF6-2BD8B62FD4B0}"/>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5.1  (1/2)  ·  ÓRGANO SANCIONADOR DEL ÁREA COMPETENTE; TRAMITACIÓN SEPARADA</a:t>
            </a:r>
          </a:p>
        </p:txBody>
      </p:sp>
      <p:sp>
        <p:nvSpPr>
          <p:cNvPr id="2" name="Slide title">
            <a:extLst>
              <a:ext uri="{FF2B5EF4-FFF2-40B4-BE49-F238E27FC236}">
                <a16:creationId xmlns:a16="http://schemas.microsoft.com/office/drawing/2014/main" id="{5ED02036-2114-4AB0-9958-A8CD60B64BC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órgano del área competente, en procedimiento separado</a:t>
            </a:r>
          </a:p>
        </p:txBody>
      </p:sp>
      <p:sp>
        <p:nvSpPr>
          <p:cNvPr id="3" name="Legal reference footer">
            <a:extLst>
              <a:ext uri="{FF2B5EF4-FFF2-40B4-BE49-F238E27FC236}">
                <a16:creationId xmlns:a16="http://schemas.microsoft.com/office/drawing/2014/main" id="{5FE5CC8E-9770-4C48-B0D4-4868DC366E83}"/>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E1F36829-C7C3-4074-B919-BBD49F203C37}"/>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053 / 117</a:t>
            </a:r>
          </a:p>
        </p:txBody>
      </p:sp>
      <p:sp>
        <p:nvSpPr>
          <p:cNvPr id="5" name="Item 1 title">
            <a:extLst>
              <a:ext uri="{FF2B5EF4-FFF2-40B4-BE49-F238E27FC236}">
                <a16:creationId xmlns:a16="http://schemas.microsoft.com/office/drawing/2014/main" id="{D22988B7-A079-4CBB-89A7-087D4BC261D5}"/>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Procedimiento propio</a:t>
            </a:r>
          </a:p>
        </p:txBody>
      </p:sp>
      <p:sp>
        <p:nvSpPr>
          <p:cNvPr id="6" name="Item 1 explanation">
            <a:extLst>
              <a:ext uri="{FF2B5EF4-FFF2-40B4-BE49-F238E27FC236}">
                <a16:creationId xmlns:a16="http://schemas.microsoft.com/office/drawing/2014/main" id="{0E8C4E34-E713-4BD6-9778-8F34EA4E7C19}"/>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Por regla general, se tramita separado de la regularización tributaria.</a:t>
            </a:r>
          </a:p>
        </p:txBody>
      </p:sp>
      <p:sp>
        <p:nvSpPr>
          <p:cNvPr id="7" name="Item 2 title">
            <a:extLst>
              <a:ext uri="{FF2B5EF4-FFF2-40B4-BE49-F238E27FC236}">
                <a16:creationId xmlns:a16="http://schemas.microsoft.com/office/drawing/2014/main" id="{11608CDD-E499-45D7-AEF2-8E3C5674DF10}"/>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No basta la liquidación</a:t>
            </a:r>
          </a:p>
        </p:txBody>
      </p:sp>
      <p:sp>
        <p:nvSpPr>
          <p:cNvPr id="8" name="Item 2 explanation">
            <a:extLst>
              <a:ext uri="{FF2B5EF4-FFF2-40B4-BE49-F238E27FC236}">
                <a16:creationId xmlns:a16="http://schemas.microsoft.com/office/drawing/2014/main" id="{76E34E3C-3859-450B-AC52-199B8B568E3D}"/>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Debe acreditarse una conducta tipificada y culpable.</a:t>
            </a:r>
          </a:p>
        </p:txBody>
      </p:sp>
      <p:sp>
        <p:nvSpPr>
          <p:cNvPr id="9" name="Item 3 title">
            <a:extLst>
              <a:ext uri="{FF2B5EF4-FFF2-40B4-BE49-F238E27FC236}">
                <a16:creationId xmlns:a16="http://schemas.microsoft.com/office/drawing/2014/main" id="{A28A225C-5E95-4A81-89C1-9B8645A70CE8}"/>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Oportunidad de alegar</a:t>
            </a:r>
          </a:p>
        </p:txBody>
      </p:sp>
      <p:sp>
        <p:nvSpPr>
          <p:cNvPr id="10" name="Item 3 explanation">
            <a:extLst>
              <a:ext uri="{FF2B5EF4-FFF2-40B4-BE49-F238E27FC236}">
                <a16:creationId xmlns:a16="http://schemas.microsoft.com/office/drawing/2014/main" id="{61F72AE0-F298-43C3-8BA5-3B883ECB4B8D}"/>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propuesta debe permitir conocer los hechos, el cálculo y la responsabilidad imputada.</a:t>
            </a:r>
          </a:p>
        </p:txBody>
      </p:sp>
    </p:spTree>
    <p:extLst>
      <p:ext uri="{BB962C8B-B14F-4D97-AF65-F5344CB8AC3E}">
        <p14:creationId xmlns:p14="http://schemas.microsoft.com/office/powerpoint/2010/main" val="74168047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A684B296-11E6-4C69-904A-00569E212E86}"/>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5.1  (2/2)  ·  ÓRGANO SANCIONADOR DEL ÁREA COMPETENTE; TRAMITACIÓN SEPARADA</a:t>
            </a:r>
          </a:p>
        </p:txBody>
      </p:sp>
      <p:sp>
        <p:nvSpPr>
          <p:cNvPr id="2" name="Slide title">
            <a:extLst>
              <a:ext uri="{FF2B5EF4-FFF2-40B4-BE49-F238E27FC236}">
                <a16:creationId xmlns:a16="http://schemas.microsoft.com/office/drawing/2014/main" id="{6F2482DC-C2AE-4EA1-9607-39D74EF20258}"/>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Distinguir propuesta y acuerdo sancionador</a:t>
            </a:r>
          </a:p>
        </p:txBody>
      </p:sp>
      <p:sp>
        <p:nvSpPr>
          <p:cNvPr id="3" name="Legal reference footer">
            <a:extLst>
              <a:ext uri="{FF2B5EF4-FFF2-40B4-BE49-F238E27FC236}">
                <a16:creationId xmlns:a16="http://schemas.microsoft.com/office/drawing/2014/main" id="{263E340C-5705-4D4C-9ED0-15917E77E397}"/>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E82DFFDD-679D-4ACA-9D74-B145C4096A3F}"/>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054 / 117</a:t>
            </a:r>
          </a:p>
        </p:txBody>
      </p:sp>
      <p:sp>
        <p:nvSpPr>
          <p:cNvPr id="5" name="Item 1 title">
            <a:extLst>
              <a:ext uri="{FF2B5EF4-FFF2-40B4-BE49-F238E27FC236}">
                <a16:creationId xmlns:a16="http://schemas.microsoft.com/office/drawing/2014/main" id="{8A20AE76-7CCE-4F3E-A927-89B0FF6E77DB}"/>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Propuesta</a:t>
            </a:r>
          </a:p>
        </p:txBody>
      </p:sp>
      <p:sp>
        <p:nvSpPr>
          <p:cNvPr id="6" name="Item 1 explanation">
            <a:extLst>
              <a:ext uri="{FF2B5EF4-FFF2-40B4-BE49-F238E27FC236}">
                <a16:creationId xmlns:a16="http://schemas.microsoft.com/office/drawing/2014/main" id="{1CC47D2E-BF15-46E9-B533-C1B93889593D}"/>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Permite acceder al expediente y formular alegaciones antes de la decisión.</a:t>
            </a:r>
          </a:p>
        </p:txBody>
      </p:sp>
      <p:sp>
        <p:nvSpPr>
          <p:cNvPr id="7" name="Item 2 title">
            <a:extLst>
              <a:ext uri="{FF2B5EF4-FFF2-40B4-BE49-F238E27FC236}">
                <a16:creationId xmlns:a16="http://schemas.microsoft.com/office/drawing/2014/main" id="{DB723D16-A5B1-4ED1-8691-DAF75F44A0A3}"/>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Acuerdo final</a:t>
            </a:r>
          </a:p>
        </p:txBody>
      </p:sp>
      <p:sp>
        <p:nvSpPr>
          <p:cNvPr id="8" name="Item 2 explanation">
            <a:extLst>
              <a:ext uri="{FF2B5EF4-FFF2-40B4-BE49-F238E27FC236}">
                <a16:creationId xmlns:a16="http://schemas.microsoft.com/office/drawing/2014/main" id="{9F1BA76C-303B-49AB-9E90-6C63AFB33AE4}"/>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Impone la sanción e indica su pago, reducciones y vías de recurso.</a:t>
            </a:r>
          </a:p>
        </p:txBody>
      </p:sp>
      <p:sp>
        <p:nvSpPr>
          <p:cNvPr id="9" name="Item 3 title">
            <a:extLst>
              <a:ext uri="{FF2B5EF4-FFF2-40B4-BE49-F238E27FC236}">
                <a16:creationId xmlns:a16="http://schemas.microsoft.com/office/drawing/2014/main" id="{C13F9120-197A-4160-904F-E3F1B2B2DC08}"/>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Inicio con propuesta</a:t>
            </a:r>
          </a:p>
        </p:txBody>
      </p:sp>
      <p:sp>
        <p:nvSpPr>
          <p:cNvPr id="10" name="Item 3 explanation">
            <a:extLst>
              <a:ext uri="{FF2B5EF4-FFF2-40B4-BE49-F238E27FC236}">
                <a16:creationId xmlns:a16="http://schemas.microsoft.com/office/drawing/2014/main" id="{2C23AF4F-DE01-42F5-9577-EA8110ABAE8C}"/>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Si ya se conocen todos los elementos, la propuesta puede incluirse en el acuerdo de inicio.</a:t>
            </a:r>
          </a:p>
        </p:txBody>
      </p:sp>
    </p:spTree>
    <p:extLst>
      <p:ext uri="{BB962C8B-B14F-4D97-AF65-F5344CB8AC3E}">
        <p14:creationId xmlns:p14="http://schemas.microsoft.com/office/powerpoint/2010/main" val="84608005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2B7CECA0-FBA7-4CFE-B0ED-713E2E0473D0}"/>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5.1.1  (1/2)  ·  ÓRGANO SANCIONADOR DEL ÁREA COMPETENTE; TRAMITACIÓN SEPARADA</a:t>
            </a:r>
          </a:p>
        </p:txBody>
      </p:sp>
      <p:sp>
        <p:nvSpPr>
          <p:cNvPr id="2" name="Slide title">
            <a:extLst>
              <a:ext uri="{FF2B5EF4-FFF2-40B4-BE49-F238E27FC236}">
                <a16:creationId xmlns:a16="http://schemas.microsoft.com/office/drawing/2014/main" id="{3FAE364A-A235-4C53-B2D6-18A09046230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Cómo reconocer la propuesta de sanción</a:t>
            </a:r>
          </a:p>
        </p:txBody>
      </p:sp>
      <p:sp>
        <p:nvSpPr>
          <p:cNvPr id="3" name="Legal reference footer">
            <a:extLst>
              <a:ext uri="{FF2B5EF4-FFF2-40B4-BE49-F238E27FC236}">
                <a16:creationId xmlns:a16="http://schemas.microsoft.com/office/drawing/2014/main" id="{1FFB12A8-6796-4069-9227-67DE02CB49F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476C299E-6483-428D-A3BC-20AF089EC9AE}"/>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055 / 117</a:t>
            </a:r>
          </a:p>
        </p:txBody>
      </p:sp>
      <p:sp>
        <p:nvSpPr>
          <p:cNvPr id="5" name="Item 1 title">
            <a:extLst>
              <a:ext uri="{FF2B5EF4-FFF2-40B4-BE49-F238E27FC236}">
                <a16:creationId xmlns:a16="http://schemas.microsoft.com/office/drawing/2014/main" id="{7F69D137-F4D6-426A-A170-CB44A3F687F4}"/>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Conducta</a:t>
            </a:r>
          </a:p>
        </p:txBody>
      </p:sp>
      <p:sp>
        <p:nvSpPr>
          <p:cNvPr id="6" name="Item 1 explanation">
            <a:extLst>
              <a:ext uri="{FF2B5EF4-FFF2-40B4-BE49-F238E27FC236}">
                <a16:creationId xmlns:a16="http://schemas.microsoft.com/office/drawing/2014/main" id="{43F75EBD-2C68-43C9-B2CA-5F56770BE557}"/>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Hechos, período y obligación incumplida.</a:t>
            </a:r>
          </a:p>
        </p:txBody>
      </p:sp>
      <p:sp>
        <p:nvSpPr>
          <p:cNvPr id="7" name="Item 2 title">
            <a:extLst>
              <a:ext uri="{FF2B5EF4-FFF2-40B4-BE49-F238E27FC236}">
                <a16:creationId xmlns:a16="http://schemas.microsoft.com/office/drawing/2014/main" id="{E756F00E-9B9E-4678-85C3-3E5265DEF631}"/>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Calificación</a:t>
            </a:r>
          </a:p>
        </p:txBody>
      </p:sp>
      <p:sp>
        <p:nvSpPr>
          <p:cNvPr id="8" name="Item 2 explanation">
            <a:extLst>
              <a:ext uri="{FF2B5EF4-FFF2-40B4-BE49-F238E27FC236}">
                <a16:creationId xmlns:a16="http://schemas.microsoft.com/office/drawing/2014/main" id="{05002BAF-E28F-45D0-95AF-6D82B37467DB}"/>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Precepto infringido y carácter leve, grave o muy grave.</a:t>
            </a:r>
          </a:p>
        </p:txBody>
      </p:sp>
      <p:sp>
        <p:nvSpPr>
          <p:cNvPr id="9" name="Item 3 title">
            <a:extLst>
              <a:ext uri="{FF2B5EF4-FFF2-40B4-BE49-F238E27FC236}">
                <a16:creationId xmlns:a16="http://schemas.microsoft.com/office/drawing/2014/main" id="{0EFD460F-F0C0-4AF4-924C-C9439CEEA100}"/>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Importe</a:t>
            </a:r>
          </a:p>
        </p:txBody>
      </p:sp>
      <p:sp>
        <p:nvSpPr>
          <p:cNvPr id="10" name="Item 3 explanation">
            <a:extLst>
              <a:ext uri="{FF2B5EF4-FFF2-40B4-BE49-F238E27FC236}">
                <a16:creationId xmlns:a16="http://schemas.microsoft.com/office/drawing/2014/main" id="{10082499-F343-43FB-BCF4-BDE6543B5CDC}"/>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Base, porcentaje, criterios de graduación y reducciones.</a:t>
            </a:r>
          </a:p>
        </p:txBody>
      </p:sp>
      <p:sp>
        <p:nvSpPr>
          <p:cNvPr id="11" name="Item 4 title">
            <a:extLst>
              <a:ext uri="{FF2B5EF4-FFF2-40B4-BE49-F238E27FC236}">
                <a16:creationId xmlns:a16="http://schemas.microsoft.com/office/drawing/2014/main" id="{436CEA68-00DD-4AAB-B1E8-F1C995C810FB}"/>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Defensa</a:t>
            </a:r>
          </a:p>
        </p:txBody>
      </p:sp>
      <p:sp>
        <p:nvSpPr>
          <p:cNvPr id="12" name="Item 4 explanation">
            <a:extLst>
              <a:ext uri="{FF2B5EF4-FFF2-40B4-BE49-F238E27FC236}">
                <a16:creationId xmlns:a16="http://schemas.microsoft.com/office/drawing/2014/main" id="{F1E3820F-9F87-4891-8210-D67E6FC92DDA}"/>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Plazo de quince días hábiles, acceso al expediente y CSV.</a:t>
            </a:r>
          </a:p>
        </p:txBody>
      </p:sp>
    </p:spTree>
    <p:extLst>
      <p:ext uri="{BB962C8B-B14F-4D97-AF65-F5344CB8AC3E}">
        <p14:creationId xmlns:p14="http://schemas.microsoft.com/office/powerpoint/2010/main" val="186291273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F13CA932-32BE-4752-8044-E7AFEF372CA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5.2 · 5.2.1  (1/2)  ·  ÓRGANO SANCIONADOR DEL ÁREA COMPETENTE; TRAMITACIÓN SEPARADA</a:t>
            </a:r>
          </a:p>
        </p:txBody>
      </p:sp>
      <p:sp>
        <p:nvSpPr>
          <p:cNvPr id="2" name="Slide title">
            <a:extLst>
              <a:ext uri="{FF2B5EF4-FFF2-40B4-BE49-F238E27FC236}">
                <a16:creationId xmlns:a16="http://schemas.microsoft.com/office/drawing/2014/main" id="{8A5744A4-0F4E-4D6A-BA69-9784EDA95A52}"/>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Qué debe existir para sancionar</a:t>
            </a:r>
          </a:p>
        </p:txBody>
      </p:sp>
      <p:sp>
        <p:nvSpPr>
          <p:cNvPr id="3" name="Legal reference footer">
            <a:extLst>
              <a:ext uri="{FF2B5EF4-FFF2-40B4-BE49-F238E27FC236}">
                <a16:creationId xmlns:a16="http://schemas.microsoft.com/office/drawing/2014/main" id="{A98EC137-2FD1-45DC-A934-B10CA3B29E7E}"/>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A084BDF2-6B74-49D1-B700-74BC2AE3874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057 / 117</a:t>
            </a:r>
          </a:p>
        </p:txBody>
      </p:sp>
      <p:sp>
        <p:nvSpPr>
          <p:cNvPr id="5" name="Item 1 title">
            <a:extLst>
              <a:ext uri="{FF2B5EF4-FFF2-40B4-BE49-F238E27FC236}">
                <a16:creationId xmlns:a16="http://schemas.microsoft.com/office/drawing/2014/main" id="{D44853B8-A2A1-47F0-AF22-C6E2E4D3F5EA}"/>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Tipicidad</a:t>
            </a:r>
          </a:p>
        </p:txBody>
      </p:sp>
      <p:sp>
        <p:nvSpPr>
          <p:cNvPr id="6" name="Item 1 explanation">
            <a:extLst>
              <a:ext uri="{FF2B5EF4-FFF2-40B4-BE49-F238E27FC236}">
                <a16:creationId xmlns:a16="http://schemas.microsoft.com/office/drawing/2014/main" id="{2FD3F581-3BDC-4C8D-873B-B93202AD3F32}"/>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Una acción u omisión prevista como infracción en una ley.</a:t>
            </a:r>
          </a:p>
        </p:txBody>
      </p:sp>
      <p:sp>
        <p:nvSpPr>
          <p:cNvPr id="7" name="Item 2 title">
            <a:extLst>
              <a:ext uri="{FF2B5EF4-FFF2-40B4-BE49-F238E27FC236}">
                <a16:creationId xmlns:a16="http://schemas.microsoft.com/office/drawing/2014/main" id="{094FA71A-AF5F-4E89-BDDE-BE3BDC84AE4D}"/>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Responsabilidad</a:t>
            </a:r>
          </a:p>
        </p:txBody>
      </p:sp>
      <p:sp>
        <p:nvSpPr>
          <p:cNvPr id="8" name="Item 2 explanation">
            <a:extLst>
              <a:ext uri="{FF2B5EF4-FFF2-40B4-BE49-F238E27FC236}">
                <a16:creationId xmlns:a16="http://schemas.microsoft.com/office/drawing/2014/main" id="{018C8222-4B7E-4EAB-ACB1-0B345B5BD910}"/>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Una conducta imputable al sujeto y realizada con dolo o culpa, incluso negligencia.</a:t>
            </a:r>
          </a:p>
        </p:txBody>
      </p:sp>
      <p:sp>
        <p:nvSpPr>
          <p:cNvPr id="9" name="Item 3 title">
            <a:extLst>
              <a:ext uri="{FF2B5EF4-FFF2-40B4-BE49-F238E27FC236}">
                <a16:creationId xmlns:a16="http://schemas.microsoft.com/office/drawing/2014/main" id="{1BD1DB4B-66FF-4145-952F-0D068F199E14}"/>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Prueba y motivación</a:t>
            </a:r>
          </a:p>
        </p:txBody>
      </p:sp>
      <p:sp>
        <p:nvSpPr>
          <p:cNvPr id="10" name="Item 3 explanation">
            <a:extLst>
              <a:ext uri="{FF2B5EF4-FFF2-40B4-BE49-F238E27FC236}">
                <a16:creationId xmlns:a16="http://schemas.microsoft.com/office/drawing/2014/main" id="{27157E6B-DEB0-4C32-B4EC-ECDC37C4A3DF}"/>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Administración debe justificar los hechos y la culpabilidad en el caso concreto.</a:t>
            </a:r>
          </a:p>
        </p:txBody>
      </p:sp>
    </p:spTree>
    <p:extLst>
      <p:ext uri="{BB962C8B-B14F-4D97-AF65-F5344CB8AC3E}">
        <p14:creationId xmlns:p14="http://schemas.microsoft.com/office/powerpoint/2010/main" val="61255124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3A8C4D3A-75B0-4C79-B765-FFB8B6004DB2}"/>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5.2 · 5.2.1  (2/2)  ·  ÓRGANO SANCIONADOR DEL ÁREA COMPETENTE; TRAMITACIÓN SEPARADA</a:t>
            </a:r>
          </a:p>
        </p:txBody>
      </p:sp>
      <p:sp>
        <p:nvSpPr>
          <p:cNvPr id="2" name="Slide title">
            <a:extLst>
              <a:ext uri="{FF2B5EF4-FFF2-40B4-BE49-F238E27FC236}">
                <a16:creationId xmlns:a16="http://schemas.microsoft.com/office/drawing/2014/main" id="{37FD7880-EA51-4657-8C95-B04F2259E607}"/>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Una deuda no equivale a culpabilidad</a:t>
            </a:r>
          </a:p>
        </p:txBody>
      </p:sp>
      <p:sp>
        <p:nvSpPr>
          <p:cNvPr id="3" name="Legal reference footer">
            <a:extLst>
              <a:ext uri="{FF2B5EF4-FFF2-40B4-BE49-F238E27FC236}">
                <a16:creationId xmlns:a16="http://schemas.microsoft.com/office/drawing/2014/main" id="{BB523F98-50A4-4335-8F89-091040ECE2A9}"/>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E8CF2FB7-B845-498E-845A-777F7CAF3349}"/>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058 / 117</a:t>
            </a:r>
          </a:p>
        </p:txBody>
      </p:sp>
      <p:sp>
        <p:nvSpPr>
          <p:cNvPr id="5" name="Item 1 title">
            <a:extLst>
              <a:ext uri="{FF2B5EF4-FFF2-40B4-BE49-F238E27FC236}">
                <a16:creationId xmlns:a16="http://schemas.microsoft.com/office/drawing/2014/main" id="{EA7C8B62-823B-46DC-8A2B-121C2F6CA62A}"/>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Ajuste tributario</a:t>
            </a:r>
          </a:p>
        </p:txBody>
      </p:sp>
      <p:sp>
        <p:nvSpPr>
          <p:cNvPr id="6" name="Item 1 explanation">
            <a:extLst>
              <a:ext uri="{FF2B5EF4-FFF2-40B4-BE49-F238E27FC236}">
                <a16:creationId xmlns:a16="http://schemas.microsoft.com/office/drawing/2014/main" id="{108CA746-B160-4C47-86C3-6EBF967D0F61}"/>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Una interpretación o un cálculo pueden regularizarse sin que exista automáticamente una sanción.</a:t>
            </a:r>
          </a:p>
        </p:txBody>
      </p:sp>
      <p:sp>
        <p:nvSpPr>
          <p:cNvPr id="7" name="Item 2 title">
            <a:extLst>
              <a:ext uri="{FF2B5EF4-FFF2-40B4-BE49-F238E27FC236}">
                <a16:creationId xmlns:a16="http://schemas.microsoft.com/office/drawing/2014/main" id="{5290F50D-B0C8-4986-B4D9-C40859590568}"/>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Conformidad</a:t>
            </a:r>
          </a:p>
        </p:txBody>
      </p:sp>
      <p:sp>
        <p:nvSpPr>
          <p:cNvPr id="8" name="Item 2 explanation">
            <a:extLst>
              <a:ext uri="{FF2B5EF4-FFF2-40B4-BE49-F238E27FC236}">
                <a16:creationId xmlns:a16="http://schemas.microsoft.com/office/drawing/2014/main" id="{77547663-C846-49F1-9747-323A66170282}"/>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Aceptar la liquidación no significa reconocer dolo o negligencia.</a:t>
            </a:r>
          </a:p>
        </p:txBody>
      </p:sp>
      <p:sp>
        <p:nvSpPr>
          <p:cNvPr id="9" name="Item 3 title">
            <a:extLst>
              <a:ext uri="{FF2B5EF4-FFF2-40B4-BE49-F238E27FC236}">
                <a16:creationId xmlns:a16="http://schemas.microsoft.com/office/drawing/2014/main" id="{9FBACE99-4FFB-458B-A70E-C5B077E472E2}"/>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Alegaciones útiles</a:t>
            </a:r>
          </a:p>
        </p:txBody>
      </p:sp>
      <p:sp>
        <p:nvSpPr>
          <p:cNvPr id="10" name="Item 3 explanation">
            <a:extLst>
              <a:ext uri="{FF2B5EF4-FFF2-40B4-BE49-F238E27FC236}">
                <a16:creationId xmlns:a16="http://schemas.microsoft.com/office/drawing/2014/main" id="{3DFCA7A9-C2B5-4B60-8649-1802B8E4FFF1}"/>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Explique la diligencia seguida y vincúlela a documentos, consultas o circunstancias acreditadas.</a:t>
            </a:r>
          </a:p>
        </p:txBody>
      </p:sp>
    </p:spTree>
    <p:extLst>
      <p:ext uri="{BB962C8B-B14F-4D97-AF65-F5344CB8AC3E}">
        <p14:creationId xmlns:p14="http://schemas.microsoft.com/office/powerpoint/2010/main" val="42944735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7165A70E-1463-E6CD-A758-06A071F458FA}"/>
              </a:ext>
            </a:extLst>
          </p:cNvPr>
          <p:cNvGraphicFramePr>
            <a:graphicFrameLocks noChangeAspect="1"/>
          </p:cNvGraphicFramePr>
          <p:nvPr>
            <p:extLst>
              <p:ext uri="{D42A27DB-BD31-4B8C-83A1-F6EECF244321}">
                <p14:modId xmlns:p14="http://schemas.microsoft.com/office/powerpoint/2010/main" val="985617858"/>
              </p:ext>
            </p:extLst>
          </p:nvPr>
        </p:nvGraphicFramePr>
        <p:xfrm>
          <a:off x="2643188" y="2660650"/>
          <a:ext cx="6905625" cy="1533525"/>
        </p:xfrm>
        <a:graphic>
          <a:graphicData uri="http://schemas.openxmlformats.org/presentationml/2006/ole">
            <mc:AlternateContent xmlns:mc="http://schemas.openxmlformats.org/markup-compatibility/2006">
              <mc:Choice xmlns:v="urn:schemas-microsoft-com:vml" Requires="v">
                <p:oleObj name="Worksheet" r:id="rId2" imgW="6905549" imgH="1533671" progId="Excel.Sheet.12">
                  <p:link updateAutomatic="1"/>
                </p:oleObj>
              </mc:Choice>
              <mc:Fallback>
                <p:oleObj name="Worksheet" r:id="rId2" imgW="6905549" imgH="1533671" progId="Excel.Sheet.12">
                  <p:link updateAutomatic="1"/>
                  <p:pic>
                    <p:nvPicPr>
                      <p:cNvPr id="2" name="Objeto 1">
                        <a:extLst>
                          <a:ext uri="{FF2B5EF4-FFF2-40B4-BE49-F238E27FC236}">
                            <a16:creationId xmlns:a16="http://schemas.microsoft.com/office/drawing/2014/main" id="{7165A70E-1463-E6CD-A758-06A071F458FA}"/>
                          </a:ext>
                        </a:extLst>
                      </p:cNvPr>
                      <p:cNvPicPr/>
                      <p:nvPr/>
                    </p:nvPicPr>
                    <p:blipFill>
                      <a:blip r:embed="rId3"/>
                      <a:stretch>
                        <a:fillRect/>
                      </a:stretch>
                    </p:blipFill>
                    <p:spPr>
                      <a:xfrm>
                        <a:off x="2643188" y="2660650"/>
                        <a:ext cx="6905625" cy="1533525"/>
                      </a:xfrm>
                      <a:prstGeom prst="rect">
                        <a:avLst/>
                      </a:prstGeom>
                    </p:spPr>
                  </p:pic>
                </p:oleObj>
              </mc:Fallback>
            </mc:AlternateContent>
          </a:graphicData>
        </a:graphic>
      </p:graphicFrame>
    </p:spTree>
    <p:extLst>
      <p:ext uri="{BB962C8B-B14F-4D97-AF65-F5344CB8AC3E}">
        <p14:creationId xmlns:p14="http://schemas.microsoft.com/office/powerpoint/2010/main" val="27984560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94C06436-2877-4887-BF09-58BFE6548434}"/>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5.2.2  (1/2)  ·  ÓRGANO SANCIONADOR DEL ÁREA COMPETENTE; TRAMITACIÓN SEPARADA</a:t>
            </a:r>
          </a:p>
        </p:txBody>
      </p:sp>
      <p:sp>
        <p:nvSpPr>
          <p:cNvPr id="2" name="Slide title">
            <a:extLst>
              <a:ext uri="{FF2B5EF4-FFF2-40B4-BE49-F238E27FC236}">
                <a16:creationId xmlns:a16="http://schemas.microsoft.com/office/drawing/2014/main" id="{7D5FB621-33A2-4FC3-9C23-2F05364CE97C}"/>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Causas que pueden excluir responsabilidad</a:t>
            </a:r>
          </a:p>
        </p:txBody>
      </p:sp>
      <p:sp>
        <p:nvSpPr>
          <p:cNvPr id="3" name="Legal reference footer">
            <a:extLst>
              <a:ext uri="{FF2B5EF4-FFF2-40B4-BE49-F238E27FC236}">
                <a16:creationId xmlns:a16="http://schemas.microsoft.com/office/drawing/2014/main" id="{90D87721-F50D-4FD8-A29B-330E3A14ACEF}"/>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6CE896D5-509F-4E83-BDE7-10732199FB4E}"/>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059 / 117</a:t>
            </a:r>
          </a:p>
        </p:txBody>
      </p:sp>
      <p:sp>
        <p:nvSpPr>
          <p:cNvPr id="5" name="Item 1 title">
            <a:extLst>
              <a:ext uri="{FF2B5EF4-FFF2-40B4-BE49-F238E27FC236}">
                <a16:creationId xmlns:a16="http://schemas.microsoft.com/office/drawing/2014/main" id="{92A47342-AB22-4D68-8D73-8FD7DD529AEF}"/>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Capacidad y fuerza mayor</a:t>
            </a:r>
          </a:p>
        </p:txBody>
      </p:sp>
      <p:sp>
        <p:nvSpPr>
          <p:cNvPr id="6" name="Item 1 explanation">
            <a:extLst>
              <a:ext uri="{FF2B5EF4-FFF2-40B4-BE49-F238E27FC236}">
                <a16:creationId xmlns:a16="http://schemas.microsoft.com/office/drawing/2014/main" id="{15C970E1-116B-4084-A1C5-2FF7B5D56CCE}"/>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Falta de capacidad de obrar tributaria o un impedimento irresistible causalmente acreditado.</a:t>
            </a:r>
          </a:p>
        </p:txBody>
      </p:sp>
      <p:sp>
        <p:nvSpPr>
          <p:cNvPr id="7" name="Item 2 title">
            <a:extLst>
              <a:ext uri="{FF2B5EF4-FFF2-40B4-BE49-F238E27FC236}">
                <a16:creationId xmlns:a16="http://schemas.microsoft.com/office/drawing/2014/main" id="{B082E081-4033-4154-AAC3-3E092926BD83}"/>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Decisión colectiva</a:t>
            </a:r>
          </a:p>
        </p:txBody>
      </p:sp>
      <p:sp>
        <p:nvSpPr>
          <p:cNvPr id="8" name="Item 2 explanation">
            <a:extLst>
              <a:ext uri="{FF2B5EF4-FFF2-40B4-BE49-F238E27FC236}">
                <a16:creationId xmlns:a16="http://schemas.microsoft.com/office/drawing/2014/main" id="{C343C923-F1F5-4235-A786-C03C4F96AB65}"/>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No asistir o salvar el voto en la decisión infractora de un órgano colectivo.</a:t>
            </a:r>
          </a:p>
        </p:txBody>
      </p:sp>
      <p:sp>
        <p:nvSpPr>
          <p:cNvPr id="9" name="Item 3 title">
            <a:extLst>
              <a:ext uri="{FF2B5EF4-FFF2-40B4-BE49-F238E27FC236}">
                <a16:creationId xmlns:a16="http://schemas.microsoft.com/office/drawing/2014/main" id="{6DEE90EC-589F-4A8F-B007-C25401CD7309}"/>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Diligencia necesaria</a:t>
            </a:r>
          </a:p>
        </p:txBody>
      </p:sp>
      <p:sp>
        <p:nvSpPr>
          <p:cNvPr id="10" name="Item 3 explanation">
            <a:extLst>
              <a:ext uri="{FF2B5EF4-FFF2-40B4-BE49-F238E27FC236}">
                <a16:creationId xmlns:a16="http://schemas.microsoft.com/office/drawing/2014/main" id="{F066809D-BC61-4D07-9278-BBE74D3F7146}"/>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Actuar con diligencia, incluida una interpretación razonable de la norma.</a:t>
            </a:r>
          </a:p>
        </p:txBody>
      </p:sp>
      <p:sp>
        <p:nvSpPr>
          <p:cNvPr id="11" name="Item 4 title">
            <a:extLst>
              <a:ext uri="{FF2B5EF4-FFF2-40B4-BE49-F238E27FC236}">
                <a16:creationId xmlns:a16="http://schemas.microsoft.com/office/drawing/2014/main" id="{BCCA28C9-62C8-4C61-9CF2-9E4DF7D42B39}"/>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Medios oficiales</a:t>
            </a:r>
          </a:p>
        </p:txBody>
      </p:sp>
      <p:sp>
        <p:nvSpPr>
          <p:cNvPr id="12" name="Item 4 explanation">
            <a:extLst>
              <a:ext uri="{FF2B5EF4-FFF2-40B4-BE49-F238E27FC236}">
                <a16:creationId xmlns:a16="http://schemas.microsoft.com/office/drawing/2014/main" id="{0E6C7604-1087-40ED-9859-5F118405B239}"/>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Error imputable al funcionamiento de programas informáticos facilitados por la Administración.</a:t>
            </a:r>
          </a:p>
        </p:txBody>
      </p:sp>
    </p:spTree>
    <p:extLst>
      <p:ext uri="{BB962C8B-B14F-4D97-AF65-F5344CB8AC3E}">
        <p14:creationId xmlns:p14="http://schemas.microsoft.com/office/powerpoint/2010/main" val="14744612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BEE4064B-02C5-4C28-BF83-64B243FEA180}"/>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5.2.2  (2/2)  ·  ÓRGANO SANCIONADOR DEL ÁREA COMPETENTE; TRAMITACIÓN SEPARADA</a:t>
            </a:r>
          </a:p>
        </p:txBody>
      </p:sp>
      <p:sp>
        <p:nvSpPr>
          <p:cNvPr id="2" name="Slide title">
            <a:extLst>
              <a:ext uri="{FF2B5EF4-FFF2-40B4-BE49-F238E27FC236}">
                <a16:creationId xmlns:a16="http://schemas.microsoft.com/office/drawing/2014/main" id="{F535FA2F-B062-4BED-9F56-D89EF64AB65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Acreditar la eximente y regularizar</a:t>
            </a:r>
          </a:p>
        </p:txBody>
      </p:sp>
      <p:sp>
        <p:nvSpPr>
          <p:cNvPr id="3" name="Legal reference footer">
            <a:extLst>
              <a:ext uri="{FF2B5EF4-FFF2-40B4-BE49-F238E27FC236}">
                <a16:creationId xmlns:a16="http://schemas.microsoft.com/office/drawing/2014/main" id="{0EEA2230-C5CB-44C9-9931-2A0237480B97}"/>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91117173-1FFC-4608-BA0F-EF7411AF51AE}"/>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060 / 117</a:t>
            </a:r>
          </a:p>
        </p:txBody>
      </p:sp>
      <p:sp>
        <p:nvSpPr>
          <p:cNvPr id="5" name="Item 1 title">
            <a:extLst>
              <a:ext uri="{FF2B5EF4-FFF2-40B4-BE49-F238E27FC236}">
                <a16:creationId xmlns:a16="http://schemas.microsoft.com/office/drawing/2014/main" id="{32E596FA-2E42-4F38-B7A1-F8BA38264A72}"/>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Prueba concreta</a:t>
            </a:r>
          </a:p>
        </p:txBody>
      </p:sp>
      <p:sp>
        <p:nvSpPr>
          <p:cNvPr id="6" name="Item 1 explanation">
            <a:extLst>
              <a:ext uri="{FF2B5EF4-FFF2-40B4-BE49-F238E27FC236}">
                <a16:creationId xmlns:a16="http://schemas.microsoft.com/office/drawing/2014/main" id="{A075BDCA-ACE9-4CA2-85AD-900B68467BCF}"/>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Una enfermedad o incidencia informática requiere acreditar su efecto en el incumplimiento.</a:t>
            </a:r>
          </a:p>
        </p:txBody>
      </p:sp>
      <p:sp>
        <p:nvSpPr>
          <p:cNvPr id="7" name="Item 2 title">
            <a:extLst>
              <a:ext uri="{FF2B5EF4-FFF2-40B4-BE49-F238E27FC236}">
                <a16:creationId xmlns:a16="http://schemas.microsoft.com/office/drawing/2014/main" id="{682AA972-E84B-4127-A227-AD9C5963A3EC}"/>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Criterio administrativo</a:t>
            </a:r>
          </a:p>
        </p:txBody>
      </p:sp>
      <p:sp>
        <p:nvSpPr>
          <p:cNvPr id="8" name="Item 2 explanation">
            <a:extLst>
              <a:ext uri="{FF2B5EF4-FFF2-40B4-BE49-F238E27FC236}">
                <a16:creationId xmlns:a16="http://schemas.microsoft.com/office/drawing/2014/main" id="{2D73951F-AFAE-466A-991B-B82353C97460}"/>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Documente las publicaciones o consultas aplicables y la coincidencia de los hechos.</a:t>
            </a:r>
          </a:p>
        </p:txBody>
      </p:sp>
      <p:sp>
        <p:nvSpPr>
          <p:cNvPr id="9" name="Item 3 title">
            <a:extLst>
              <a:ext uri="{FF2B5EF4-FFF2-40B4-BE49-F238E27FC236}">
                <a16:creationId xmlns:a16="http://schemas.microsoft.com/office/drawing/2014/main" id="{4C11A9DA-38FB-4564-9289-29939C3CB0B3}"/>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Regularización voluntaria</a:t>
            </a:r>
          </a:p>
        </p:txBody>
      </p:sp>
      <p:sp>
        <p:nvSpPr>
          <p:cNvPr id="10" name="Item 3 explanation">
            <a:extLst>
              <a:ext uri="{FF2B5EF4-FFF2-40B4-BE49-F238E27FC236}">
                <a16:creationId xmlns:a16="http://schemas.microsoft.com/office/drawing/2014/main" id="{FD4D3E49-D7BF-4F6E-AC83-9DB98FFC145C}"/>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Puede excluir la sanción por la obligación regularizada, aunque haya recargos u otras consecuencias.</a:t>
            </a:r>
          </a:p>
        </p:txBody>
      </p:sp>
    </p:spTree>
    <p:extLst>
      <p:ext uri="{BB962C8B-B14F-4D97-AF65-F5344CB8AC3E}">
        <p14:creationId xmlns:p14="http://schemas.microsoft.com/office/powerpoint/2010/main" val="93898836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E891A2FD-227E-4993-BEAC-4471D734ABF8}"/>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5.3 · Cálculo  (1/2)  ·  ÓRGANO SANCIONADOR DEL ÁREA COMPETENTE; TRAMITACIÓN SEPARADA</a:t>
            </a:r>
          </a:p>
        </p:txBody>
      </p:sp>
      <p:sp>
        <p:nvSpPr>
          <p:cNvPr id="2" name="Slide title">
            <a:extLst>
              <a:ext uri="{FF2B5EF4-FFF2-40B4-BE49-F238E27FC236}">
                <a16:creationId xmlns:a16="http://schemas.microsoft.com/office/drawing/2014/main" id="{9F9DF167-4A48-4441-BE71-63EA6E8B1BC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Base, calificación y porcentaje</a:t>
            </a:r>
          </a:p>
        </p:txBody>
      </p:sp>
      <p:sp>
        <p:nvSpPr>
          <p:cNvPr id="3" name="Slide subtitle">
            <a:extLst>
              <a:ext uri="{FF2B5EF4-FFF2-40B4-BE49-F238E27FC236}">
                <a16:creationId xmlns:a16="http://schemas.microsoft.com/office/drawing/2014/main" id="{5E811AA0-EFBA-4B42-9EF1-C8F9EE5A0F73}"/>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Las reglas varían según la infracción</a:t>
            </a:r>
          </a:p>
        </p:txBody>
      </p:sp>
      <p:sp>
        <p:nvSpPr>
          <p:cNvPr id="4" name="Legal reference footer">
            <a:extLst>
              <a:ext uri="{FF2B5EF4-FFF2-40B4-BE49-F238E27FC236}">
                <a16:creationId xmlns:a16="http://schemas.microsoft.com/office/drawing/2014/main" id="{50DD2C7B-36C7-42F7-B1EA-D49CA899E368}"/>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5" name="Page number">
            <a:extLst>
              <a:ext uri="{FF2B5EF4-FFF2-40B4-BE49-F238E27FC236}">
                <a16:creationId xmlns:a16="http://schemas.microsoft.com/office/drawing/2014/main" id="{27C96184-D8BA-425F-A3BB-EED418B86C63}"/>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061 / 117</a:t>
            </a:r>
          </a:p>
        </p:txBody>
      </p:sp>
      <p:graphicFrame>
        <p:nvGraphicFramePr>
          <p:cNvPr id="13" name="Tabla 12">
            <a:extLst>
              <a:ext uri="{FF2B5EF4-FFF2-40B4-BE49-F238E27FC236}">
                <a16:creationId xmlns:a16="http://schemas.microsoft.com/office/drawing/2014/main" id="{825D368E-2862-4D4D-B138-49BC7F616375}"/>
              </a:ext>
            </a:extLst>
          </p:cNvPr>
          <p:cNvGraphicFramePr/>
          <p:nvPr/>
        </p:nvGraphicFramePr>
        <p:xfrm>
          <a:off x="609600" y="2362200"/>
          <a:ext cx="10972800" cy="2862072"/>
        </p:xfrm>
        <a:graphic>
          <a:graphicData uri="http://schemas.openxmlformats.org/drawingml/2006/table">
            <a:tbl>
              <a:tblPr/>
              <a:tblGrid>
                <a:gridCol w="3619500">
                  <a:extLst>
                    <a:ext uri="{9D8B030D-6E8A-4147-A177-3AD203B41FA5}">
                      <a16:colId xmlns:a16="http://schemas.microsoft.com/office/drawing/2014/main" val="20000"/>
                    </a:ext>
                  </a:extLst>
                </a:gridCol>
                <a:gridCol w="7353300">
                  <a:extLst>
                    <a:ext uri="{9D8B030D-6E8A-4147-A177-3AD203B41FA5}">
                      <a16:colId xmlns:a16="http://schemas.microsoft.com/office/drawing/2014/main" val="20001"/>
                    </a:ext>
                  </a:extLst>
                </a:gridCol>
              </a:tblGrid>
              <a:tr h="457200">
                <a:tc>
                  <a:txBody>
                    <a:bodyPr/>
                    <a:lstStyle/>
                    <a:p>
                      <a:r>
                        <a:rPr sz="1770" b="1">
                          <a:solidFill>
                            <a:srgbClr val="FFFFFF"/>
                          </a:solidFill>
                          <a:latin typeface="DejaVu Sans"/>
                          <a:ea typeface="DejaVu Sans"/>
                          <a:cs typeface="DejaVu Sans"/>
                        </a:rPr>
                        <a:t>Elemento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Qué comprobar</a:t>
                      </a:r>
                    </a:p>
                  </a:txBody>
                  <a:tcPr marL="133350" marR="133350" marT="57150" marB="57150" anchor="ctr">
                    <a:solidFill>
                      <a:srgbClr val="172F46"/>
                    </a:solidFill>
                  </a:tcPr>
                </a:tc>
                <a:extLst>
                  <a:ext uri="{0D108BD9-81ED-4DB2-BD59-A6C34878D82A}">
                    <a16:rowId xmlns:a16="http://schemas.microsoft.com/office/drawing/2014/main" val="10000"/>
                  </a:ext>
                </a:extLst>
              </a:tr>
              <a:tr h="631393">
                <a:tc>
                  <a:txBody>
                    <a:bodyPr/>
                    <a:lstStyle/>
                    <a:p>
                      <a:r>
                        <a:rPr sz="1755" b="0">
                          <a:solidFill>
                            <a:srgbClr val="172F46"/>
                          </a:solidFill>
                          <a:latin typeface="DejaVu Sans"/>
                          <a:ea typeface="DejaVu Sans"/>
                          <a:cs typeface="DejaVu Sans"/>
                        </a:rPr>
                        <a:t>Base de la sanción</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Importe definido para la infracción. No sumar automáticamente intereses.</a:t>
                      </a:r>
                    </a:p>
                  </a:txBody>
                  <a:tcPr marL="133350" marR="133350" marT="57150" marB="57150" anchor="ctr">
                    <a:solidFill>
                      <a:srgbClr val="FFFFFF"/>
                    </a:solidFill>
                  </a:tcPr>
                </a:tc>
                <a:extLst>
                  <a:ext uri="{0D108BD9-81ED-4DB2-BD59-A6C34878D82A}">
                    <a16:rowId xmlns:a16="http://schemas.microsoft.com/office/drawing/2014/main" val="10001"/>
                  </a:ext>
                </a:extLst>
              </a:tr>
              <a:tr h="631393">
                <a:tc>
                  <a:txBody>
                    <a:bodyPr/>
                    <a:lstStyle/>
                    <a:p>
                      <a:r>
                        <a:rPr sz="1755" b="0">
                          <a:solidFill>
                            <a:srgbClr val="172F46"/>
                          </a:solidFill>
                          <a:latin typeface="DejaVu Sans"/>
                          <a:ea typeface="DejaVu Sans"/>
                          <a:cs typeface="DejaVu Sans"/>
                        </a:rPr>
                        <a:t>Leve, grave o muy grave</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Aplicar los requisitos legales de ocultación, medios fraudulentos y demás supuestos.</a:t>
                      </a:r>
                    </a:p>
                  </a:txBody>
                  <a:tcPr marL="133350" marR="133350" marT="57150" marB="57150" anchor="ctr">
                    <a:solidFill>
                      <a:srgbClr val="EDF1F3"/>
                    </a:solidFill>
                  </a:tcPr>
                </a:tc>
                <a:extLst>
                  <a:ext uri="{0D108BD9-81ED-4DB2-BD59-A6C34878D82A}">
                    <a16:rowId xmlns:a16="http://schemas.microsoft.com/office/drawing/2014/main" val="10002"/>
                  </a:ext>
                </a:extLst>
              </a:tr>
              <a:tr h="631393">
                <a:tc>
                  <a:txBody>
                    <a:bodyPr/>
                    <a:lstStyle/>
                    <a:p>
                      <a:r>
                        <a:rPr sz="1755" b="0">
                          <a:solidFill>
                            <a:srgbClr val="172F46"/>
                          </a:solidFill>
                          <a:latin typeface="DejaVu Sans"/>
                          <a:ea typeface="DejaVu Sans"/>
                          <a:cs typeface="DejaVu Sans"/>
                        </a:rPr>
                        <a:t>Graduación</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Reincidencia y perjuicio económico cuando el precepto los prevé.</a:t>
                      </a:r>
                    </a:p>
                  </a:txBody>
                  <a:tcPr marL="133350" marR="133350" marT="57150" marB="57150" anchor="ctr">
                    <a:solidFill>
                      <a:srgbClr val="FFFFFF"/>
                    </a:solidFill>
                  </a:tcPr>
                </a:tc>
                <a:extLst>
                  <a:ext uri="{0D108BD9-81ED-4DB2-BD59-A6C34878D82A}">
                    <a16:rowId xmlns:a16="http://schemas.microsoft.com/office/drawing/2014/main" val="10003"/>
                  </a:ext>
                </a:extLst>
              </a:tr>
              <a:tr h="457200">
                <a:tc>
                  <a:txBody>
                    <a:bodyPr/>
                    <a:lstStyle/>
                    <a:p>
                      <a:r>
                        <a:rPr sz="1755" b="0">
                          <a:solidFill>
                            <a:srgbClr val="172F46"/>
                          </a:solidFill>
                          <a:latin typeface="DejaVu Sans"/>
                          <a:ea typeface="DejaVu Sans"/>
                          <a:cs typeface="DejaVu Sans"/>
                        </a:rPr>
                        <a:t>Cuantía</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Base × porcentaje, antes de las reducciones procedentes.</a:t>
                      </a:r>
                    </a:p>
                  </a:txBody>
                  <a:tcPr marL="133350" marR="133350" marT="57150" marB="57150" anchor="ctr">
                    <a:solidFill>
                      <a:srgbClr val="EDF1F3"/>
                    </a:solidFill>
                  </a:tcPr>
                </a:tc>
                <a:extLst>
                  <a:ext uri="{0D108BD9-81ED-4DB2-BD59-A6C34878D82A}">
                    <a16:rowId xmlns:a16="http://schemas.microsoft.com/office/drawing/2014/main" val="10004"/>
                  </a:ext>
                </a:extLst>
              </a:tr>
            </a:tbl>
          </a:graphicData>
        </a:graphic>
      </p:graphicFrame>
      <p:sp>
        <p:nvSpPr>
          <p:cNvPr id="7" name="Table explanation">
            <a:extLst>
              <a:ext uri="{FF2B5EF4-FFF2-40B4-BE49-F238E27FC236}">
                <a16:creationId xmlns:a16="http://schemas.microsoft.com/office/drawing/2014/main" id="{9B0CF16C-4113-4028-A4AF-93EE98E5577A}"/>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Para el art. 191: leve 50 %, grave 50–100 %, muy grave 100–150 %, con sus requisitos.</a:t>
            </a:r>
          </a:p>
        </p:txBody>
      </p:sp>
    </p:spTree>
    <p:extLst>
      <p:ext uri="{BB962C8B-B14F-4D97-AF65-F5344CB8AC3E}">
        <p14:creationId xmlns:p14="http://schemas.microsoft.com/office/powerpoint/2010/main" val="128410775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E1C372D7-57E0-498C-B95A-3D0224A340D9}"/>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5.3 · Cálculo  (2/2)  ·  ÓRGANO SANCIONADOR DEL ÁREA COMPETENTE; TRAMITACIÓN SEPARADA</a:t>
            </a:r>
          </a:p>
        </p:txBody>
      </p:sp>
      <p:sp>
        <p:nvSpPr>
          <p:cNvPr id="2" name="Slide title">
            <a:extLst>
              <a:ext uri="{FF2B5EF4-FFF2-40B4-BE49-F238E27FC236}">
                <a16:creationId xmlns:a16="http://schemas.microsoft.com/office/drawing/2014/main" id="{A6AF7978-6840-43BE-8558-8F804B1A3E70}"/>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Ejemplo de graduación de una sanción</a:t>
            </a:r>
          </a:p>
        </p:txBody>
      </p:sp>
      <p:sp>
        <p:nvSpPr>
          <p:cNvPr id="3" name="Slide subtitle">
            <a:extLst>
              <a:ext uri="{FF2B5EF4-FFF2-40B4-BE49-F238E27FC236}">
                <a16:creationId xmlns:a16="http://schemas.microsoft.com/office/drawing/2014/main" id="{0ED3D710-5BA0-4C67-97C2-7E572FEBE979}"/>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Supuesto ilustrativo de infracción grave</a:t>
            </a:r>
          </a:p>
        </p:txBody>
      </p:sp>
      <p:sp>
        <p:nvSpPr>
          <p:cNvPr id="4" name="Legal reference footer">
            <a:extLst>
              <a:ext uri="{FF2B5EF4-FFF2-40B4-BE49-F238E27FC236}">
                <a16:creationId xmlns:a16="http://schemas.microsoft.com/office/drawing/2014/main" id="{2B62291C-4E27-401C-839A-6C3CE7376B66}"/>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5" name="Page number">
            <a:extLst>
              <a:ext uri="{FF2B5EF4-FFF2-40B4-BE49-F238E27FC236}">
                <a16:creationId xmlns:a16="http://schemas.microsoft.com/office/drawing/2014/main" id="{F54CA5D8-A43F-4567-8E8E-B2BBAD9E5C1A}"/>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062 / 117</a:t>
            </a:r>
          </a:p>
        </p:txBody>
      </p:sp>
      <p:graphicFrame>
        <p:nvGraphicFramePr>
          <p:cNvPr id="13" name="Tabla 12">
            <a:extLst>
              <a:ext uri="{FF2B5EF4-FFF2-40B4-BE49-F238E27FC236}">
                <a16:creationId xmlns:a16="http://schemas.microsoft.com/office/drawing/2014/main" id="{F59F6D71-7C58-4CB7-ADDF-39610715BC17}"/>
              </a:ext>
            </a:extLst>
          </p:cNvPr>
          <p:cNvGraphicFramePr/>
          <p:nvPr/>
        </p:nvGraphicFramePr>
        <p:xfrm>
          <a:off x="609600" y="2362200"/>
          <a:ext cx="10972800" cy="2286000"/>
        </p:xfrm>
        <a:graphic>
          <a:graphicData uri="http://schemas.openxmlformats.org/drawingml/2006/table">
            <a:tbl>
              <a:tblPr/>
              <a:tblGrid>
                <a:gridCol w="3524250">
                  <a:extLst>
                    <a:ext uri="{9D8B030D-6E8A-4147-A177-3AD203B41FA5}">
                      <a16:colId xmlns:a16="http://schemas.microsoft.com/office/drawing/2014/main" val="20000"/>
                    </a:ext>
                  </a:extLst>
                </a:gridCol>
                <a:gridCol w="4762500">
                  <a:extLst>
                    <a:ext uri="{9D8B030D-6E8A-4147-A177-3AD203B41FA5}">
                      <a16:colId xmlns:a16="http://schemas.microsoft.com/office/drawing/2014/main" val="20001"/>
                    </a:ext>
                  </a:extLst>
                </a:gridCol>
                <a:gridCol w="2686050">
                  <a:extLst>
                    <a:ext uri="{9D8B030D-6E8A-4147-A177-3AD203B41FA5}">
                      <a16:colId xmlns:a16="http://schemas.microsoft.com/office/drawing/2014/main" val="20002"/>
                    </a:ext>
                  </a:extLst>
                </a:gridCol>
              </a:tblGrid>
              <a:tr h="457200">
                <a:tc>
                  <a:txBody>
                    <a:bodyPr/>
                    <a:lstStyle/>
                    <a:p>
                      <a:r>
                        <a:rPr sz="1770" b="1">
                          <a:solidFill>
                            <a:srgbClr val="FFFFFF"/>
                          </a:solidFill>
                          <a:latin typeface="DejaVu Sans"/>
                          <a:ea typeface="DejaVu Sans"/>
                          <a:cs typeface="DejaVu Sans"/>
                        </a:rPr>
                        <a:t>Paso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Cálculo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Resultado</a:t>
                      </a:r>
                    </a:p>
                  </a:txBody>
                  <a:tcPr marL="133350" marR="133350" marT="57150" marB="57150" anchor="ctr">
                    <a:solidFill>
                      <a:srgbClr val="172F46"/>
                    </a:solidFill>
                  </a:tcPr>
                </a:tc>
                <a:extLst>
                  <a:ext uri="{0D108BD9-81ED-4DB2-BD59-A6C34878D82A}">
                    <a16:rowId xmlns:a16="http://schemas.microsoft.com/office/drawing/2014/main" val="10000"/>
                  </a:ext>
                </a:extLst>
              </a:tr>
              <a:tr h="457200">
                <a:tc>
                  <a:txBody>
                    <a:bodyPr/>
                    <a:lstStyle/>
                    <a:p>
                      <a:r>
                        <a:rPr sz="1755" b="0">
                          <a:solidFill>
                            <a:srgbClr val="172F46"/>
                          </a:solidFill>
                          <a:latin typeface="DejaVu Sans"/>
                          <a:ea typeface="DejaVu Sans"/>
                          <a:cs typeface="DejaVu Sans"/>
                        </a:rPr>
                        <a:t>Base sancionable</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Cuota dejada de ingresar</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5.000 €</a:t>
                      </a:r>
                    </a:p>
                  </a:txBody>
                  <a:tcPr marL="133350" marR="133350" marT="57150" marB="57150" anchor="ctr">
                    <a:solidFill>
                      <a:srgbClr val="FFFFFF"/>
                    </a:solidFill>
                  </a:tcPr>
                </a:tc>
                <a:extLst>
                  <a:ext uri="{0D108BD9-81ED-4DB2-BD59-A6C34878D82A}">
                    <a16:rowId xmlns:a16="http://schemas.microsoft.com/office/drawing/2014/main" val="10001"/>
                  </a:ext>
                </a:extLst>
              </a:tr>
              <a:tr h="457200">
                <a:tc>
                  <a:txBody>
                    <a:bodyPr/>
                    <a:lstStyle/>
                    <a:p>
                      <a:r>
                        <a:rPr sz="1755" b="0">
                          <a:solidFill>
                            <a:srgbClr val="172F46"/>
                          </a:solidFill>
                          <a:latin typeface="DejaVu Sans"/>
                          <a:ea typeface="DejaVu Sans"/>
                          <a:cs typeface="DejaVu Sans"/>
                        </a:rPr>
                        <a:t>Perjuicio económico</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5.000 / 13.000</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38,46 %</a:t>
                      </a:r>
                    </a:p>
                  </a:txBody>
                  <a:tcPr marL="133350" marR="133350" marT="57150" marB="57150" anchor="ctr">
                    <a:solidFill>
                      <a:srgbClr val="EDF1F3"/>
                    </a:solidFill>
                  </a:tcPr>
                </a:tc>
                <a:extLst>
                  <a:ext uri="{0D108BD9-81ED-4DB2-BD59-A6C34878D82A}">
                    <a16:rowId xmlns:a16="http://schemas.microsoft.com/office/drawing/2014/main" val="10002"/>
                  </a:ext>
                </a:extLst>
              </a:tr>
              <a:tr h="457200">
                <a:tc>
                  <a:txBody>
                    <a:bodyPr/>
                    <a:lstStyle/>
                    <a:p>
                      <a:r>
                        <a:rPr sz="1755" b="0">
                          <a:solidFill>
                            <a:srgbClr val="172F46"/>
                          </a:solidFill>
                          <a:latin typeface="DejaVu Sans"/>
                          <a:ea typeface="DejaVu Sans"/>
                          <a:cs typeface="DejaVu Sans"/>
                        </a:rPr>
                        <a:t>Porcentaje aplicable</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50 + 15 + 15 puntos</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80 %</a:t>
                      </a:r>
                    </a:p>
                  </a:txBody>
                  <a:tcPr marL="133350" marR="133350" marT="57150" marB="57150" anchor="ctr">
                    <a:solidFill>
                      <a:srgbClr val="FFFFFF"/>
                    </a:solidFill>
                  </a:tcPr>
                </a:tc>
                <a:extLst>
                  <a:ext uri="{0D108BD9-81ED-4DB2-BD59-A6C34878D82A}">
                    <a16:rowId xmlns:a16="http://schemas.microsoft.com/office/drawing/2014/main" val="10003"/>
                  </a:ext>
                </a:extLst>
              </a:tr>
              <a:tr h="457200">
                <a:tc>
                  <a:txBody>
                    <a:bodyPr/>
                    <a:lstStyle/>
                    <a:p>
                      <a:r>
                        <a:rPr sz="1755" b="0">
                          <a:solidFill>
                            <a:srgbClr val="172F46"/>
                          </a:solidFill>
                          <a:latin typeface="DejaVu Sans"/>
                          <a:ea typeface="DejaVu Sans"/>
                          <a:cs typeface="DejaVu Sans"/>
                        </a:rPr>
                        <a:t>Sanción antes de reducir</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5.000 × 80 %</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4.000 €</a:t>
                      </a:r>
                    </a:p>
                  </a:txBody>
                  <a:tcPr marL="133350" marR="133350" marT="57150" marB="57150" anchor="ctr">
                    <a:solidFill>
                      <a:srgbClr val="EDF1F3"/>
                    </a:solidFill>
                  </a:tcPr>
                </a:tc>
                <a:extLst>
                  <a:ext uri="{0D108BD9-81ED-4DB2-BD59-A6C34878D82A}">
                    <a16:rowId xmlns:a16="http://schemas.microsoft.com/office/drawing/2014/main" val="10004"/>
                  </a:ext>
                </a:extLst>
              </a:tr>
            </a:tbl>
          </a:graphicData>
        </a:graphic>
      </p:graphicFrame>
      <p:sp>
        <p:nvSpPr>
          <p:cNvPr id="7" name="Table explanation">
            <a:extLst>
              <a:ext uri="{FF2B5EF4-FFF2-40B4-BE49-F238E27FC236}">
                <a16:creationId xmlns:a16="http://schemas.microsoft.com/office/drawing/2014/main" id="{C1A6CA59-CF85-499A-AA0B-A55A37E34B7A}"/>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Se supone una infracción grave previa y firme dentro de cuatro años y que procede ambos criterios.</a:t>
            </a:r>
          </a:p>
        </p:txBody>
      </p:sp>
    </p:spTree>
    <p:extLst>
      <p:ext uri="{BB962C8B-B14F-4D97-AF65-F5344CB8AC3E}">
        <p14:creationId xmlns:p14="http://schemas.microsoft.com/office/powerpoint/2010/main" val="147217544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07111384-A491-4EBD-A5E2-3047EBD59040}"/>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5.3 · Reducciones  (1/2)  ·  ÓRGANO SANCIONADOR DEL ÁREA COMPETENTE; TRAMITACIÓN SEPARADA</a:t>
            </a:r>
          </a:p>
        </p:txBody>
      </p:sp>
      <p:sp>
        <p:nvSpPr>
          <p:cNvPr id="2" name="Slide title">
            <a:extLst>
              <a:ext uri="{FF2B5EF4-FFF2-40B4-BE49-F238E27FC236}">
                <a16:creationId xmlns:a16="http://schemas.microsoft.com/office/drawing/2014/main" id="{0023FA5B-AA8B-4408-BCBE-8B8C9E73BA20}"/>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Reducciones vigentes</a:t>
            </a:r>
          </a:p>
        </p:txBody>
      </p:sp>
      <p:sp>
        <p:nvSpPr>
          <p:cNvPr id="3" name="Slide subtitle">
            <a:extLst>
              <a:ext uri="{FF2B5EF4-FFF2-40B4-BE49-F238E27FC236}">
                <a16:creationId xmlns:a16="http://schemas.microsoft.com/office/drawing/2014/main" id="{DC5D47E4-A281-4A5D-B099-AE615E17F63A}"/>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Compruebe qué requisitos cumple el expediente</a:t>
            </a:r>
          </a:p>
        </p:txBody>
      </p:sp>
      <p:sp>
        <p:nvSpPr>
          <p:cNvPr id="4" name="Legal reference footer">
            <a:extLst>
              <a:ext uri="{FF2B5EF4-FFF2-40B4-BE49-F238E27FC236}">
                <a16:creationId xmlns:a16="http://schemas.microsoft.com/office/drawing/2014/main" id="{FB11A7B7-FD96-4F21-910C-7ADE1B065F93}"/>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5" name="Page number">
            <a:extLst>
              <a:ext uri="{FF2B5EF4-FFF2-40B4-BE49-F238E27FC236}">
                <a16:creationId xmlns:a16="http://schemas.microsoft.com/office/drawing/2014/main" id="{672120F8-D8D5-468F-9A84-BBEEB04B50E8}"/>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063 / 117</a:t>
            </a:r>
          </a:p>
        </p:txBody>
      </p:sp>
      <p:graphicFrame>
        <p:nvGraphicFramePr>
          <p:cNvPr id="13" name="Tabla 12">
            <a:extLst>
              <a:ext uri="{FF2B5EF4-FFF2-40B4-BE49-F238E27FC236}">
                <a16:creationId xmlns:a16="http://schemas.microsoft.com/office/drawing/2014/main" id="{88A9688A-352C-4B71-ABDF-B74AC667DADD}"/>
              </a:ext>
            </a:extLst>
          </p:cNvPr>
          <p:cNvGraphicFramePr/>
          <p:nvPr/>
        </p:nvGraphicFramePr>
        <p:xfrm>
          <a:off x="609600" y="2362200"/>
          <a:ext cx="10972800" cy="2020824"/>
        </p:xfrm>
        <a:graphic>
          <a:graphicData uri="http://schemas.openxmlformats.org/drawingml/2006/table">
            <a:tbl>
              <a:tblPr/>
              <a:tblGrid>
                <a:gridCol w="3619500">
                  <a:extLst>
                    <a:ext uri="{9D8B030D-6E8A-4147-A177-3AD203B41FA5}">
                      <a16:colId xmlns:a16="http://schemas.microsoft.com/office/drawing/2014/main" val="20000"/>
                    </a:ext>
                  </a:extLst>
                </a:gridCol>
                <a:gridCol w="7353300">
                  <a:extLst>
                    <a:ext uri="{9D8B030D-6E8A-4147-A177-3AD203B41FA5}">
                      <a16:colId xmlns:a16="http://schemas.microsoft.com/office/drawing/2014/main" val="20001"/>
                    </a:ext>
                  </a:extLst>
                </a:gridCol>
              </a:tblGrid>
              <a:tr h="457200">
                <a:tc>
                  <a:txBody>
                    <a:bodyPr/>
                    <a:lstStyle/>
                    <a:p>
                      <a:r>
                        <a:rPr sz="1770" b="1">
                          <a:solidFill>
                            <a:srgbClr val="FFFFFF"/>
                          </a:solidFill>
                          <a:latin typeface="DejaVu Sans"/>
                          <a:ea typeface="DejaVu Sans"/>
                          <a:cs typeface="DejaVu Sans"/>
                        </a:rPr>
                        <a:t>Reducción</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Cuándo puede aplicarse</a:t>
                      </a:r>
                    </a:p>
                  </a:txBody>
                  <a:tcPr marL="133350" marR="133350" marT="57150" marB="57150" anchor="ctr">
                    <a:solidFill>
                      <a:srgbClr val="172F46"/>
                    </a:solidFill>
                  </a:tcPr>
                </a:tc>
                <a:extLst>
                  <a:ext uri="{0D108BD9-81ED-4DB2-BD59-A6C34878D82A}">
                    <a16:rowId xmlns:a16="http://schemas.microsoft.com/office/drawing/2014/main" val="10000"/>
                  </a:ext>
                </a:extLst>
              </a:tr>
              <a:tr h="457200">
                <a:tc>
                  <a:txBody>
                    <a:bodyPr/>
                    <a:lstStyle/>
                    <a:p>
                      <a:r>
                        <a:rPr sz="1755" b="0">
                          <a:solidFill>
                            <a:srgbClr val="172F46"/>
                          </a:solidFill>
                          <a:latin typeface="DejaVu Sans"/>
                          <a:ea typeface="DejaVu Sans"/>
                          <a:cs typeface="DejaVu Sans"/>
                        </a:rPr>
                        <a:t>30 % por conformidad</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Sanciones de los arts. 191–197 LGT, con sus condiciones.</a:t>
                      </a:r>
                    </a:p>
                  </a:txBody>
                  <a:tcPr marL="133350" marR="133350" marT="57150" marB="57150" anchor="ctr">
                    <a:solidFill>
                      <a:srgbClr val="FFFFFF"/>
                    </a:solidFill>
                  </a:tcPr>
                </a:tc>
                <a:extLst>
                  <a:ext uri="{0D108BD9-81ED-4DB2-BD59-A6C34878D82A}">
                    <a16:rowId xmlns:a16="http://schemas.microsoft.com/office/drawing/2014/main" val="10001"/>
                  </a:ext>
                </a:extLst>
              </a:tr>
              <a:tr h="631393">
                <a:tc>
                  <a:txBody>
                    <a:bodyPr/>
                    <a:lstStyle/>
                    <a:p>
                      <a:r>
                        <a:rPr sz="1755" b="0">
                          <a:solidFill>
                            <a:srgbClr val="172F46"/>
                          </a:solidFill>
                          <a:latin typeface="DejaVu Sans"/>
                          <a:ea typeface="DejaVu Sans"/>
                          <a:cs typeface="DejaVu Sans"/>
                        </a:rPr>
                        <a:t>40 % por pago y no recurrir</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Sobre la cuantía restante, si se cumplen los requisitos del art. 188.3.</a:t>
                      </a:r>
                    </a:p>
                  </a:txBody>
                  <a:tcPr marL="133350" marR="133350" marT="57150" marB="57150" anchor="ctr">
                    <a:solidFill>
                      <a:srgbClr val="EDF1F3"/>
                    </a:solidFill>
                  </a:tcPr>
                </a:tc>
                <a:extLst>
                  <a:ext uri="{0D108BD9-81ED-4DB2-BD59-A6C34878D82A}">
                    <a16:rowId xmlns:a16="http://schemas.microsoft.com/office/drawing/2014/main" val="10002"/>
                  </a:ext>
                </a:extLst>
              </a:tr>
              <a:tr h="457200">
                <a:tc>
                  <a:txBody>
                    <a:bodyPr/>
                    <a:lstStyle/>
                    <a:p>
                      <a:r>
                        <a:rPr sz="1755" b="0">
                          <a:solidFill>
                            <a:srgbClr val="172F46"/>
                          </a:solidFill>
                          <a:latin typeface="DejaVu Sans"/>
                          <a:ea typeface="DejaVu Sans"/>
                          <a:cs typeface="DejaVu Sans"/>
                        </a:rPr>
                        <a:t>65 % en actas con acuerdo</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Régimen específico. No se acumula con el 40 % anterior.</a:t>
                      </a:r>
                    </a:p>
                  </a:txBody>
                  <a:tcPr marL="133350" marR="133350" marT="57150" marB="57150" anchor="ctr">
                    <a:solidFill>
                      <a:srgbClr val="FFFFFF"/>
                    </a:solidFill>
                  </a:tcPr>
                </a:tc>
                <a:extLst>
                  <a:ext uri="{0D108BD9-81ED-4DB2-BD59-A6C34878D82A}">
                    <a16:rowId xmlns:a16="http://schemas.microsoft.com/office/drawing/2014/main" val="10003"/>
                  </a:ext>
                </a:extLst>
              </a:tr>
            </a:tbl>
          </a:graphicData>
        </a:graphic>
      </p:graphicFrame>
      <p:sp>
        <p:nvSpPr>
          <p:cNvPr id="7" name="Table explanation">
            <a:extLst>
              <a:ext uri="{FF2B5EF4-FFF2-40B4-BE49-F238E27FC236}">
                <a16:creationId xmlns:a16="http://schemas.microsoft.com/office/drawing/2014/main" id="{AA31EED8-E297-44F8-849A-0B77F542CBCB}"/>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Recurrir la sanción puede hacer perder el 40 %. El 30 % depende de no impugnar la regularización.</a:t>
            </a:r>
          </a:p>
        </p:txBody>
      </p:sp>
    </p:spTree>
    <p:extLst>
      <p:ext uri="{BB962C8B-B14F-4D97-AF65-F5344CB8AC3E}">
        <p14:creationId xmlns:p14="http://schemas.microsoft.com/office/powerpoint/2010/main" val="146792565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AC50923F-4CDA-4C06-9F25-AA2E8B2D8C49}"/>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5.3 · Reducciones  (2/2)  ·  ÓRGANO SANCIONADOR DEL ÁREA COMPETENTE; TRAMITACIÓN SEPARADA</a:t>
            </a:r>
          </a:p>
        </p:txBody>
      </p:sp>
      <p:sp>
        <p:nvSpPr>
          <p:cNvPr id="2" name="Slide title">
            <a:extLst>
              <a:ext uri="{FF2B5EF4-FFF2-40B4-BE49-F238E27FC236}">
                <a16:creationId xmlns:a16="http://schemas.microsoft.com/office/drawing/2014/main" id="{F5A09983-7C7E-4F90-98F2-10963BE47A82}"/>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Ejemplo de las reducciones sucesivas</a:t>
            </a:r>
          </a:p>
        </p:txBody>
      </p:sp>
      <p:sp>
        <p:nvSpPr>
          <p:cNvPr id="3" name="Slide subtitle">
            <a:extLst>
              <a:ext uri="{FF2B5EF4-FFF2-40B4-BE49-F238E27FC236}">
                <a16:creationId xmlns:a16="http://schemas.microsoft.com/office/drawing/2014/main" id="{3A893261-2FC6-47A5-A660-17A5CF70173C}"/>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El 30 % y el 40 % se aplican sucesivamente</a:t>
            </a:r>
          </a:p>
        </p:txBody>
      </p:sp>
      <p:sp>
        <p:nvSpPr>
          <p:cNvPr id="4" name="Legal reference footer">
            <a:extLst>
              <a:ext uri="{FF2B5EF4-FFF2-40B4-BE49-F238E27FC236}">
                <a16:creationId xmlns:a16="http://schemas.microsoft.com/office/drawing/2014/main" id="{CE2ACC42-B29B-4F2A-8B99-717BDEC269F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5" name="Page number">
            <a:extLst>
              <a:ext uri="{FF2B5EF4-FFF2-40B4-BE49-F238E27FC236}">
                <a16:creationId xmlns:a16="http://schemas.microsoft.com/office/drawing/2014/main" id="{05E91D70-F7A1-4459-A35B-F80484F7C09B}"/>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064 / 117</a:t>
            </a:r>
          </a:p>
        </p:txBody>
      </p:sp>
      <p:graphicFrame>
        <p:nvGraphicFramePr>
          <p:cNvPr id="13" name="Tabla 12">
            <a:extLst>
              <a:ext uri="{FF2B5EF4-FFF2-40B4-BE49-F238E27FC236}">
                <a16:creationId xmlns:a16="http://schemas.microsoft.com/office/drawing/2014/main" id="{27588027-B2BC-4134-B870-FA45ED7F9A1E}"/>
              </a:ext>
            </a:extLst>
          </p:cNvPr>
          <p:cNvGraphicFramePr/>
          <p:nvPr/>
        </p:nvGraphicFramePr>
        <p:xfrm>
          <a:off x="609600" y="2362200"/>
          <a:ext cx="10972800" cy="2286000"/>
        </p:xfrm>
        <a:graphic>
          <a:graphicData uri="http://schemas.openxmlformats.org/drawingml/2006/table">
            <a:tbl>
              <a:tblPr/>
              <a:tblGrid>
                <a:gridCol w="7429500">
                  <a:extLst>
                    <a:ext uri="{9D8B030D-6E8A-4147-A177-3AD203B41FA5}">
                      <a16:colId xmlns:a16="http://schemas.microsoft.com/office/drawing/2014/main" val="20000"/>
                    </a:ext>
                  </a:extLst>
                </a:gridCol>
                <a:gridCol w="3543300">
                  <a:extLst>
                    <a:ext uri="{9D8B030D-6E8A-4147-A177-3AD203B41FA5}">
                      <a16:colId xmlns:a16="http://schemas.microsoft.com/office/drawing/2014/main" val="20001"/>
                    </a:ext>
                  </a:extLst>
                </a:gridCol>
              </a:tblGrid>
              <a:tr h="457200">
                <a:tc>
                  <a:txBody>
                    <a:bodyPr/>
                    <a:lstStyle/>
                    <a:p>
                      <a:r>
                        <a:rPr sz="1770" b="1">
                          <a:solidFill>
                            <a:srgbClr val="FFFFFF"/>
                          </a:solidFill>
                          <a:latin typeface="DejaVu Sans"/>
                          <a:ea typeface="DejaVu Sans"/>
                          <a:cs typeface="DejaVu Sans"/>
                        </a:rPr>
                        <a:t>Operación</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Importe</a:t>
                      </a:r>
                    </a:p>
                  </a:txBody>
                  <a:tcPr marL="133350" marR="133350" marT="57150" marB="57150" anchor="ctr">
                    <a:solidFill>
                      <a:srgbClr val="172F46"/>
                    </a:solidFill>
                  </a:tcPr>
                </a:tc>
                <a:extLst>
                  <a:ext uri="{0D108BD9-81ED-4DB2-BD59-A6C34878D82A}">
                    <a16:rowId xmlns:a16="http://schemas.microsoft.com/office/drawing/2014/main" val="10000"/>
                  </a:ext>
                </a:extLst>
              </a:tr>
              <a:tr h="457200">
                <a:tc>
                  <a:txBody>
                    <a:bodyPr/>
                    <a:lstStyle/>
                    <a:p>
                      <a:r>
                        <a:rPr sz="1755" b="0">
                          <a:solidFill>
                            <a:srgbClr val="172F46"/>
                          </a:solidFill>
                          <a:latin typeface="DejaVu Sans"/>
                          <a:ea typeface="DejaVu Sans"/>
                          <a:cs typeface="DejaVu Sans"/>
                        </a:rPr>
                        <a:t>Sanción inicial</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3.000 €</a:t>
                      </a:r>
                    </a:p>
                  </a:txBody>
                  <a:tcPr marL="133350" marR="133350" marT="57150" marB="57150" anchor="ctr">
                    <a:solidFill>
                      <a:srgbClr val="FFFFFF"/>
                    </a:solidFill>
                  </a:tcPr>
                </a:tc>
                <a:extLst>
                  <a:ext uri="{0D108BD9-81ED-4DB2-BD59-A6C34878D82A}">
                    <a16:rowId xmlns:a16="http://schemas.microsoft.com/office/drawing/2014/main" val="10001"/>
                  </a:ext>
                </a:extLst>
              </a:tr>
              <a:tr h="457200">
                <a:tc>
                  <a:txBody>
                    <a:bodyPr/>
                    <a:lstStyle/>
                    <a:p>
                      <a:r>
                        <a:rPr sz="1755" b="0">
                          <a:solidFill>
                            <a:srgbClr val="172F46"/>
                          </a:solidFill>
                          <a:latin typeface="DejaVu Sans"/>
                          <a:ea typeface="DejaVu Sans"/>
                          <a:cs typeface="DejaVu Sans"/>
                        </a:rPr>
                        <a:t>Conformidad: 3.000 × 70 %</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2.100 €</a:t>
                      </a:r>
                    </a:p>
                  </a:txBody>
                  <a:tcPr marL="133350" marR="133350" marT="57150" marB="57150" anchor="ctr">
                    <a:solidFill>
                      <a:srgbClr val="EDF1F3"/>
                    </a:solidFill>
                  </a:tcPr>
                </a:tc>
                <a:extLst>
                  <a:ext uri="{0D108BD9-81ED-4DB2-BD59-A6C34878D82A}">
                    <a16:rowId xmlns:a16="http://schemas.microsoft.com/office/drawing/2014/main" val="10002"/>
                  </a:ext>
                </a:extLst>
              </a:tr>
              <a:tr h="457200">
                <a:tc>
                  <a:txBody>
                    <a:bodyPr/>
                    <a:lstStyle/>
                    <a:p>
                      <a:r>
                        <a:rPr sz="1755" b="0">
                          <a:solidFill>
                            <a:srgbClr val="172F46"/>
                          </a:solidFill>
                          <a:latin typeface="DejaVu Sans"/>
                          <a:ea typeface="DejaVu Sans"/>
                          <a:cs typeface="DejaVu Sans"/>
                        </a:rPr>
                        <a:t>Pago: 2.100 × 60 %</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1.260 €</a:t>
                      </a:r>
                    </a:p>
                  </a:txBody>
                  <a:tcPr marL="133350" marR="133350" marT="57150" marB="57150" anchor="ctr">
                    <a:solidFill>
                      <a:srgbClr val="FFFFFF"/>
                    </a:solidFill>
                  </a:tcPr>
                </a:tc>
                <a:extLst>
                  <a:ext uri="{0D108BD9-81ED-4DB2-BD59-A6C34878D82A}">
                    <a16:rowId xmlns:a16="http://schemas.microsoft.com/office/drawing/2014/main" val="10003"/>
                  </a:ext>
                </a:extLst>
              </a:tr>
              <a:tr h="457200">
                <a:tc>
                  <a:txBody>
                    <a:bodyPr/>
                    <a:lstStyle/>
                    <a:p>
                      <a:r>
                        <a:rPr sz="1755" b="0">
                          <a:solidFill>
                            <a:srgbClr val="172F46"/>
                          </a:solidFill>
                          <a:latin typeface="DejaVu Sans"/>
                          <a:ea typeface="DejaVu Sans"/>
                          <a:cs typeface="DejaVu Sans"/>
                        </a:rPr>
                        <a:t>Reducción total efectiva</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58 %</a:t>
                      </a:r>
                    </a:p>
                  </a:txBody>
                  <a:tcPr marL="133350" marR="133350" marT="57150" marB="57150" anchor="ctr">
                    <a:solidFill>
                      <a:srgbClr val="EDF1F3"/>
                    </a:solidFill>
                  </a:tcPr>
                </a:tc>
                <a:extLst>
                  <a:ext uri="{0D108BD9-81ED-4DB2-BD59-A6C34878D82A}">
                    <a16:rowId xmlns:a16="http://schemas.microsoft.com/office/drawing/2014/main" val="10004"/>
                  </a:ext>
                </a:extLst>
              </a:tr>
            </a:tbl>
          </a:graphicData>
        </a:graphic>
      </p:graphicFrame>
      <p:sp>
        <p:nvSpPr>
          <p:cNvPr id="7" name="Table explanation">
            <a:extLst>
              <a:ext uri="{FF2B5EF4-FFF2-40B4-BE49-F238E27FC236}">
                <a16:creationId xmlns:a16="http://schemas.microsoft.com/office/drawing/2014/main" id="{42C9DEC4-A4D0-4E5F-BE5F-20B6DB2FC68B}"/>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La reducción no se obtiene sumando ambos porcentajes.</a:t>
            </a:r>
          </a:p>
        </p:txBody>
      </p:sp>
    </p:spTree>
    <p:extLst>
      <p:ext uri="{BB962C8B-B14F-4D97-AF65-F5344CB8AC3E}">
        <p14:creationId xmlns:p14="http://schemas.microsoft.com/office/powerpoint/2010/main" val="169105299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16EC36FE-1352-428B-9919-EE078ADECD8A}"/>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5.4  (1/2)  ·  ÓRGANO SANCIONADOR DEL ÁREA COMPETENTE; TRAMITACIÓN SEPARADA</a:t>
            </a:r>
          </a:p>
        </p:txBody>
      </p:sp>
      <p:sp>
        <p:nvSpPr>
          <p:cNvPr id="2" name="Slide title">
            <a:extLst>
              <a:ext uri="{FF2B5EF4-FFF2-40B4-BE49-F238E27FC236}">
                <a16:creationId xmlns:a16="http://schemas.microsoft.com/office/drawing/2014/main" id="{1FB38230-6926-46C1-B3EC-1407F632B856}"/>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Infracciones habituales con perjuicio</a:t>
            </a:r>
          </a:p>
        </p:txBody>
      </p:sp>
      <p:sp>
        <p:nvSpPr>
          <p:cNvPr id="3" name="Slide subtitle">
            <a:extLst>
              <a:ext uri="{FF2B5EF4-FFF2-40B4-BE49-F238E27FC236}">
                <a16:creationId xmlns:a16="http://schemas.microsoft.com/office/drawing/2014/main" id="{2F6B1904-BBDA-48E3-AA49-03ECA9675D16}"/>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La base cambia según la conducta</a:t>
            </a:r>
          </a:p>
        </p:txBody>
      </p:sp>
      <p:sp>
        <p:nvSpPr>
          <p:cNvPr id="4" name="Legal reference footer">
            <a:extLst>
              <a:ext uri="{FF2B5EF4-FFF2-40B4-BE49-F238E27FC236}">
                <a16:creationId xmlns:a16="http://schemas.microsoft.com/office/drawing/2014/main" id="{4FCED110-05D8-4C1A-86BC-462D4960C373}"/>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5" name="Page number">
            <a:extLst>
              <a:ext uri="{FF2B5EF4-FFF2-40B4-BE49-F238E27FC236}">
                <a16:creationId xmlns:a16="http://schemas.microsoft.com/office/drawing/2014/main" id="{D7C1764F-BA45-42F8-8C84-1CEF047E0121}"/>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065 / 117</a:t>
            </a:r>
          </a:p>
        </p:txBody>
      </p:sp>
      <p:graphicFrame>
        <p:nvGraphicFramePr>
          <p:cNvPr id="13" name="Tabla 12">
            <a:extLst>
              <a:ext uri="{FF2B5EF4-FFF2-40B4-BE49-F238E27FC236}">
                <a16:creationId xmlns:a16="http://schemas.microsoft.com/office/drawing/2014/main" id="{32DFB0C9-B660-4C14-BFBB-3A1229220DD9}"/>
              </a:ext>
            </a:extLst>
          </p:cNvPr>
          <p:cNvGraphicFramePr/>
          <p:nvPr/>
        </p:nvGraphicFramePr>
        <p:xfrm>
          <a:off x="609600" y="2362200"/>
          <a:ext cx="10972800" cy="2212848"/>
        </p:xfrm>
        <a:graphic>
          <a:graphicData uri="http://schemas.openxmlformats.org/drawingml/2006/table">
            <a:tbl>
              <a:tblPr/>
              <a:tblGrid>
                <a:gridCol w="5143500">
                  <a:extLst>
                    <a:ext uri="{9D8B030D-6E8A-4147-A177-3AD203B41FA5}">
                      <a16:colId xmlns:a16="http://schemas.microsoft.com/office/drawing/2014/main" val="20000"/>
                    </a:ext>
                  </a:extLst>
                </a:gridCol>
                <a:gridCol w="2000250">
                  <a:extLst>
                    <a:ext uri="{9D8B030D-6E8A-4147-A177-3AD203B41FA5}">
                      <a16:colId xmlns:a16="http://schemas.microsoft.com/office/drawing/2014/main" val="20001"/>
                    </a:ext>
                  </a:extLst>
                </a:gridCol>
                <a:gridCol w="3829050">
                  <a:extLst>
                    <a:ext uri="{9D8B030D-6E8A-4147-A177-3AD203B41FA5}">
                      <a16:colId xmlns:a16="http://schemas.microsoft.com/office/drawing/2014/main" val="20002"/>
                    </a:ext>
                  </a:extLst>
                </a:gridCol>
              </a:tblGrid>
              <a:tr h="457200">
                <a:tc>
                  <a:txBody>
                    <a:bodyPr/>
                    <a:lstStyle/>
                    <a:p>
                      <a:r>
                        <a:rPr sz="1770" b="1">
                          <a:solidFill>
                            <a:srgbClr val="FFFFFF"/>
                          </a:solidFill>
                          <a:latin typeface="DejaVu Sans"/>
                          <a:ea typeface="DejaVu Sans"/>
                          <a:cs typeface="DejaVu Sans"/>
                        </a:rPr>
                        <a:t>Supuesto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Precepto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Regla de cuantía</a:t>
                      </a:r>
                    </a:p>
                  </a:txBody>
                  <a:tcPr marL="133350" marR="133350" marT="57150" marB="57150" anchor="ctr">
                    <a:solidFill>
                      <a:srgbClr val="172F46"/>
                    </a:solidFill>
                  </a:tcPr>
                </a:tc>
                <a:extLst>
                  <a:ext uri="{0D108BD9-81ED-4DB2-BD59-A6C34878D82A}">
                    <a16:rowId xmlns:a16="http://schemas.microsoft.com/office/drawing/2014/main" val="10000"/>
                  </a:ext>
                </a:extLst>
              </a:tr>
              <a:tr h="457200">
                <a:tc>
                  <a:txBody>
                    <a:bodyPr/>
                    <a:lstStyle/>
                    <a:p>
                      <a:r>
                        <a:rPr sz="1755" b="0">
                          <a:solidFill>
                            <a:srgbClr val="172F46"/>
                          </a:solidFill>
                          <a:latin typeface="DejaVu Sans"/>
                          <a:ea typeface="DejaVu Sans"/>
                          <a:cs typeface="DejaVu Sans"/>
                        </a:rPr>
                        <a:t>Dejar de ingresar</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Art. 191</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50–150 %, según calificación</a:t>
                      </a:r>
                    </a:p>
                  </a:txBody>
                  <a:tcPr marL="133350" marR="133350" marT="57150" marB="57150" anchor="ctr">
                    <a:solidFill>
                      <a:srgbClr val="FFFFFF"/>
                    </a:solidFill>
                  </a:tcPr>
                </a:tc>
                <a:extLst>
                  <a:ext uri="{0D108BD9-81ED-4DB2-BD59-A6C34878D82A}">
                    <a16:rowId xmlns:a16="http://schemas.microsoft.com/office/drawing/2014/main" val="10001"/>
                  </a:ext>
                </a:extLst>
              </a:tr>
              <a:tr h="631393">
                <a:tc>
                  <a:txBody>
                    <a:bodyPr/>
                    <a:lstStyle/>
                    <a:p>
                      <a:r>
                        <a:rPr sz="1755" b="0">
                          <a:solidFill>
                            <a:srgbClr val="172F46"/>
                          </a:solidFill>
                          <a:latin typeface="DejaVu Sans"/>
                          <a:ea typeface="DejaVu Sans"/>
                          <a:cs typeface="DejaVu Sans"/>
                        </a:rPr>
                        <a:t>Devolución obtenida indebidamente</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Art. 193</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50–150 %, sobre devolución indebida</a:t>
                      </a:r>
                    </a:p>
                  </a:txBody>
                  <a:tcPr marL="133350" marR="133350" marT="57150" marB="57150" anchor="ctr">
                    <a:solidFill>
                      <a:srgbClr val="EDF1F3"/>
                    </a:solidFill>
                  </a:tcPr>
                </a:tc>
                <a:extLst>
                  <a:ext uri="{0D108BD9-81ED-4DB2-BD59-A6C34878D82A}">
                    <a16:rowId xmlns:a16="http://schemas.microsoft.com/office/drawing/2014/main" val="10002"/>
                  </a:ext>
                </a:extLst>
              </a:tr>
              <a:tr h="631393">
                <a:tc>
                  <a:txBody>
                    <a:bodyPr/>
                    <a:lstStyle/>
                    <a:p>
                      <a:r>
                        <a:rPr sz="1755" b="0">
                          <a:solidFill>
                            <a:srgbClr val="172F46"/>
                          </a:solidFill>
                          <a:latin typeface="DejaVu Sans"/>
                          <a:ea typeface="DejaVu Sans"/>
                          <a:cs typeface="DejaVu Sans"/>
                        </a:rPr>
                        <a:t>Solicitar devolución indebida sin obtenerla</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Art. 194</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15 % del importe solicitado indebidamente</a:t>
                      </a:r>
                    </a:p>
                  </a:txBody>
                  <a:tcPr marL="133350" marR="133350" marT="57150" marB="57150" anchor="ctr">
                    <a:solidFill>
                      <a:srgbClr val="FFFFFF"/>
                    </a:solidFill>
                  </a:tcPr>
                </a:tc>
                <a:extLst>
                  <a:ext uri="{0D108BD9-81ED-4DB2-BD59-A6C34878D82A}">
                    <a16:rowId xmlns:a16="http://schemas.microsoft.com/office/drawing/2014/main" val="10003"/>
                  </a:ext>
                </a:extLst>
              </a:tr>
            </a:tbl>
          </a:graphicData>
        </a:graphic>
      </p:graphicFrame>
      <p:sp>
        <p:nvSpPr>
          <p:cNvPr id="7" name="Table explanation">
            <a:extLst>
              <a:ext uri="{FF2B5EF4-FFF2-40B4-BE49-F238E27FC236}">
                <a16:creationId xmlns:a16="http://schemas.microsoft.com/office/drawing/2014/main" id="{6EAA6326-D727-402C-B85B-6FF47F2D2BD0}"/>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En todos los casos deben acreditarse los requisitos del tipo y la culpabilidad.</a:t>
            </a:r>
          </a:p>
        </p:txBody>
      </p:sp>
    </p:spTree>
    <p:extLst>
      <p:ext uri="{BB962C8B-B14F-4D97-AF65-F5344CB8AC3E}">
        <p14:creationId xmlns:p14="http://schemas.microsoft.com/office/powerpoint/2010/main" val="109883926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ection breadcrumb">
            <a:extLst>
              <a:ext uri="{FF2B5EF4-FFF2-40B4-BE49-F238E27FC236}">
                <a16:creationId xmlns:a16="http://schemas.microsoft.com/office/drawing/2014/main" id="{B7D8F708-D098-4569-A69C-DC6F3BB1D02A}"/>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5.4  (2/2)  ·  ÓRGANO SANCIONADOR DEL ÁREA COMPETENTE; TRAMITACIÓN SEPARADA</a:t>
            </a:r>
          </a:p>
        </p:txBody>
      </p:sp>
      <p:sp>
        <p:nvSpPr>
          <p:cNvPr id="2" name="Slide title">
            <a:extLst>
              <a:ext uri="{FF2B5EF4-FFF2-40B4-BE49-F238E27FC236}">
                <a16:creationId xmlns:a16="http://schemas.microsoft.com/office/drawing/2014/main" id="{0A4FFB74-3AB7-4BE1-BF59-041B8B5890A8}"/>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Errores en bases y declaraciones informativas</a:t>
            </a:r>
          </a:p>
        </p:txBody>
      </p:sp>
      <p:sp>
        <p:nvSpPr>
          <p:cNvPr id="3" name="Slide subtitle">
            <a:extLst>
              <a:ext uri="{FF2B5EF4-FFF2-40B4-BE49-F238E27FC236}">
                <a16:creationId xmlns:a16="http://schemas.microsoft.com/office/drawing/2014/main" id="{CB6F1F5F-8C8E-47E4-96BB-ACCA46EA132C}"/>
              </a:ext>
            </a:extLst>
          </p:cNvPr>
          <p:cNvSpPr>
            <a:spLocks noGrp="1"/>
          </p:cNvSpPr>
          <p:nvPr/>
        </p:nvSpPr>
        <p:spPr>
          <a:xfrm>
            <a:off x="609600" y="1828800"/>
            <a:ext cx="10972800" cy="590550"/>
          </a:xfrm>
          <a:prstGeom prst="rect">
            <a:avLst/>
          </a:prstGeom>
          <a:noFill/>
          <a:ln w="0">
            <a:noFill/>
          </a:ln>
        </p:spPr>
        <p:txBody>
          <a:bodyPr wrap="square" lIns="0" tIns="0" rIns="0" bIns="0" anchor="t">
            <a:noAutofit/>
          </a:bodyPr>
          <a:lstStyle/>
          <a:p>
            <a:pPr>
              <a:buNone/>
              <a:defRPr sz="1763" b="0">
                <a:solidFill>
                  <a:srgbClr val="586675"/>
                </a:solidFill>
                <a:latin typeface="DejaVu Sans"/>
                <a:ea typeface="DejaVu Sans"/>
                <a:cs typeface="DejaVu Sans"/>
              </a:defRPr>
            </a:pPr>
            <a:r>
              <a:rPr sz="1763" b="0">
                <a:solidFill>
                  <a:srgbClr val="586675"/>
                </a:solidFill>
                <a:latin typeface="DejaVu Sans"/>
                <a:ea typeface="DejaVu Sans"/>
                <a:cs typeface="DejaVu Sans"/>
              </a:rPr>
              <a:t>Ejemplos sujetos a prueba de culpabilidad</a:t>
            </a:r>
          </a:p>
        </p:txBody>
      </p:sp>
      <p:sp>
        <p:nvSpPr>
          <p:cNvPr id="4" name="Legal reference footer">
            <a:extLst>
              <a:ext uri="{FF2B5EF4-FFF2-40B4-BE49-F238E27FC236}">
                <a16:creationId xmlns:a16="http://schemas.microsoft.com/office/drawing/2014/main" id="{DEAB265B-FBDF-42D5-A3BC-CF1142376D6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5" name="Page number">
            <a:extLst>
              <a:ext uri="{FF2B5EF4-FFF2-40B4-BE49-F238E27FC236}">
                <a16:creationId xmlns:a16="http://schemas.microsoft.com/office/drawing/2014/main" id="{6EC12D7D-911F-4615-836F-FCE3346AC750}"/>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066 / 117</a:t>
            </a:r>
          </a:p>
        </p:txBody>
      </p:sp>
      <p:graphicFrame>
        <p:nvGraphicFramePr>
          <p:cNvPr id="13" name="Tabla 12">
            <a:extLst>
              <a:ext uri="{FF2B5EF4-FFF2-40B4-BE49-F238E27FC236}">
                <a16:creationId xmlns:a16="http://schemas.microsoft.com/office/drawing/2014/main" id="{0E45AEA9-58E7-4634-A04F-137628DCB071}"/>
              </a:ext>
            </a:extLst>
          </p:cNvPr>
          <p:cNvGraphicFramePr/>
          <p:nvPr/>
        </p:nvGraphicFramePr>
        <p:xfrm>
          <a:off x="609600" y="2362200"/>
          <a:ext cx="10972800" cy="2844241"/>
        </p:xfrm>
        <a:graphic>
          <a:graphicData uri="http://schemas.openxmlformats.org/drawingml/2006/table">
            <a:tbl>
              <a:tblPr/>
              <a:tblGrid>
                <a:gridCol w="5191125">
                  <a:extLst>
                    <a:ext uri="{9D8B030D-6E8A-4147-A177-3AD203B41FA5}">
                      <a16:colId xmlns:a16="http://schemas.microsoft.com/office/drawing/2014/main" val="20000"/>
                    </a:ext>
                  </a:extLst>
                </a:gridCol>
                <a:gridCol w="5781675">
                  <a:extLst>
                    <a:ext uri="{9D8B030D-6E8A-4147-A177-3AD203B41FA5}">
                      <a16:colId xmlns:a16="http://schemas.microsoft.com/office/drawing/2014/main" val="20001"/>
                    </a:ext>
                  </a:extLst>
                </a:gridCol>
              </a:tblGrid>
              <a:tr h="457200">
                <a:tc>
                  <a:txBody>
                    <a:bodyPr/>
                    <a:lstStyle/>
                    <a:p>
                      <a:r>
                        <a:rPr sz="1770" b="1">
                          <a:solidFill>
                            <a:srgbClr val="FFFFFF"/>
                          </a:solidFill>
                          <a:latin typeface="DejaVu Sans"/>
                          <a:ea typeface="DejaVu Sans"/>
                          <a:cs typeface="DejaVu Sans"/>
                        </a:rPr>
                        <a:t>Ejemplo</a:t>
                      </a:r>
                    </a:p>
                  </a:txBody>
                  <a:tcPr marL="133350" marR="133350" marT="57150" marB="57150" anchor="ctr">
                    <a:solidFill>
                      <a:srgbClr val="172F46"/>
                    </a:solidFill>
                  </a:tcPr>
                </a:tc>
                <a:tc>
                  <a:txBody>
                    <a:bodyPr/>
                    <a:lstStyle/>
                    <a:p>
                      <a:r>
                        <a:rPr sz="1770" b="1">
                          <a:solidFill>
                            <a:srgbClr val="FFFFFF"/>
                          </a:solidFill>
                          <a:latin typeface="DejaVu Sans"/>
                          <a:ea typeface="DejaVu Sans"/>
                          <a:cs typeface="DejaVu Sans"/>
                        </a:rPr>
                        <a:t>Cálculo o consecuencia</a:t>
                      </a:r>
                    </a:p>
                  </a:txBody>
                  <a:tcPr marL="133350" marR="133350" marT="57150" marB="57150" anchor="ctr">
                    <a:solidFill>
                      <a:srgbClr val="172F46"/>
                    </a:solidFill>
                  </a:tcPr>
                </a:tc>
                <a:extLst>
                  <a:ext uri="{0D108BD9-81ED-4DB2-BD59-A6C34878D82A}">
                    <a16:rowId xmlns:a16="http://schemas.microsoft.com/office/drawing/2014/main" val="10000"/>
                  </a:ext>
                </a:extLst>
              </a:tr>
              <a:tr h="631393">
                <a:tc>
                  <a:txBody>
                    <a:bodyPr/>
                    <a:lstStyle/>
                    <a:p>
                      <a:r>
                        <a:rPr sz="1755" b="0">
                          <a:solidFill>
                            <a:srgbClr val="172F46"/>
                          </a:solidFill>
                          <a:latin typeface="DejaVu Sans"/>
                          <a:ea typeface="DejaVu Sans"/>
                          <a:cs typeface="DejaVu Sans"/>
                        </a:rPr>
                        <a:t>BIN real: 75.220,10 €</a:t>
                      </a:r>
                    </a:p>
                    <a:p>
                      <a:r>
                        <a:rPr sz="1755" b="0">
                          <a:solidFill>
                            <a:srgbClr val="172F46"/>
                          </a:solidFill>
                          <a:latin typeface="DejaVu Sans"/>
                          <a:ea typeface="DejaVu Sans"/>
                          <a:cs typeface="DejaVu Sans"/>
                        </a:rPr>
                        <a:t>Declarada: 752.201 €</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Exceso: 676.980,90 €</a:t>
                      </a:r>
                    </a:p>
                  </a:txBody>
                  <a:tcPr marL="133350" marR="133350" marT="57150" marB="57150" anchor="ctr">
                    <a:solidFill>
                      <a:srgbClr val="FFFFFF"/>
                    </a:solidFill>
                  </a:tcPr>
                </a:tc>
                <a:extLst>
                  <a:ext uri="{0D108BD9-81ED-4DB2-BD59-A6C34878D82A}">
                    <a16:rowId xmlns:a16="http://schemas.microsoft.com/office/drawing/2014/main" val="10001"/>
                  </a:ext>
                </a:extLst>
              </a:tr>
              <a:tr h="457200">
                <a:tc>
                  <a:txBody>
                    <a:bodyPr/>
                    <a:lstStyle/>
                    <a:p>
                      <a:r>
                        <a:rPr sz="1755" b="0">
                          <a:solidFill>
                            <a:srgbClr val="172F46"/>
                          </a:solidFill>
                          <a:latin typeface="DejaVu Sans"/>
                          <a:ea typeface="DejaVu Sans"/>
                          <a:cs typeface="DejaVu Sans"/>
                        </a:rPr>
                        <a:t>Acreditación indebida de BIN, art. 195</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15 % del exceso = 101.547,14 €</a:t>
                      </a:r>
                    </a:p>
                  </a:txBody>
                  <a:tcPr marL="133350" marR="133350" marT="57150" marB="57150" anchor="ctr">
                    <a:solidFill>
                      <a:srgbClr val="EDF1F3"/>
                    </a:solidFill>
                  </a:tcPr>
                </a:tc>
                <a:extLst>
                  <a:ext uri="{0D108BD9-81ED-4DB2-BD59-A6C34878D82A}">
                    <a16:rowId xmlns:a16="http://schemas.microsoft.com/office/drawing/2014/main" val="10002"/>
                  </a:ext>
                </a:extLst>
              </a:tr>
              <a:tr h="631393">
                <a:tc>
                  <a:txBody>
                    <a:bodyPr/>
                    <a:lstStyle/>
                    <a:p>
                      <a:r>
                        <a:rPr sz="1755" b="0">
                          <a:solidFill>
                            <a:srgbClr val="172F46"/>
                          </a:solidFill>
                          <a:latin typeface="DejaVu Sans"/>
                          <a:ea typeface="DejaVu Sans"/>
                          <a:cs typeface="DejaVu Sans"/>
                        </a:rPr>
                        <a:t>Modelo informativo sin perjuicio económico</a:t>
                      </a:r>
                    </a:p>
                  </a:txBody>
                  <a:tcPr marL="133350" marR="133350" marT="57150" marB="57150" anchor="ctr">
                    <a:solidFill>
                      <a:srgbClr val="FFFFFF"/>
                    </a:solidFill>
                  </a:tcPr>
                </a:tc>
                <a:tc>
                  <a:txBody>
                    <a:bodyPr/>
                    <a:lstStyle/>
                    <a:p>
                      <a:r>
                        <a:rPr sz="1755" b="0">
                          <a:solidFill>
                            <a:srgbClr val="172F46"/>
                          </a:solidFill>
                          <a:latin typeface="DejaVu Sans"/>
                          <a:ea typeface="DejaVu Sans"/>
                          <a:cs typeface="DejaVu Sans"/>
                        </a:rPr>
                        <a:t>Art. 198: 20 € por dato</a:t>
                      </a:r>
                    </a:p>
                    <a:p>
                      <a:r>
                        <a:rPr sz="1755" b="0">
                          <a:solidFill>
                            <a:srgbClr val="172F46"/>
                          </a:solidFill>
                          <a:latin typeface="DejaVu Sans"/>
                          <a:ea typeface="DejaVu Sans"/>
                          <a:cs typeface="DejaVu Sans"/>
                        </a:rPr>
                        <a:t>Mín. 300 €; máx. 20.000 €</a:t>
                      </a:r>
                    </a:p>
                  </a:txBody>
                  <a:tcPr marL="133350" marR="133350" marT="57150" marB="57150" anchor="ctr">
                    <a:solidFill>
                      <a:srgbClr val="FFFFFF"/>
                    </a:solidFill>
                  </a:tcPr>
                </a:tc>
                <a:extLst>
                  <a:ext uri="{0D108BD9-81ED-4DB2-BD59-A6C34878D82A}">
                    <a16:rowId xmlns:a16="http://schemas.microsoft.com/office/drawing/2014/main" val="10003"/>
                  </a:ext>
                </a:extLst>
              </a:tr>
              <a:tr h="631393">
                <a:tc>
                  <a:txBody>
                    <a:bodyPr/>
                    <a:lstStyle/>
                    <a:p>
                      <a:r>
                        <a:rPr sz="1755" b="0">
                          <a:solidFill>
                            <a:srgbClr val="172F46"/>
                          </a:solidFill>
                          <a:latin typeface="DejaVu Sans"/>
                          <a:ea typeface="DejaVu Sans"/>
                          <a:cs typeface="DejaVu Sans"/>
                        </a:rPr>
                        <a:t>Presentación espontánea tardía, si procede</a:t>
                      </a:r>
                    </a:p>
                  </a:txBody>
                  <a:tcPr marL="133350" marR="133350" marT="57150" marB="57150" anchor="ctr">
                    <a:solidFill>
                      <a:srgbClr val="EDF1F3"/>
                    </a:solidFill>
                  </a:tcPr>
                </a:tc>
                <a:tc>
                  <a:txBody>
                    <a:bodyPr/>
                    <a:lstStyle/>
                    <a:p>
                      <a:r>
                        <a:rPr sz="1755" b="0">
                          <a:solidFill>
                            <a:srgbClr val="172F46"/>
                          </a:solidFill>
                          <a:latin typeface="DejaVu Sans"/>
                          <a:ea typeface="DejaVu Sans"/>
                          <a:cs typeface="DejaVu Sans"/>
                        </a:rPr>
                        <a:t>Se reducen a la mitad la sanción y sus límites</a:t>
                      </a:r>
                    </a:p>
                  </a:txBody>
                  <a:tcPr marL="133350" marR="133350" marT="57150" marB="57150" anchor="ctr">
                    <a:solidFill>
                      <a:srgbClr val="EDF1F3"/>
                    </a:solidFill>
                  </a:tcPr>
                </a:tc>
                <a:extLst>
                  <a:ext uri="{0D108BD9-81ED-4DB2-BD59-A6C34878D82A}">
                    <a16:rowId xmlns:a16="http://schemas.microsoft.com/office/drawing/2014/main" val="10004"/>
                  </a:ext>
                </a:extLst>
              </a:tr>
            </a:tbl>
          </a:graphicData>
        </a:graphic>
      </p:graphicFrame>
      <p:sp>
        <p:nvSpPr>
          <p:cNvPr id="7" name="Table explanation">
            <a:extLst>
              <a:ext uri="{FF2B5EF4-FFF2-40B4-BE49-F238E27FC236}">
                <a16:creationId xmlns:a16="http://schemas.microsoft.com/office/drawing/2014/main" id="{79EDB9AA-C40D-4E90-AD04-FA49B139F256}"/>
              </a:ext>
            </a:extLst>
          </p:cNvPr>
          <p:cNvSpPr>
            <a:spLocks noGrp="1"/>
          </p:cNvSpPr>
          <p:nvPr/>
        </p:nvSpPr>
        <p:spPr>
          <a:xfrm>
            <a:off x="609600" y="5638800"/>
            <a:ext cx="10972800" cy="457200"/>
          </a:xfrm>
          <a:prstGeom prst="rect">
            <a:avLst/>
          </a:prstGeom>
          <a:noFill/>
          <a:ln w="0">
            <a:noFill/>
          </a:ln>
        </p:spPr>
        <p:txBody>
          <a:bodyPr wrap="square" lIns="0" tIns="0" rIns="0" bIns="0" anchor="t">
            <a:noAutofit/>
          </a:bodyPr>
          <a:lstStyle/>
          <a:p>
            <a:pPr>
              <a:buNone/>
              <a:defRPr sz="1500" b="0">
                <a:solidFill>
                  <a:srgbClr val="586675"/>
                </a:solidFill>
                <a:latin typeface="DejaVu Sans"/>
                <a:ea typeface="DejaVu Sans"/>
                <a:cs typeface="DejaVu Sans"/>
              </a:defRPr>
            </a:pPr>
            <a:r>
              <a:rPr sz="1500" b="0">
                <a:solidFill>
                  <a:srgbClr val="586675"/>
                </a:solidFill>
                <a:latin typeface="DejaVu Sans"/>
                <a:ea typeface="DejaVu Sans"/>
                <a:cs typeface="DejaVu Sans"/>
              </a:rPr>
              <a:t>Un error de transcripción exige examinar la diligencia y las circunstancias, además de la cifra.</a:t>
            </a:r>
          </a:p>
        </p:txBody>
      </p:sp>
    </p:spTree>
    <p:extLst>
      <p:ext uri="{BB962C8B-B14F-4D97-AF65-F5344CB8AC3E}">
        <p14:creationId xmlns:p14="http://schemas.microsoft.com/office/powerpoint/2010/main" val="211939192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2" name="Section breadcrumb">
            <a:extLst>
              <a:ext uri="{FF2B5EF4-FFF2-40B4-BE49-F238E27FC236}">
                <a16:creationId xmlns:a16="http://schemas.microsoft.com/office/drawing/2014/main" id="{BF357165-B7AD-4292-A3D7-F784635F107B}"/>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5.5.1  (1/2)  ·  ÓRGANO SANCIONADOR DEL ÁREA COMPETENTE; TRAMITACIÓN SEPARADA</a:t>
            </a:r>
          </a:p>
        </p:txBody>
      </p:sp>
      <p:sp>
        <p:nvSpPr>
          <p:cNvPr id="2" name="Slide title">
            <a:extLst>
              <a:ext uri="{FF2B5EF4-FFF2-40B4-BE49-F238E27FC236}">
                <a16:creationId xmlns:a16="http://schemas.microsoft.com/office/drawing/2014/main" id="{B0E2DC4A-E8CD-491C-9A54-2AF86B63C6FB}"/>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Plazo para iniciar tras una comprobación</a:t>
            </a:r>
          </a:p>
        </p:txBody>
      </p:sp>
      <p:sp>
        <p:nvSpPr>
          <p:cNvPr id="4" name="Legal reference footer">
            <a:extLst>
              <a:ext uri="{FF2B5EF4-FFF2-40B4-BE49-F238E27FC236}">
                <a16:creationId xmlns:a16="http://schemas.microsoft.com/office/drawing/2014/main" id="{64C9A73A-08EF-4D2A-935F-D437D81E7DB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5" name="Page number">
            <a:extLst>
              <a:ext uri="{FF2B5EF4-FFF2-40B4-BE49-F238E27FC236}">
                <a16:creationId xmlns:a16="http://schemas.microsoft.com/office/drawing/2014/main" id="{01AE26AC-4FC2-495B-AC42-46AE166FBFBF}"/>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endParaRPr sz="1088" b="0" dirty="0">
              <a:solidFill>
                <a:srgbClr val="586675"/>
              </a:solidFill>
              <a:latin typeface="DejaVu Sans"/>
              <a:ea typeface="DejaVu Sans"/>
              <a:cs typeface="DejaVu Sans"/>
            </a:endParaRPr>
          </a:p>
        </p:txBody>
      </p:sp>
      <p:sp>
        <p:nvSpPr>
          <p:cNvPr id="6" name="Main value">
            <a:extLst>
              <a:ext uri="{FF2B5EF4-FFF2-40B4-BE49-F238E27FC236}">
                <a16:creationId xmlns:a16="http://schemas.microsoft.com/office/drawing/2014/main" id="{783AFDB2-9108-468A-B2FB-035A8993A975}"/>
              </a:ext>
            </a:extLst>
          </p:cNvPr>
          <p:cNvSpPr>
            <a:spLocks noGrp="1"/>
          </p:cNvSpPr>
          <p:nvPr/>
        </p:nvSpPr>
        <p:spPr>
          <a:xfrm>
            <a:off x="609600" y="2705100"/>
            <a:ext cx="4381500" cy="1247775"/>
          </a:xfrm>
          <a:prstGeom prst="rect">
            <a:avLst/>
          </a:prstGeom>
          <a:noFill/>
          <a:ln w="0">
            <a:noFill/>
          </a:ln>
        </p:spPr>
        <p:txBody>
          <a:bodyPr wrap="square" lIns="0" tIns="0" rIns="0" bIns="0" anchor="t">
            <a:noAutofit/>
          </a:bodyPr>
          <a:lstStyle/>
          <a:p>
            <a:pPr>
              <a:buNone/>
              <a:defRPr sz="5700" b="1">
                <a:solidFill>
                  <a:srgbClr val="8F3D33"/>
                </a:solidFill>
                <a:latin typeface="DejaVu Sans"/>
                <a:ea typeface="DejaVu Sans"/>
                <a:cs typeface="DejaVu Sans"/>
              </a:defRPr>
            </a:pPr>
            <a:r>
              <a:rPr sz="5700" b="1">
                <a:solidFill>
                  <a:srgbClr val="8F3D33"/>
                </a:solidFill>
                <a:latin typeface="DejaVu Sans"/>
                <a:ea typeface="DejaVu Sans"/>
                <a:cs typeface="DejaVu Sans"/>
              </a:rPr>
              <a:t>6 meses</a:t>
            </a:r>
          </a:p>
        </p:txBody>
      </p:sp>
      <p:sp>
        <p:nvSpPr>
          <p:cNvPr id="7" name="Value explanation">
            <a:extLst>
              <a:ext uri="{FF2B5EF4-FFF2-40B4-BE49-F238E27FC236}">
                <a16:creationId xmlns:a16="http://schemas.microsoft.com/office/drawing/2014/main" id="{48845A7E-6107-4923-B1F0-AC33D4CB7134}"/>
              </a:ext>
            </a:extLst>
          </p:cNvPr>
          <p:cNvSpPr>
            <a:spLocks noGrp="1"/>
          </p:cNvSpPr>
          <p:nvPr/>
        </p:nvSpPr>
        <p:spPr>
          <a:xfrm>
            <a:off x="609600" y="4143375"/>
            <a:ext cx="4267200" cy="1476375"/>
          </a:xfrm>
          <a:prstGeom prst="rect">
            <a:avLst/>
          </a:prstGeom>
          <a:noFill/>
          <a:ln w="0">
            <a:noFill/>
          </a:ln>
        </p:spPr>
        <p:txBody>
          <a:bodyPr wrap="square" lIns="0" tIns="0" rIns="0" bIns="0" anchor="t">
            <a:noAutofit/>
          </a:bodyPr>
          <a:lstStyle/>
          <a:p>
            <a:pPr>
              <a:buNone/>
              <a:defRPr sz="2250" b="1">
                <a:solidFill>
                  <a:srgbClr val="172F46"/>
                </a:solidFill>
                <a:latin typeface="DejaVu Sans"/>
                <a:ea typeface="DejaVu Sans"/>
                <a:cs typeface="DejaVu Sans"/>
              </a:defRPr>
            </a:pPr>
            <a:r>
              <a:rPr sz="2250" b="1">
                <a:solidFill>
                  <a:srgbClr val="172F46"/>
                </a:solidFill>
                <a:latin typeface="DejaVu Sans"/>
                <a:ea typeface="DejaVu Sans"/>
                <a:cs typeface="DejaVu Sans"/>
              </a:rPr>
              <a:t>Desde la notificación de la liquidación o resolución</a:t>
            </a:r>
          </a:p>
        </p:txBody>
      </p:sp>
      <p:sp>
        <p:nvSpPr>
          <p:cNvPr id="8" name="Item 1 title">
            <a:extLst>
              <a:ext uri="{FF2B5EF4-FFF2-40B4-BE49-F238E27FC236}">
                <a16:creationId xmlns:a16="http://schemas.microsoft.com/office/drawing/2014/main" id="{EB07E1BE-D12F-4BCF-9A1B-A4DAD055A158}"/>
              </a:ext>
            </a:extLst>
          </p:cNvPr>
          <p:cNvSpPr>
            <a:spLocks noGrp="1"/>
          </p:cNvSpPr>
          <p:nvPr/>
        </p:nvSpPr>
        <p:spPr>
          <a:xfrm>
            <a:off x="5619750" y="2705100"/>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Regla vigente</a:t>
            </a:r>
          </a:p>
        </p:txBody>
      </p:sp>
      <p:sp>
        <p:nvSpPr>
          <p:cNvPr id="9" name="Item 1 explanation">
            <a:extLst>
              <a:ext uri="{FF2B5EF4-FFF2-40B4-BE49-F238E27FC236}">
                <a16:creationId xmlns:a16="http://schemas.microsoft.com/office/drawing/2014/main" id="{2881781E-DFB9-42EF-ADBB-1692777BC67A}"/>
              </a:ext>
            </a:extLst>
          </p:cNvPr>
          <p:cNvSpPr>
            <a:spLocks noGrp="1"/>
          </p:cNvSpPr>
          <p:nvPr/>
        </p:nvSpPr>
        <p:spPr>
          <a:xfrm>
            <a:off x="5619750" y="3343275"/>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Para sanciones derivadas de los procedimientos enumerados en el art. 209.2 LGT.</a:t>
            </a:r>
          </a:p>
        </p:txBody>
      </p:sp>
      <p:sp>
        <p:nvSpPr>
          <p:cNvPr id="10" name="Item 2 title">
            <a:extLst>
              <a:ext uri="{FF2B5EF4-FFF2-40B4-BE49-F238E27FC236}">
                <a16:creationId xmlns:a16="http://schemas.microsoft.com/office/drawing/2014/main" id="{7517C03A-02CA-4242-BA52-66513CFCBE9C}"/>
              </a:ext>
            </a:extLst>
          </p:cNvPr>
          <p:cNvSpPr>
            <a:spLocks noGrp="1"/>
          </p:cNvSpPr>
          <p:nvPr/>
        </p:nvSpPr>
        <p:spPr>
          <a:xfrm>
            <a:off x="5619750" y="4276725"/>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Fecha de inicio</a:t>
            </a:r>
          </a:p>
        </p:txBody>
      </p:sp>
      <p:sp>
        <p:nvSpPr>
          <p:cNvPr id="11" name="Item 2 explanation">
            <a:extLst>
              <a:ext uri="{FF2B5EF4-FFF2-40B4-BE49-F238E27FC236}">
                <a16:creationId xmlns:a16="http://schemas.microsoft.com/office/drawing/2014/main" id="{ADDBEB17-0DE9-4368-91A8-70E80392300A}"/>
              </a:ext>
            </a:extLst>
          </p:cNvPr>
          <p:cNvSpPr>
            <a:spLocks noGrp="1"/>
          </p:cNvSpPr>
          <p:nvPr/>
        </p:nvSpPr>
        <p:spPr>
          <a:xfrm>
            <a:off x="5619750" y="4914900"/>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Compruebe cuándo se notifica el acuerdo de inicio del expediente sancionador.</a:t>
            </a:r>
          </a:p>
        </p:txBody>
      </p:sp>
    </p:spTree>
    <p:extLst>
      <p:ext uri="{BB962C8B-B14F-4D97-AF65-F5344CB8AC3E}">
        <p14:creationId xmlns:p14="http://schemas.microsoft.com/office/powerpoint/2010/main" val="13728804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8FA734C9-178D-435B-9AC7-05CCB1641C20}"/>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5.5.1  (2/2)  ·  ÓRGANO SANCIONADOR DEL ÁREA COMPETENTE; TRAMITACIÓN SEPARADA</a:t>
            </a:r>
          </a:p>
        </p:txBody>
      </p:sp>
      <p:sp>
        <p:nvSpPr>
          <p:cNvPr id="2" name="Slide title">
            <a:extLst>
              <a:ext uri="{FF2B5EF4-FFF2-40B4-BE49-F238E27FC236}">
                <a16:creationId xmlns:a16="http://schemas.microsoft.com/office/drawing/2014/main" id="{2E37E994-CFE7-4450-A13B-B204E85C48A9}"/>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Prescripción y plazo de inicio son distintos</a:t>
            </a:r>
          </a:p>
        </p:txBody>
      </p:sp>
      <p:sp>
        <p:nvSpPr>
          <p:cNvPr id="3" name="Legal reference footer">
            <a:extLst>
              <a:ext uri="{FF2B5EF4-FFF2-40B4-BE49-F238E27FC236}">
                <a16:creationId xmlns:a16="http://schemas.microsoft.com/office/drawing/2014/main" id="{158C95F7-B744-4373-A1A7-879AF776E878}"/>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6B1B9457-0314-41D9-AE82-3B30238DDB15}"/>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068 / 117</a:t>
            </a:r>
          </a:p>
        </p:txBody>
      </p:sp>
      <p:sp>
        <p:nvSpPr>
          <p:cNvPr id="5" name="Item 1 title">
            <a:extLst>
              <a:ext uri="{FF2B5EF4-FFF2-40B4-BE49-F238E27FC236}">
                <a16:creationId xmlns:a16="http://schemas.microsoft.com/office/drawing/2014/main" id="{289EB033-613E-4B64-8E9F-BF41BE958F71}"/>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Prescripción sancionadora</a:t>
            </a:r>
          </a:p>
        </p:txBody>
      </p:sp>
      <p:sp>
        <p:nvSpPr>
          <p:cNvPr id="6" name="Item 1 explanation">
            <a:extLst>
              <a:ext uri="{FF2B5EF4-FFF2-40B4-BE49-F238E27FC236}">
                <a16:creationId xmlns:a16="http://schemas.microsoft.com/office/drawing/2014/main" id="{B367FE86-E997-42FE-859D-6CD8AFAA17FB}"/>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Cuatro años desde que se cometió la infracción, con las interrupciones legales.</a:t>
            </a:r>
          </a:p>
        </p:txBody>
      </p:sp>
      <p:sp>
        <p:nvSpPr>
          <p:cNvPr id="7" name="Item 2 title">
            <a:extLst>
              <a:ext uri="{FF2B5EF4-FFF2-40B4-BE49-F238E27FC236}">
                <a16:creationId xmlns:a16="http://schemas.microsoft.com/office/drawing/2014/main" id="{6D612B5A-3222-42A7-B2BC-A4D23ED4BF77}"/>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Plazo del art. 209.2</a:t>
            </a:r>
          </a:p>
        </p:txBody>
      </p:sp>
      <p:sp>
        <p:nvSpPr>
          <p:cNvPr id="8" name="Item 2 explanation">
            <a:extLst>
              <a:ext uri="{FF2B5EF4-FFF2-40B4-BE49-F238E27FC236}">
                <a16:creationId xmlns:a16="http://schemas.microsoft.com/office/drawing/2014/main" id="{BA5E1A5E-CC81-4B3B-B748-714AE137136F}"/>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Seis meses tras ciertos procedimientos de aplicación de los tributos.</a:t>
            </a:r>
          </a:p>
        </p:txBody>
      </p:sp>
      <p:sp>
        <p:nvSpPr>
          <p:cNvPr id="9" name="Item 3 title">
            <a:extLst>
              <a:ext uri="{FF2B5EF4-FFF2-40B4-BE49-F238E27FC236}">
                <a16:creationId xmlns:a16="http://schemas.microsoft.com/office/drawing/2014/main" id="{DF570B3E-0E37-46D5-ADB6-C76E5B740AC2}"/>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Cada supuesto</a:t>
            </a:r>
          </a:p>
        </p:txBody>
      </p:sp>
      <p:sp>
        <p:nvSpPr>
          <p:cNvPr id="10" name="Item 3 explanation">
            <a:extLst>
              <a:ext uri="{FF2B5EF4-FFF2-40B4-BE49-F238E27FC236}">
                <a16:creationId xmlns:a16="http://schemas.microsoft.com/office/drawing/2014/main" id="{532F2C58-3819-41B2-8D67-3B8D99326584}"/>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No traslade ese plazo a cualquier presentación tardía espontánea sin comprobar su ámbito.</a:t>
            </a:r>
          </a:p>
        </p:txBody>
      </p:sp>
    </p:spTree>
    <p:extLst>
      <p:ext uri="{BB962C8B-B14F-4D97-AF65-F5344CB8AC3E}">
        <p14:creationId xmlns:p14="http://schemas.microsoft.com/office/powerpoint/2010/main" val="113082506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69C140E2-E7C9-4D3C-B50F-4B0D29F202A8}"/>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5.5.2  (1/2)  ·  ÓRGANO SANCIONADOR DEL ÁREA COMPETENTE; TRAMITACIÓN SEPARADA</a:t>
            </a:r>
          </a:p>
        </p:txBody>
      </p:sp>
      <p:sp>
        <p:nvSpPr>
          <p:cNvPr id="2" name="Slide title">
            <a:extLst>
              <a:ext uri="{FF2B5EF4-FFF2-40B4-BE49-F238E27FC236}">
                <a16:creationId xmlns:a16="http://schemas.microsoft.com/office/drawing/2014/main" id="{BC1F881C-4D08-45CB-9429-5BFA18567AB0}"/>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Duración del procedimiento sancionador</a:t>
            </a:r>
          </a:p>
        </p:txBody>
      </p:sp>
      <p:sp>
        <p:nvSpPr>
          <p:cNvPr id="3" name="Legal reference footer">
            <a:extLst>
              <a:ext uri="{FF2B5EF4-FFF2-40B4-BE49-F238E27FC236}">
                <a16:creationId xmlns:a16="http://schemas.microsoft.com/office/drawing/2014/main" id="{E87857E1-272D-4664-BC4B-87831869E719}"/>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6DFD83CE-849F-4918-B8E0-EE26747C7B7E}"/>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069 / 117</a:t>
            </a:r>
          </a:p>
        </p:txBody>
      </p:sp>
      <p:sp>
        <p:nvSpPr>
          <p:cNvPr id="5" name="Main value">
            <a:extLst>
              <a:ext uri="{FF2B5EF4-FFF2-40B4-BE49-F238E27FC236}">
                <a16:creationId xmlns:a16="http://schemas.microsoft.com/office/drawing/2014/main" id="{4760D28B-798A-44FF-9E02-5FC6845DD4F6}"/>
              </a:ext>
            </a:extLst>
          </p:cNvPr>
          <p:cNvSpPr>
            <a:spLocks noGrp="1"/>
          </p:cNvSpPr>
          <p:nvPr/>
        </p:nvSpPr>
        <p:spPr>
          <a:xfrm>
            <a:off x="609600" y="2438400"/>
            <a:ext cx="4381500" cy="1247775"/>
          </a:xfrm>
          <a:prstGeom prst="rect">
            <a:avLst/>
          </a:prstGeom>
          <a:noFill/>
          <a:ln w="0">
            <a:noFill/>
          </a:ln>
        </p:spPr>
        <p:txBody>
          <a:bodyPr wrap="square" lIns="0" tIns="0" rIns="0" bIns="0" anchor="t">
            <a:noAutofit/>
          </a:bodyPr>
          <a:lstStyle/>
          <a:p>
            <a:pPr>
              <a:buNone/>
              <a:defRPr sz="5700" b="1">
                <a:solidFill>
                  <a:srgbClr val="8F3D33"/>
                </a:solidFill>
                <a:latin typeface="DejaVu Sans"/>
                <a:ea typeface="DejaVu Sans"/>
                <a:cs typeface="DejaVu Sans"/>
              </a:defRPr>
            </a:pPr>
            <a:r>
              <a:rPr sz="5700" b="1">
                <a:solidFill>
                  <a:srgbClr val="8F3D33"/>
                </a:solidFill>
                <a:latin typeface="DejaVu Sans"/>
                <a:ea typeface="DejaVu Sans"/>
                <a:cs typeface="DejaVu Sans"/>
              </a:rPr>
              <a:t>6 meses</a:t>
            </a:r>
          </a:p>
        </p:txBody>
      </p:sp>
      <p:sp>
        <p:nvSpPr>
          <p:cNvPr id="6" name="Value explanation">
            <a:extLst>
              <a:ext uri="{FF2B5EF4-FFF2-40B4-BE49-F238E27FC236}">
                <a16:creationId xmlns:a16="http://schemas.microsoft.com/office/drawing/2014/main" id="{A191DB5D-87FB-4E44-9E4F-CA7F173DFB50}"/>
              </a:ext>
            </a:extLst>
          </p:cNvPr>
          <p:cNvSpPr>
            <a:spLocks noGrp="1"/>
          </p:cNvSpPr>
          <p:nvPr/>
        </p:nvSpPr>
        <p:spPr>
          <a:xfrm>
            <a:off x="609600" y="3876675"/>
            <a:ext cx="4267200" cy="1476375"/>
          </a:xfrm>
          <a:prstGeom prst="rect">
            <a:avLst/>
          </a:prstGeom>
          <a:noFill/>
          <a:ln w="0">
            <a:noFill/>
          </a:ln>
        </p:spPr>
        <p:txBody>
          <a:bodyPr wrap="square" lIns="0" tIns="0" rIns="0" bIns="0" anchor="t">
            <a:noAutofit/>
          </a:bodyPr>
          <a:lstStyle/>
          <a:p>
            <a:pPr>
              <a:buNone/>
              <a:defRPr sz="2250" b="1">
                <a:solidFill>
                  <a:srgbClr val="172F46"/>
                </a:solidFill>
                <a:latin typeface="DejaVu Sans"/>
                <a:ea typeface="DejaVu Sans"/>
                <a:cs typeface="DejaVu Sans"/>
              </a:defRPr>
            </a:pPr>
            <a:r>
              <a:rPr sz="2250" b="1">
                <a:solidFill>
                  <a:srgbClr val="172F46"/>
                </a:solidFill>
                <a:latin typeface="DejaVu Sans"/>
                <a:ea typeface="DejaVu Sans"/>
                <a:cs typeface="DejaVu Sans"/>
              </a:rPr>
              <a:t>Plazo máximo general para notificar la resolución</a:t>
            </a:r>
          </a:p>
        </p:txBody>
      </p:sp>
      <p:sp>
        <p:nvSpPr>
          <p:cNvPr id="7" name="Item 1 title">
            <a:extLst>
              <a:ext uri="{FF2B5EF4-FFF2-40B4-BE49-F238E27FC236}">
                <a16:creationId xmlns:a16="http://schemas.microsoft.com/office/drawing/2014/main" id="{7FF45FB7-5AD2-4343-8060-BEE9432CF368}"/>
              </a:ext>
            </a:extLst>
          </p:cNvPr>
          <p:cNvSpPr>
            <a:spLocks noGrp="1"/>
          </p:cNvSpPr>
          <p:nvPr/>
        </p:nvSpPr>
        <p:spPr>
          <a:xfrm>
            <a:off x="5619750" y="2438400"/>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Inicio</a:t>
            </a:r>
          </a:p>
        </p:txBody>
      </p:sp>
      <p:sp>
        <p:nvSpPr>
          <p:cNvPr id="8" name="Item 1 explanation">
            <a:extLst>
              <a:ext uri="{FF2B5EF4-FFF2-40B4-BE49-F238E27FC236}">
                <a16:creationId xmlns:a16="http://schemas.microsoft.com/office/drawing/2014/main" id="{56F3B628-733F-4325-953D-C554C1553258}"/>
              </a:ext>
            </a:extLst>
          </p:cNvPr>
          <p:cNvSpPr>
            <a:spLocks noGrp="1"/>
          </p:cNvSpPr>
          <p:nvPr/>
        </p:nvSpPr>
        <p:spPr>
          <a:xfrm>
            <a:off x="5619750" y="3076575"/>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Desde la notificación del acuerdo de inicio.</a:t>
            </a:r>
          </a:p>
        </p:txBody>
      </p:sp>
      <p:sp>
        <p:nvSpPr>
          <p:cNvPr id="9" name="Item 2 title">
            <a:extLst>
              <a:ext uri="{FF2B5EF4-FFF2-40B4-BE49-F238E27FC236}">
                <a16:creationId xmlns:a16="http://schemas.microsoft.com/office/drawing/2014/main" id="{E46A5FE0-8E5E-4844-A928-CBD589D0C83B}"/>
              </a:ext>
            </a:extLst>
          </p:cNvPr>
          <p:cNvSpPr>
            <a:spLocks noGrp="1"/>
          </p:cNvSpPr>
          <p:nvPr/>
        </p:nvSpPr>
        <p:spPr>
          <a:xfrm>
            <a:off x="5619750" y="4010025"/>
            <a:ext cx="5962650" cy="619125"/>
          </a:xfrm>
          <a:prstGeom prst="rect">
            <a:avLst/>
          </a:prstGeom>
          <a:noFill/>
          <a:ln w="0">
            <a:noFill/>
          </a:ln>
        </p:spPr>
        <p:txBody>
          <a:bodyPr wrap="square" lIns="0" tIns="0" rIns="0" bIns="0" anchor="t">
            <a:noAutofit/>
          </a:bodyPr>
          <a:lstStyle/>
          <a:p>
            <a:pPr>
              <a:buNone/>
              <a:defRPr sz="2100" b="1">
                <a:solidFill>
                  <a:srgbClr val="8F3D33"/>
                </a:solidFill>
                <a:latin typeface="DejaVu Sans"/>
                <a:ea typeface="DejaVu Sans"/>
                <a:cs typeface="DejaVu Sans"/>
              </a:defRPr>
            </a:pPr>
            <a:r>
              <a:rPr sz="2100" b="1">
                <a:solidFill>
                  <a:srgbClr val="8F3D33"/>
                </a:solidFill>
                <a:latin typeface="DejaVu Sans"/>
                <a:ea typeface="DejaVu Sans"/>
                <a:cs typeface="DejaVu Sans"/>
              </a:rPr>
              <a:t>Finalización</a:t>
            </a:r>
          </a:p>
        </p:txBody>
      </p:sp>
      <p:sp>
        <p:nvSpPr>
          <p:cNvPr id="10" name="Item 2 explanation">
            <a:extLst>
              <a:ext uri="{FF2B5EF4-FFF2-40B4-BE49-F238E27FC236}">
                <a16:creationId xmlns:a16="http://schemas.microsoft.com/office/drawing/2014/main" id="{669BF9D1-D388-4EF3-9ECC-81D294F482F3}"/>
              </a:ext>
            </a:extLst>
          </p:cNvPr>
          <p:cNvSpPr>
            <a:spLocks noGrp="1"/>
          </p:cNvSpPr>
          <p:nvPr/>
        </p:nvSpPr>
        <p:spPr>
          <a:xfrm>
            <a:off x="5619750" y="4648200"/>
            <a:ext cx="5962650" cy="8953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Compruebe la notificación y las reglas legales de intento o puesta a disposición.</a:t>
            </a:r>
          </a:p>
        </p:txBody>
      </p:sp>
    </p:spTree>
    <p:extLst>
      <p:ext uri="{BB962C8B-B14F-4D97-AF65-F5344CB8AC3E}">
        <p14:creationId xmlns:p14="http://schemas.microsoft.com/office/powerpoint/2010/main" val="151280029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177309DD-B444-4902-A74D-7C174AE2A1A1}"/>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5.5.2  (2/2)  ·  ÓRGANO SANCIONADOR DEL ÁREA COMPETENTE; TRAMITACIÓN SEPARADA</a:t>
            </a:r>
          </a:p>
        </p:txBody>
      </p:sp>
      <p:sp>
        <p:nvSpPr>
          <p:cNvPr id="2" name="Slide title">
            <a:extLst>
              <a:ext uri="{FF2B5EF4-FFF2-40B4-BE49-F238E27FC236}">
                <a16:creationId xmlns:a16="http://schemas.microsoft.com/office/drawing/2014/main" id="{C2D62C93-07A5-411E-923E-56E0AD45AD0C}"/>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Qué implica la caducidad sancionadora</a:t>
            </a:r>
          </a:p>
        </p:txBody>
      </p:sp>
      <p:sp>
        <p:nvSpPr>
          <p:cNvPr id="3" name="Legal reference footer">
            <a:extLst>
              <a:ext uri="{FF2B5EF4-FFF2-40B4-BE49-F238E27FC236}">
                <a16:creationId xmlns:a16="http://schemas.microsoft.com/office/drawing/2014/main" id="{B379E7F1-9663-41F2-8EB5-6904D04EC195}"/>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3E23CE01-D71F-4380-8B8C-8977C83DCA11}"/>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070 / 117</a:t>
            </a:r>
          </a:p>
        </p:txBody>
      </p:sp>
      <p:sp>
        <p:nvSpPr>
          <p:cNvPr id="5" name="Item 1 title">
            <a:extLst>
              <a:ext uri="{FF2B5EF4-FFF2-40B4-BE49-F238E27FC236}">
                <a16:creationId xmlns:a16="http://schemas.microsoft.com/office/drawing/2014/main" id="{37EDB7ED-00F8-4EFB-816B-66C65A1D003C}"/>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Archivo</a:t>
            </a:r>
          </a:p>
        </p:txBody>
      </p:sp>
      <p:sp>
        <p:nvSpPr>
          <p:cNvPr id="6" name="Item 1 explanation">
            <a:extLst>
              <a:ext uri="{FF2B5EF4-FFF2-40B4-BE49-F238E27FC236}">
                <a16:creationId xmlns:a16="http://schemas.microsoft.com/office/drawing/2014/main" id="{31B0820A-6A49-45A8-98E0-3D10A9BDF893}"/>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El vencimiento del plazo máximo produce la caducidad del expediente.</a:t>
            </a:r>
          </a:p>
        </p:txBody>
      </p:sp>
      <p:sp>
        <p:nvSpPr>
          <p:cNvPr id="7" name="Item 2 title">
            <a:extLst>
              <a:ext uri="{FF2B5EF4-FFF2-40B4-BE49-F238E27FC236}">
                <a16:creationId xmlns:a16="http://schemas.microsoft.com/office/drawing/2014/main" id="{ADF5EE09-3A1E-4EF6-A0F4-891BAA143103}"/>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No se reinicia el mismo</a:t>
            </a:r>
          </a:p>
        </p:txBody>
      </p:sp>
      <p:sp>
        <p:nvSpPr>
          <p:cNvPr id="8" name="Item 2 explanation">
            <a:extLst>
              <a:ext uri="{FF2B5EF4-FFF2-40B4-BE49-F238E27FC236}">
                <a16:creationId xmlns:a16="http://schemas.microsoft.com/office/drawing/2014/main" id="{64F2F8BC-462B-4E75-82A5-ED2BFBD97B2C}"/>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caducidad impide iniciar un nuevo procedimiento sancionador por esos hechos.</a:t>
            </a:r>
          </a:p>
        </p:txBody>
      </p:sp>
      <p:sp>
        <p:nvSpPr>
          <p:cNvPr id="9" name="Item 3 title">
            <a:extLst>
              <a:ext uri="{FF2B5EF4-FFF2-40B4-BE49-F238E27FC236}">
                <a16:creationId xmlns:a16="http://schemas.microsoft.com/office/drawing/2014/main" id="{C43C3B08-B76B-43A0-9755-35E282A090C1}"/>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Cómputo completo</a:t>
            </a:r>
          </a:p>
        </p:txBody>
      </p:sp>
      <p:sp>
        <p:nvSpPr>
          <p:cNvPr id="10" name="Item 3 explanation">
            <a:extLst>
              <a:ext uri="{FF2B5EF4-FFF2-40B4-BE49-F238E27FC236}">
                <a16:creationId xmlns:a16="http://schemas.microsoft.com/office/drawing/2014/main" id="{729B2BCF-0C98-4161-8CED-D8705DCF2A2D}"/>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Revise las suspensiones o ampliaciones legales aplicables antes de concluir que ha vencido.</a:t>
            </a:r>
          </a:p>
        </p:txBody>
      </p:sp>
    </p:spTree>
    <p:extLst>
      <p:ext uri="{BB962C8B-B14F-4D97-AF65-F5344CB8AC3E}">
        <p14:creationId xmlns:p14="http://schemas.microsoft.com/office/powerpoint/2010/main" val="185285118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9566528E-9EA8-4D73-A4F7-0AD29E05B64F}"/>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5.6.1  (1/2)  ·  ÓRGANO SANCIONADOR DEL ÁREA COMPETENTE; TRAMITACIÓN SEPARADA</a:t>
            </a:r>
          </a:p>
        </p:txBody>
      </p:sp>
      <p:sp>
        <p:nvSpPr>
          <p:cNvPr id="2" name="Slide title">
            <a:extLst>
              <a:ext uri="{FF2B5EF4-FFF2-40B4-BE49-F238E27FC236}">
                <a16:creationId xmlns:a16="http://schemas.microsoft.com/office/drawing/2014/main" id="{DDE11DBC-0AC6-434F-9ACC-4CE92D7FB615}"/>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Exigir una motivación individual de la culpa</a:t>
            </a:r>
          </a:p>
        </p:txBody>
      </p:sp>
      <p:sp>
        <p:nvSpPr>
          <p:cNvPr id="3" name="Legal reference footer">
            <a:extLst>
              <a:ext uri="{FF2B5EF4-FFF2-40B4-BE49-F238E27FC236}">
                <a16:creationId xmlns:a16="http://schemas.microsoft.com/office/drawing/2014/main" id="{03DA593F-D204-4446-AECC-A0F1E515946A}"/>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16F154B8-C4B3-4784-B6C6-A7BBAE8320D4}"/>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071 / 117</a:t>
            </a:r>
          </a:p>
        </p:txBody>
      </p:sp>
      <p:sp>
        <p:nvSpPr>
          <p:cNvPr id="5" name="Item 1 title">
            <a:extLst>
              <a:ext uri="{FF2B5EF4-FFF2-40B4-BE49-F238E27FC236}">
                <a16:creationId xmlns:a16="http://schemas.microsoft.com/office/drawing/2014/main" id="{4C95A9DE-32BF-4F3C-8881-5A7C5D8C67BD}"/>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Conducta probada</a:t>
            </a:r>
          </a:p>
        </p:txBody>
      </p:sp>
      <p:sp>
        <p:nvSpPr>
          <p:cNvPr id="6" name="Item 1 explanation">
            <a:extLst>
              <a:ext uri="{FF2B5EF4-FFF2-40B4-BE49-F238E27FC236}">
                <a16:creationId xmlns:a16="http://schemas.microsoft.com/office/drawing/2014/main" id="{79B00EE9-0DE4-4E94-9DDB-F6D04903284F}"/>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Qué hizo u omitió la persona sancionada.</a:t>
            </a:r>
          </a:p>
        </p:txBody>
      </p:sp>
      <p:sp>
        <p:nvSpPr>
          <p:cNvPr id="7" name="Item 2 title">
            <a:extLst>
              <a:ext uri="{FF2B5EF4-FFF2-40B4-BE49-F238E27FC236}">
                <a16:creationId xmlns:a16="http://schemas.microsoft.com/office/drawing/2014/main" id="{EE0BBBEF-3F32-42CB-BC98-0A26CA21F5B2}"/>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Deber de cuidado</a:t>
            </a:r>
          </a:p>
        </p:txBody>
      </p:sp>
      <p:sp>
        <p:nvSpPr>
          <p:cNvPr id="8" name="Item 2 explanation">
            <a:extLst>
              <a:ext uri="{FF2B5EF4-FFF2-40B4-BE49-F238E27FC236}">
                <a16:creationId xmlns:a16="http://schemas.microsoft.com/office/drawing/2014/main" id="{955747B7-4712-4A59-BEB7-3C5E07B571B6}"/>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Qué diligencia podía exigirse y por qué no se cumplió.</a:t>
            </a:r>
          </a:p>
        </p:txBody>
      </p:sp>
      <p:sp>
        <p:nvSpPr>
          <p:cNvPr id="9" name="Item 3 title">
            <a:extLst>
              <a:ext uri="{FF2B5EF4-FFF2-40B4-BE49-F238E27FC236}">
                <a16:creationId xmlns:a16="http://schemas.microsoft.com/office/drawing/2014/main" id="{F6FDB1B3-A9F0-4878-9028-D2464C593ED3}"/>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Respuesta a la defensa</a:t>
            </a:r>
          </a:p>
        </p:txBody>
      </p:sp>
      <p:sp>
        <p:nvSpPr>
          <p:cNvPr id="10" name="Item 3 explanation">
            <a:extLst>
              <a:ext uri="{FF2B5EF4-FFF2-40B4-BE49-F238E27FC236}">
                <a16:creationId xmlns:a16="http://schemas.microsoft.com/office/drawing/2014/main" id="{E5F9D4F0-8284-4812-A50C-73CA9E19110D}"/>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Cómo se valoran las circunstancias y pruebas alegadas por el interesado.</a:t>
            </a:r>
          </a:p>
        </p:txBody>
      </p:sp>
    </p:spTree>
    <p:extLst>
      <p:ext uri="{BB962C8B-B14F-4D97-AF65-F5344CB8AC3E}">
        <p14:creationId xmlns:p14="http://schemas.microsoft.com/office/powerpoint/2010/main" val="181416670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096A958A-6106-4806-AD0B-ACA6D233236C}"/>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5.6.1  (2/2)  ·  ÓRGANO SANCIONADOR DEL ÁREA COMPETENTE; TRAMITACIÓN SEPARADA</a:t>
            </a:r>
          </a:p>
        </p:txBody>
      </p:sp>
      <p:sp>
        <p:nvSpPr>
          <p:cNvPr id="2" name="Slide title">
            <a:extLst>
              <a:ext uri="{FF2B5EF4-FFF2-40B4-BE49-F238E27FC236}">
                <a16:creationId xmlns:a16="http://schemas.microsoft.com/office/drawing/2014/main" id="{BFA12A75-F384-44B1-A5DE-A22CBA0C6778}"/>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Detectar explicaciones insuficientes</a:t>
            </a:r>
          </a:p>
        </p:txBody>
      </p:sp>
      <p:sp>
        <p:nvSpPr>
          <p:cNvPr id="3" name="Legal reference footer">
            <a:extLst>
              <a:ext uri="{FF2B5EF4-FFF2-40B4-BE49-F238E27FC236}">
                <a16:creationId xmlns:a16="http://schemas.microsoft.com/office/drawing/2014/main" id="{9FFFB4FF-547C-41AC-B12F-BAC2BA26772E}"/>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E587225F-DD7D-4586-96D8-713CFB4E5BAA}"/>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072 / 117</a:t>
            </a:r>
          </a:p>
        </p:txBody>
      </p:sp>
      <p:sp>
        <p:nvSpPr>
          <p:cNvPr id="5" name="Item 1 title">
            <a:extLst>
              <a:ext uri="{FF2B5EF4-FFF2-40B4-BE49-F238E27FC236}">
                <a16:creationId xmlns:a16="http://schemas.microsoft.com/office/drawing/2014/main" id="{47225333-6F4C-4568-89D4-B7E3B9822D6F}"/>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Frases genéricas</a:t>
            </a:r>
          </a:p>
        </p:txBody>
      </p:sp>
      <p:sp>
        <p:nvSpPr>
          <p:cNvPr id="6" name="Item 1 explanation">
            <a:extLst>
              <a:ext uri="{FF2B5EF4-FFF2-40B4-BE49-F238E27FC236}">
                <a16:creationId xmlns:a16="http://schemas.microsoft.com/office/drawing/2014/main" id="{384C9011-AACC-4B47-9B15-E54B958F94E9}"/>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Que la norma sea clara o que no se aprecie interpretación razonable necesita explicación concreta.</a:t>
            </a:r>
          </a:p>
        </p:txBody>
      </p:sp>
      <p:sp>
        <p:nvSpPr>
          <p:cNvPr id="7" name="Item 2 title">
            <a:extLst>
              <a:ext uri="{FF2B5EF4-FFF2-40B4-BE49-F238E27FC236}">
                <a16:creationId xmlns:a16="http://schemas.microsoft.com/office/drawing/2014/main" id="{2BAA2941-5D56-40B4-8F71-3D87F67F0695}"/>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Aceptación de la deuda</a:t>
            </a:r>
          </a:p>
        </p:txBody>
      </p:sp>
      <p:sp>
        <p:nvSpPr>
          <p:cNvPr id="8" name="Item 2 explanation">
            <a:extLst>
              <a:ext uri="{FF2B5EF4-FFF2-40B4-BE49-F238E27FC236}">
                <a16:creationId xmlns:a16="http://schemas.microsoft.com/office/drawing/2014/main" id="{DA3369B1-3714-4EB1-A808-D317D6566215}"/>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La conformidad con la liquidación no prueba por sí sola la culpabilidad.</a:t>
            </a:r>
          </a:p>
        </p:txBody>
      </p:sp>
      <p:sp>
        <p:nvSpPr>
          <p:cNvPr id="9" name="Item 3 title">
            <a:extLst>
              <a:ext uri="{FF2B5EF4-FFF2-40B4-BE49-F238E27FC236}">
                <a16:creationId xmlns:a16="http://schemas.microsoft.com/office/drawing/2014/main" id="{BB8E76B8-5A84-4B41-B128-D17C22DE25D6}"/>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Alegación precisa</a:t>
            </a:r>
          </a:p>
        </p:txBody>
      </p:sp>
      <p:sp>
        <p:nvSpPr>
          <p:cNvPr id="10" name="Item 3 explanation">
            <a:extLst>
              <a:ext uri="{FF2B5EF4-FFF2-40B4-BE49-F238E27FC236}">
                <a16:creationId xmlns:a16="http://schemas.microsoft.com/office/drawing/2014/main" id="{9E359BCB-609B-46B1-B9D9-D11BC8CA38EB}"/>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Identifique qué hecho o razonamiento falta y aporte los elementos que acrediten diligencia.</a:t>
            </a:r>
          </a:p>
        </p:txBody>
      </p:sp>
    </p:spTree>
    <p:extLst>
      <p:ext uri="{BB962C8B-B14F-4D97-AF65-F5344CB8AC3E}">
        <p14:creationId xmlns:p14="http://schemas.microsoft.com/office/powerpoint/2010/main" val="205722161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60553049-AA0D-40AA-B5F2-8AE31FD86460}"/>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5.6.2  (1/2)  ·  ÓRGANO SANCIONADOR DEL ÁREA COMPETENTE; TRAMITACIÓN SEPARADA</a:t>
            </a:r>
          </a:p>
        </p:txBody>
      </p:sp>
      <p:sp>
        <p:nvSpPr>
          <p:cNvPr id="2" name="Slide title">
            <a:extLst>
              <a:ext uri="{FF2B5EF4-FFF2-40B4-BE49-F238E27FC236}">
                <a16:creationId xmlns:a16="http://schemas.microsoft.com/office/drawing/2014/main" id="{6AD1EA7F-AB89-4254-8754-BECD482358C7}"/>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Actuar frente a la propuesta</a:t>
            </a:r>
          </a:p>
        </p:txBody>
      </p:sp>
      <p:sp>
        <p:nvSpPr>
          <p:cNvPr id="3" name="Legal reference footer">
            <a:extLst>
              <a:ext uri="{FF2B5EF4-FFF2-40B4-BE49-F238E27FC236}">
                <a16:creationId xmlns:a16="http://schemas.microsoft.com/office/drawing/2014/main" id="{CADE0235-F5A2-4A69-B534-893E38879DF3}"/>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4954E47A-3EA6-4153-967B-F35BA6CDD067}"/>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073 / 117</a:t>
            </a:r>
          </a:p>
        </p:txBody>
      </p:sp>
      <p:sp>
        <p:nvSpPr>
          <p:cNvPr id="5" name="Item 1 title">
            <a:extLst>
              <a:ext uri="{FF2B5EF4-FFF2-40B4-BE49-F238E27FC236}">
                <a16:creationId xmlns:a16="http://schemas.microsoft.com/office/drawing/2014/main" id="{5B754D40-EBE3-4295-A93A-E602750BF559}"/>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Quince días hábiles</a:t>
            </a:r>
          </a:p>
        </p:txBody>
      </p:sp>
      <p:sp>
        <p:nvSpPr>
          <p:cNvPr id="6" name="Item 1 explanation">
            <a:extLst>
              <a:ext uri="{FF2B5EF4-FFF2-40B4-BE49-F238E27FC236}">
                <a16:creationId xmlns:a16="http://schemas.microsoft.com/office/drawing/2014/main" id="{1FC22C4B-227A-4284-A46E-354723700461}"/>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Revise la propuesta y presente alegaciones dentro del plazo del art. 210 LGT.</a:t>
            </a:r>
          </a:p>
        </p:txBody>
      </p:sp>
      <p:sp>
        <p:nvSpPr>
          <p:cNvPr id="7" name="Item 2 title">
            <a:extLst>
              <a:ext uri="{FF2B5EF4-FFF2-40B4-BE49-F238E27FC236}">
                <a16:creationId xmlns:a16="http://schemas.microsoft.com/office/drawing/2014/main" id="{F609A45B-F265-4643-8F95-B73B384DF304}"/>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Examinar el expediente</a:t>
            </a:r>
          </a:p>
        </p:txBody>
      </p:sp>
      <p:sp>
        <p:nvSpPr>
          <p:cNvPr id="8" name="Item 2 explanation">
            <a:extLst>
              <a:ext uri="{FF2B5EF4-FFF2-40B4-BE49-F238E27FC236}">
                <a16:creationId xmlns:a16="http://schemas.microsoft.com/office/drawing/2014/main" id="{D981EB79-8E1E-42F3-8D53-186D2052BBAF}"/>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Compruebe pruebas incorporadas, base, graduación, reducciones y cómputo temporal.</a:t>
            </a:r>
          </a:p>
        </p:txBody>
      </p:sp>
      <p:sp>
        <p:nvSpPr>
          <p:cNvPr id="9" name="Item 3 title">
            <a:extLst>
              <a:ext uri="{FF2B5EF4-FFF2-40B4-BE49-F238E27FC236}">
                <a16:creationId xmlns:a16="http://schemas.microsoft.com/office/drawing/2014/main" id="{B91A530D-9492-40E9-9F3D-0F08517EECF1}"/>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Elegir con información</a:t>
            </a:r>
          </a:p>
        </p:txBody>
      </p:sp>
      <p:sp>
        <p:nvSpPr>
          <p:cNvPr id="10" name="Item 3 explanation">
            <a:extLst>
              <a:ext uri="{FF2B5EF4-FFF2-40B4-BE49-F238E27FC236}">
                <a16:creationId xmlns:a16="http://schemas.microsoft.com/office/drawing/2014/main" id="{1E609155-293D-44E9-AF5C-ABAD82F3D060}"/>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Compare los argumentos de defensa y las condiciones económicas de las reducciones.</a:t>
            </a:r>
          </a:p>
        </p:txBody>
      </p:sp>
    </p:spTree>
    <p:extLst>
      <p:ext uri="{BB962C8B-B14F-4D97-AF65-F5344CB8AC3E}">
        <p14:creationId xmlns:p14="http://schemas.microsoft.com/office/powerpoint/2010/main" val="79590053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1443E46F-E614-4F81-86BB-0F3573B48867}"/>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5.6.2  (2/2)  ·  ÓRGANO SANCIONADOR DEL ÁREA COMPETENTE; TRAMITACIÓN SEPARADA</a:t>
            </a:r>
          </a:p>
        </p:txBody>
      </p:sp>
      <p:sp>
        <p:nvSpPr>
          <p:cNvPr id="2" name="Slide title">
            <a:extLst>
              <a:ext uri="{FF2B5EF4-FFF2-40B4-BE49-F238E27FC236}">
                <a16:creationId xmlns:a16="http://schemas.microsoft.com/office/drawing/2014/main" id="{E975BE17-320A-45F2-B379-526CED832F7F}"/>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Si la sanción ya se ha impuesto</a:t>
            </a:r>
          </a:p>
        </p:txBody>
      </p:sp>
      <p:sp>
        <p:nvSpPr>
          <p:cNvPr id="3" name="Legal reference footer">
            <a:extLst>
              <a:ext uri="{FF2B5EF4-FFF2-40B4-BE49-F238E27FC236}">
                <a16:creationId xmlns:a16="http://schemas.microsoft.com/office/drawing/2014/main" id="{4992CA0D-888B-470D-B830-A966B5130B35}"/>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948D648D-D238-41A3-901C-50FFD167FAC1}"/>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074 / 117</a:t>
            </a:r>
          </a:p>
        </p:txBody>
      </p:sp>
      <p:sp>
        <p:nvSpPr>
          <p:cNvPr id="5" name="Item 1 title">
            <a:extLst>
              <a:ext uri="{FF2B5EF4-FFF2-40B4-BE49-F238E27FC236}">
                <a16:creationId xmlns:a16="http://schemas.microsoft.com/office/drawing/2014/main" id="{A4C87404-14D4-472B-A2A6-E2A5112B3791}"/>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Un mes para impugnar</a:t>
            </a:r>
          </a:p>
        </p:txBody>
      </p:sp>
      <p:sp>
        <p:nvSpPr>
          <p:cNvPr id="6" name="Item 1 explanation">
            <a:extLst>
              <a:ext uri="{FF2B5EF4-FFF2-40B4-BE49-F238E27FC236}">
                <a16:creationId xmlns:a16="http://schemas.microsoft.com/office/drawing/2014/main" id="{04354376-158D-4FE1-A46C-F1EC62BEC480}"/>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Reposición o reclamación, según las reglas generales.</a:t>
            </a:r>
          </a:p>
        </p:txBody>
      </p:sp>
      <p:sp>
        <p:nvSpPr>
          <p:cNvPr id="7" name="Item 2 title">
            <a:extLst>
              <a:ext uri="{FF2B5EF4-FFF2-40B4-BE49-F238E27FC236}">
                <a16:creationId xmlns:a16="http://schemas.microsoft.com/office/drawing/2014/main" id="{9CB949E6-93AD-4830-BBB8-D2DF14C5C6A8}"/>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Suspensión administrativa</a:t>
            </a:r>
          </a:p>
        </p:txBody>
      </p:sp>
      <p:sp>
        <p:nvSpPr>
          <p:cNvPr id="8" name="Item 2 explanation">
            <a:extLst>
              <a:ext uri="{FF2B5EF4-FFF2-40B4-BE49-F238E27FC236}">
                <a16:creationId xmlns:a16="http://schemas.microsoft.com/office/drawing/2014/main" id="{B81C601E-DFB8-4A8A-9EB4-FEF49D23D98F}"/>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El recurso o reclamación en tiempo y forma suspende automáticamente sin garantía.</a:t>
            </a:r>
          </a:p>
        </p:txBody>
      </p:sp>
      <p:sp>
        <p:nvSpPr>
          <p:cNvPr id="9" name="Item 3 title">
            <a:extLst>
              <a:ext uri="{FF2B5EF4-FFF2-40B4-BE49-F238E27FC236}">
                <a16:creationId xmlns:a16="http://schemas.microsoft.com/office/drawing/2014/main" id="{CA6A92F6-FC00-4790-B00A-21939CD3571C}"/>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Después de la vía administrativa</a:t>
            </a:r>
          </a:p>
        </p:txBody>
      </p:sp>
      <p:sp>
        <p:nvSpPr>
          <p:cNvPr id="10" name="Item 3 explanation">
            <a:extLst>
              <a:ext uri="{FF2B5EF4-FFF2-40B4-BE49-F238E27FC236}">
                <a16:creationId xmlns:a16="http://schemas.microsoft.com/office/drawing/2014/main" id="{97118B0B-00C0-4F92-8136-F5C2E7F9FF39}"/>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Controle el nuevo plazo de pago y la eventual solicitud judicial de suspensión.</a:t>
            </a:r>
          </a:p>
        </p:txBody>
      </p:sp>
    </p:spTree>
    <p:extLst>
      <p:ext uri="{BB962C8B-B14F-4D97-AF65-F5344CB8AC3E}">
        <p14:creationId xmlns:p14="http://schemas.microsoft.com/office/powerpoint/2010/main" val="187509310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5F3ED"/>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546758F6-40D7-47B6-9003-5C61C8317EBB}"/>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5.7  (1/2)  ·  ÓRGANO SANCIONADOR DEL ÁREA COMPETENTE; TRAMITACIÓN SEPARADA</a:t>
            </a:r>
          </a:p>
        </p:txBody>
      </p:sp>
      <p:sp>
        <p:nvSpPr>
          <p:cNvPr id="2" name="Slide title">
            <a:extLst>
              <a:ext uri="{FF2B5EF4-FFF2-40B4-BE49-F238E27FC236}">
                <a16:creationId xmlns:a16="http://schemas.microsoft.com/office/drawing/2014/main" id="{969A33A3-1252-45B6-AFF5-1D2910552A72}"/>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Lista de comprobación de la sanción</a:t>
            </a:r>
          </a:p>
        </p:txBody>
      </p:sp>
      <p:sp>
        <p:nvSpPr>
          <p:cNvPr id="3" name="Legal reference footer">
            <a:extLst>
              <a:ext uri="{FF2B5EF4-FFF2-40B4-BE49-F238E27FC236}">
                <a16:creationId xmlns:a16="http://schemas.microsoft.com/office/drawing/2014/main" id="{9F6EC549-5089-4464-9C65-EC1207468CF7}"/>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F089BE49-60B9-4514-910F-4D955FD1FE4F}"/>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075 / 117</a:t>
            </a:r>
          </a:p>
        </p:txBody>
      </p:sp>
      <p:sp>
        <p:nvSpPr>
          <p:cNvPr id="5" name="Item 1 title">
            <a:extLst>
              <a:ext uri="{FF2B5EF4-FFF2-40B4-BE49-F238E27FC236}">
                <a16:creationId xmlns:a16="http://schemas.microsoft.com/office/drawing/2014/main" id="{76F24595-2E48-493F-BFBC-2E32242C54B7}"/>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Tipo y hechos</a:t>
            </a:r>
          </a:p>
        </p:txBody>
      </p:sp>
      <p:sp>
        <p:nvSpPr>
          <p:cNvPr id="6" name="Item 1 explanation">
            <a:extLst>
              <a:ext uri="{FF2B5EF4-FFF2-40B4-BE49-F238E27FC236}">
                <a16:creationId xmlns:a16="http://schemas.microsoft.com/office/drawing/2014/main" id="{015613E3-1ACE-4B4C-8C31-4706DCCACB1C}"/>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Infracción legal y conducta identificadas.</a:t>
            </a:r>
          </a:p>
        </p:txBody>
      </p:sp>
      <p:sp>
        <p:nvSpPr>
          <p:cNvPr id="7" name="Item 2 title">
            <a:extLst>
              <a:ext uri="{FF2B5EF4-FFF2-40B4-BE49-F238E27FC236}">
                <a16:creationId xmlns:a16="http://schemas.microsoft.com/office/drawing/2014/main" id="{565DF9D0-1830-49F8-8E2F-D43F341FD966}"/>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Culpabilidad</a:t>
            </a:r>
          </a:p>
        </p:txBody>
      </p:sp>
      <p:sp>
        <p:nvSpPr>
          <p:cNvPr id="8" name="Item 2 explanation">
            <a:extLst>
              <a:ext uri="{FF2B5EF4-FFF2-40B4-BE49-F238E27FC236}">
                <a16:creationId xmlns:a16="http://schemas.microsoft.com/office/drawing/2014/main" id="{80CA7651-7190-4CD7-A11D-A3C139DA9EEF}"/>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Motivación individual y posibles eximentes examinadas.</a:t>
            </a:r>
          </a:p>
        </p:txBody>
      </p:sp>
      <p:sp>
        <p:nvSpPr>
          <p:cNvPr id="9" name="Item 3 title">
            <a:extLst>
              <a:ext uri="{FF2B5EF4-FFF2-40B4-BE49-F238E27FC236}">
                <a16:creationId xmlns:a16="http://schemas.microsoft.com/office/drawing/2014/main" id="{BD89E37E-2D3B-461C-A92F-747D8972EDA9}"/>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Cuantía</a:t>
            </a:r>
          </a:p>
        </p:txBody>
      </p:sp>
      <p:sp>
        <p:nvSpPr>
          <p:cNvPr id="10" name="Item 3 explanation">
            <a:extLst>
              <a:ext uri="{FF2B5EF4-FFF2-40B4-BE49-F238E27FC236}">
                <a16:creationId xmlns:a16="http://schemas.microsoft.com/office/drawing/2014/main" id="{2DB4F7C6-6045-476B-953E-B7A9D5507E7D}"/>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Base, calificación, graduación y operaciones recalculadas.</a:t>
            </a:r>
          </a:p>
        </p:txBody>
      </p:sp>
      <p:sp>
        <p:nvSpPr>
          <p:cNvPr id="11" name="Item 4 title">
            <a:extLst>
              <a:ext uri="{FF2B5EF4-FFF2-40B4-BE49-F238E27FC236}">
                <a16:creationId xmlns:a16="http://schemas.microsoft.com/office/drawing/2014/main" id="{44EDC1A3-1CD9-4C7C-AE76-52E4E0E5503A}"/>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Plazos</a:t>
            </a:r>
          </a:p>
        </p:txBody>
      </p:sp>
      <p:sp>
        <p:nvSpPr>
          <p:cNvPr id="12" name="Item 4 explanation">
            <a:extLst>
              <a:ext uri="{FF2B5EF4-FFF2-40B4-BE49-F238E27FC236}">
                <a16:creationId xmlns:a16="http://schemas.microsoft.com/office/drawing/2014/main" id="{33294EEF-F62C-4F4E-B8AC-51AEB26845F7}"/>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Prescripción, límite de inicio y duración controlados.</a:t>
            </a:r>
          </a:p>
        </p:txBody>
      </p:sp>
    </p:spTree>
    <p:extLst>
      <p:ext uri="{BB962C8B-B14F-4D97-AF65-F5344CB8AC3E}">
        <p14:creationId xmlns:p14="http://schemas.microsoft.com/office/powerpoint/2010/main" val="141236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ection breadcrumb">
            <a:extLst>
              <a:ext uri="{FF2B5EF4-FFF2-40B4-BE49-F238E27FC236}">
                <a16:creationId xmlns:a16="http://schemas.microsoft.com/office/drawing/2014/main" id="{54EE25CB-B3C0-4D58-9230-A912DB328360}"/>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05  Propuesta de sanción  /  5.7  (2/2)  ·  ÓRGANO SANCIONADOR DEL ÁREA COMPETENTE; TRAMITACIÓN SEPARADA</a:t>
            </a:r>
          </a:p>
        </p:txBody>
      </p:sp>
      <p:sp>
        <p:nvSpPr>
          <p:cNvPr id="2" name="Slide title">
            <a:extLst>
              <a:ext uri="{FF2B5EF4-FFF2-40B4-BE49-F238E27FC236}">
                <a16:creationId xmlns:a16="http://schemas.microsoft.com/office/drawing/2014/main" id="{ECA4E3CB-7FBE-4B66-9A10-05F0839DF514}"/>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Potestad sancionadora · Lista de comprobación de la decisión</a:t>
            </a:r>
          </a:p>
        </p:txBody>
      </p:sp>
      <p:sp>
        <p:nvSpPr>
          <p:cNvPr id="3" name="Legal reference footer">
            <a:extLst>
              <a:ext uri="{FF2B5EF4-FFF2-40B4-BE49-F238E27FC236}">
                <a16:creationId xmlns:a16="http://schemas.microsoft.com/office/drawing/2014/main" id="{DF767140-0BC5-4670-ADF1-8A9735125C4F}"/>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LGT arts. 178–211 · Reducciones: art. 188</a:t>
            </a:r>
          </a:p>
        </p:txBody>
      </p:sp>
      <p:sp>
        <p:nvSpPr>
          <p:cNvPr id="4" name="Page number">
            <a:extLst>
              <a:ext uri="{FF2B5EF4-FFF2-40B4-BE49-F238E27FC236}">
                <a16:creationId xmlns:a16="http://schemas.microsoft.com/office/drawing/2014/main" id="{ED66A481-83C1-4720-858F-8163CF1496FD}"/>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076 / 117</a:t>
            </a:r>
          </a:p>
        </p:txBody>
      </p:sp>
      <p:sp>
        <p:nvSpPr>
          <p:cNvPr id="5" name="Item 1 title">
            <a:extLst>
              <a:ext uri="{FF2B5EF4-FFF2-40B4-BE49-F238E27FC236}">
                <a16:creationId xmlns:a16="http://schemas.microsoft.com/office/drawing/2014/main" id="{AD0D24E4-CAB8-4E58-A3B5-CC7FF5506356}"/>
              </a:ext>
            </a:extLst>
          </p:cNvPr>
          <p:cNvSpPr>
            <a:spLocks noGrp="1"/>
          </p:cNvSpPr>
          <p:nvPr/>
        </p:nvSpPr>
        <p:spPr>
          <a:xfrm>
            <a:off x="60960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Alegaciones</a:t>
            </a:r>
          </a:p>
        </p:txBody>
      </p:sp>
      <p:sp>
        <p:nvSpPr>
          <p:cNvPr id="6" name="Item 1 explanation">
            <a:extLst>
              <a:ext uri="{FF2B5EF4-FFF2-40B4-BE49-F238E27FC236}">
                <a16:creationId xmlns:a16="http://schemas.microsoft.com/office/drawing/2014/main" id="{3D028B70-C334-4EDB-85CE-59B5123DBC44}"/>
              </a:ext>
            </a:extLst>
          </p:cNvPr>
          <p:cNvSpPr>
            <a:spLocks noGrp="1"/>
          </p:cNvSpPr>
          <p:nvPr/>
        </p:nvSpPr>
        <p:spPr>
          <a:xfrm>
            <a:off x="60960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Expediente consultado, prueba aportada y recibo guardado.</a:t>
            </a:r>
          </a:p>
        </p:txBody>
      </p:sp>
      <p:sp>
        <p:nvSpPr>
          <p:cNvPr id="7" name="Item 2 title">
            <a:extLst>
              <a:ext uri="{FF2B5EF4-FFF2-40B4-BE49-F238E27FC236}">
                <a16:creationId xmlns:a16="http://schemas.microsoft.com/office/drawing/2014/main" id="{018B8474-725B-4760-9F70-8FDF1E930CAC}"/>
              </a:ext>
            </a:extLst>
          </p:cNvPr>
          <p:cNvSpPr>
            <a:spLocks noGrp="1"/>
          </p:cNvSpPr>
          <p:nvPr/>
        </p:nvSpPr>
        <p:spPr>
          <a:xfrm>
            <a:off x="6343650" y="2238375"/>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Reducciones</a:t>
            </a:r>
          </a:p>
        </p:txBody>
      </p:sp>
      <p:sp>
        <p:nvSpPr>
          <p:cNvPr id="8" name="Item 2 explanation">
            <a:extLst>
              <a:ext uri="{FF2B5EF4-FFF2-40B4-BE49-F238E27FC236}">
                <a16:creationId xmlns:a16="http://schemas.microsoft.com/office/drawing/2014/main" id="{16A4180C-48A8-4E9B-9DDD-8B3195B1F80A}"/>
              </a:ext>
            </a:extLst>
          </p:cNvPr>
          <p:cNvSpPr>
            <a:spLocks noGrp="1"/>
          </p:cNvSpPr>
          <p:nvPr/>
        </p:nvSpPr>
        <p:spPr>
          <a:xfrm>
            <a:off x="6343650" y="2867025"/>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30 %, 40 % o 65 % aplicados solo cuando procedan.</a:t>
            </a:r>
          </a:p>
        </p:txBody>
      </p:sp>
      <p:sp>
        <p:nvSpPr>
          <p:cNvPr id="9" name="Item 3 title">
            <a:extLst>
              <a:ext uri="{FF2B5EF4-FFF2-40B4-BE49-F238E27FC236}">
                <a16:creationId xmlns:a16="http://schemas.microsoft.com/office/drawing/2014/main" id="{BBB5B6C3-E099-4CEF-BE45-EBA7D57A1346}"/>
              </a:ext>
            </a:extLst>
          </p:cNvPr>
          <p:cNvSpPr>
            <a:spLocks noGrp="1"/>
          </p:cNvSpPr>
          <p:nvPr/>
        </p:nvSpPr>
        <p:spPr>
          <a:xfrm>
            <a:off x="60960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Impugnación</a:t>
            </a:r>
          </a:p>
        </p:txBody>
      </p:sp>
      <p:sp>
        <p:nvSpPr>
          <p:cNvPr id="10" name="Item 3 explanation">
            <a:extLst>
              <a:ext uri="{FF2B5EF4-FFF2-40B4-BE49-F238E27FC236}">
                <a16:creationId xmlns:a16="http://schemas.microsoft.com/office/drawing/2014/main" id="{6A36B84A-5232-4DAA-98CD-DC1E0EFA5810}"/>
              </a:ext>
            </a:extLst>
          </p:cNvPr>
          <p:cNvSpPr>
            <a:spLocks noGrp="1"/>
          </p:cNvSpPr>
          <p:nvPr/>
        </p:nvSpPr>
        <p:spPr>
          <a:xfrm>
            <a:off x="60960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Plazo de un mes y efectos sobre reducciones valorados.</a:t>
            </a:r>
          </a:p>
        </p:txBody>
      </p:sp>
      <p:sp>
        <p:nvSpPr>
          <p:cNvPr id="11" name="Item 4 title">
            <a:extLst>
              <a:ext uri="{FF2B5EF4-FFF2-40B4-BE49-F238E27FC236}">
                <a16:creationId xmlns:a16="http://schemas.microsoft.com/office/drawing/2014/main" id="{11B7E944-1D7E-4382-82FF-BA9A8D594E48}"/>
              </a:ext>
            </a:extLst>
          </p:cNvPr>
          <p:cNvSpPr>
            <a:spLocks noGrp="1"/>
          </p:cNvSpPr>
          <p:nvPr/>
        </p:nvSpPr>
        <p:spPr>
          <a:xfrm>
            <a:off x="6343650" y="4057650"/>
            <a:ext cx="5238750" cy="619125"/>
          </a:xfrm>
          <a:prstGeom prst="rect">
            <a:avLst/>
          </a:prstGeom>
          <a:noFill/>
          <a:ln w="0">
            <a:noFill/>
          </a:ln>
        </p:spPr>
        <p:txBody>
          <a:bodyPr wrap="square" lIns="0" tIns="0" rIns="0" bIns="0" anchor="t">
            <a:noAutofit/>
          </a:bodyPr>
          <a:lstStyle/>
          <a:p>
            <a:pPr>
              <a:buNone/>
              <a:defRPr sz="2063" b="1">
                <a:solidFill>
                  <a:srgbClr val="8F3D33"/>
                </a:solidFill>
                <a:latin typeface="DejaVu Sans"/>
                <a:ea typeface="DejaVu Sans"/>
                <a:cs typeface="DejaVu Sans"/>
              </a:defRPr>
            </a:pPr>
            <a:r>
              <a:rPr sz="2063" b="1">
                <a:solidFill>
                  <a:srgbClr val="8F3D33"/>
                </a:solidFill>
                <a:latin typeface="DejaVu Sans"/>
                <a:ea typeface="DejaVu Sans"/>
                <a:cs typeface="DejaVu Sans"/>
              </a:rPr>
              <a:t>Cobro</a:t>
            </a:r>
          </a:p>
        </p:txBody>
      </p:sp>
      <p:sp>
        <p:nvSpPr>
          <p:cNvPr id="12" name="Item 4 explanation">
            <a:extLst>
              <a:ext uri="{FF2B5EF4-FFF2-40B4-BE49-F238E27FC236}">
                <a16:creationId xmlns:a16="http://schemas.microsoft.com/office/drawing/2014/main" id="{2512A241-9B62-481B-83E3-E112B8057177}"/>
              </a:ext>
            </a:extLst>
          </p:cNvPr>
          <p:cNvSpPr>
            <a:spLocks noGrp="1"/>
          </p:cNvSpPr>
          <p:nvPr/>
        </p:nvSpPr>
        <p:spPr>
          <a:xfrm>
            <a:off x="6343650" y="4686300"/>
            <a:ext cx="5238750" cy="1047750"/>
          </a:xfrm>
          <a:prstGeom prst="rect">
            <a:avLst/>
          </a:prstGeom>
          <a:noFill/>
          <a:ln w="0">
            <a:noFill/>
          </a:ln>
        </p:spPr>
        <p:txBody>
          <a:bodyPr wrap="square" lIns="0" tIns="0" rIns="0" bIns="0" anchor="t">
            <a:noAutofit/>
          </a:bodyPr>
          <a:lstStyle/>
          <a:p>
            <a:pPr>
              <a:buNone/>
              <a:defRPr sz="1913" b="0">
                <a:solidFill>
                  <a:srgbClr val="172F46"/>
                </a:solidFill>
                <a:latin typeface="DejaVu Sans"/>
                <a:ea typeface="DejaVu Sans"/>
                <a:cs typeface="DejaVu Sans"/>
              </a:defRPr>
            </a:pPr>
            <a:r>
              <a:rPr sz="1913" b="0">
                <a:solidFill>
                  <a:srgbClr val="172F46"/>
                </a:solidFill>
                <a:latin typeface="DejaVu Sans"/>
                <a:ea typeface="DejaVu Sans"/>
                <a:cs typeface="DejaVu Sans"/>
              </a:rPr>
              <a:t>Suspensión automática administrativa y siguiente plazo de pago controlados.</a:t>
            </a:r>
          </a:p>
        </p:txBody>
      </p:sp>
    </p:spTree>
    <p:extLst>
      <p:ext uri="{BB962C8B-B14F-4D97-AF65-F5344CB8AC3E}">
        <p14:creationId xmlns:p14="http://schemas.microsoft.com/office/powerpoint/2010/main" val="124887073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67A7D5E2-B044-4B48-9545-8FE576B5DCE8}"/>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GUÍA PRÁCTICA  /  NOTIFICACIONES Y LIQUIDACIONES</a:t>
            </a:r>
          </a:p>
        </p:txBody>
      </p:sp>
      <p:sp>
        <p:nvSpPr>
          <p:cNvPr id="2" name="Slide title">
            <a:extLst>
              <a:ext uri="{FF2B5EF4-FFF2-40B4-BE49-F238E27FC236}">
                <a16:creationId xmlns:a16="http://schemas.microsoft.com/office/drawing/2014/main" id="{730A8675-65CF-4184-BA9C-0A9506E0603D}"/>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Normas principales utilizadas</a:t>
            </a:r>
          </a:p>
        </p:txBody>
      </p:sp>
      <p:sp>
        <p:nvSpPr>
          <p:cNvPr id="3" name="Legal reference footer">
            <a:extLst>
              <a:ext uri="{FF2B5EF4-FFF2-40B4-BE49-F238E27FC236}">
                <a16:creationId xmlns:a16="http://schemas.microsoft.com/office/drawing/2014/main" id="{48C333C6-8616-4926-B9C5-D9797992D6B2}"/>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Fuentes completas en las notas de las diapositivas</a:t>
            </a:r>
          </a:p>
        </p:txBody>
      </p:sp>
      <p:sp>
        <p:nvSpPr>
          <p:cNvPr id="4" name="Page number">
            <a:extLst>
              <a:ext uri="{FF2B5EF4-FFF2-40B4-BE49-F238E27FC236}">
                <a16:creationId xmlns:a16="http://schemas.microsoft.com/office/drawing/2014/main" id="{B0B83874-BE00-4A13-AB1E-F0F12A37BE3D}"/>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116 / 117</a:t>
            </a:r>
          </a:p>
        </p:txBody>
      </p:sp>
      <p:sp>
        <p:nvSpPr>
          <p:cNvPr id="5" name="Item 1 title">
            <a:extLst>
              <a:ext uri="{FF2B5EF4-FFF2-40B4-BE49-F238E27FC236}">
                <a16:creationId xmlns:a16="http://schemas.microsoft.com/office/drawing/2014/main" id="{AB776F36-ECFD-4D80-A124-77CD7AB05E9A}"/>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Ley General Tributaria</a:t>
            </a:r>
          </a:p>
        </p:txBody>
      </p:sp>
      <p:sp>
        <p:nvSpPr>
          <p:cNvPr id="6" name="Item 1 explanation">
            <a:extLst>
              <a:ext uri="{FF2B5EF4-FFF2-40B4-BE49-F238E27FC236}">
                <a16:creationId xmlns:a16="http://schemas.microsoft.com/office/drawing/2014/main" id="{6576AB23-B3C6-4489-A32E-E76ED8D60A98}"/>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Ley 58/2003. Procedimientos, deuda, sanciones, recaudación y revisión administrativa.</a:t>
            </a:r>
          </a:p>
        </p:txBody>
      </p:sp>
      <p:sp>
        <p:nvSpPr>
          <p:cNvPr id="7" name="Item 2 title">
            <a:extLst>
              <a:ext uri="{FF2B5EF4-FFF2-40B4-BE49-F238E27FC236}">
                <a16:creationId xmlns:a16="http://schemas.microsoft.com/office/drawing/2014/main" id="{512AD042-CB29-450B-AF2E-88A5B39DBEC9}"/>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Reglamentos tributarios</a:t>
            </a:r>
          </a:p>
        </p:txBody>
      </p:sp>
      <p:sp>
        <p:nvSpPr>
          <p:cNvPr id="8" name="Item 2 explanation">
            <a:extLst>
              <a:ext uri="{FF2B5EF4-FFF2-40B4-BE49-F238E27FC236}">
                <a16:creationId xmlns:a16="http://schemas.microsoft.com/office/drawing/2014/main" id="{07E4CE11-AEB8-4F53-99CE-ADD983E25B4A}"/>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RD 1065/2007, RD 939/2005, RD 2063/2004 y RD 520/2005. Desarrollo de actuaciones y recursos.</a:t>
            </a:r>
          </a:p>
        </p:txBody>
      </p:sp>
      <p:sp>
        <p:nvSpPr>
          <p:cNvPr id="9" name="Item 3 title">
            <a:extLst>
              <a:ext uri="{FF2B5EF4-FFF2-40B4-BE49-F238E27FC236}">
                <a16:creationId xmlns:a16="http://schemas.microsoft.com/office/drawing/2014/main" id="{3A050F24-936C-4672-9167-D1A2F41DC9EB}"/>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Administración electrónica</a:t>
            </a:r>
          </a:p>
        </p:txBody>
      </p:sp>
      <p:sp>
        <p:nvSpPr>
          <p:cNvPr id="10" name="Item 3 explanation">
            <a:extLst>
              <a:ext uri="{FF2B5EF4-FFF2-40B4-BE49-F238E27FC236}">
                <a16:creationId xmlns:a16="http://schemas.microsoft.com/office/drawing/2014/main" id="{D3D95503-5F27-4280-A7A8-7EA1F4CCF439}"/>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Ley 39/2015, RD 1363/2010, RD 203/2021 y Orden EHA/3552/2011.</a:t>
            </a:r>
          </a:p>
        </p:txBody>
      </p:sp>
    </p:spTree>
    <p:extLst>
      <p:ext uri="{BB962C8B-B14F-4D97-AF65-F5344CB8AC3E}">
        <p14:creationId xmlns:p14="http://schemas.microsoft.com/office/powerpoint/2010/main" val="186318271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breadcrumb">
            <a:extLst>
              <a:ext uri="{FF2B5EF4-FFF2-40B4-BE49-F238E27FC236}">
                <a16:creationId xmlns:a16="http://schemas.microsoft.com/office/drawing/2014/main" id="{C7668913-96C5-46A7-8732-D6E6FD84CBD8}"/>
              </a:ext>
            </a:extLst>
          </p:cNvPr>
          <p:cNvSpPr>
            <a:spLocks noGrp="1"/>
          </p:cNvSpPr>
          <p:nvPr/>
        </p:nvSpPr>
        <p:spPr>
          <a:xfrm>
            <a:off x="609600" y="314325"/>
            <a:ext cx="10972800" cy="285750"/>
          </a:xfrm>
          <a:prstGeom prst="rect">
            <a:avLst/>
          </a:prstGeom>
          <a:noFill/>
          <a:ln w="0">
            <a:noFill/>
          </a:ln>
        </p:spPr>
        <p:txBody>
          <a:bodyPr wrap="square" lIns="0" tIns="0" rIns="0" bIns="0" anchor="t">
            <a:noAutofit/>
          </a:bodyPr>
          <a:lstStyle/>
          <a:p>
            <a:pPr>
              <a:buNone/>
              <a:defRPr sz="1238" b="1">
                <a:solidFill>
                  <a:srgbClr val="8F3D33"/>
                </a:solidFill>
                <a:latin typeface="DejaVu Sans"/>
                <a:ea typeface="DejaVu Sans"/>
                <a:cs typeface="DejaVu Sans"/>
              </a:defRPr>
            </a:pPr>
            <a:r>
              <a:rPr sz="1238" b="1">
                <a:solidFill>
                  <a:srgbClr val="8F3D33"/>
                </a:solidFill>
                <a:latin typeface="DejaVu Sans"/>
                <a:ea typeface="DejaVu Sans"/>
                <a:cs typeface="DejaVu Sans"/>
              </a:rPr>
              <a:t>GUÍA PRÁCTICA  /  NOTIFICACIONES Y LIQUIDACIONES</a:t>
            </a:r>
          </a:p>
        </p:txBody>
      </p:sp>
      <p:sp>
        <p:nvSpPr>
          <p:cNvPr id="2" name="Slide title">
            <a:extLst>
              <a:ext uri="{FF2B5EF4-FFF2-40B4-BE49-F238E27FC236}">
                <a16:creationId xmlns:a16="http://schemas.microsoft.com/office/drawing/2014/main" id="{6D45A2AA-675F-4493-B336-E5C7C98961E2}"/>
              </a:ext>
            </a:extLst>
          </p:cNvPr>
          <p:cNvSpPr>
            <a:spLocks noGrp="1"/>
          </p:cNvSpPr>
          <p:nvPr/>
        </p:nvSpPr>
        <p:spPr>
          <a:xfrm>
            <a:off x="609600" y="819150"/>
            <a:ext cx="10972800" cy="1057275"/>
          </a:xfrm>
          <a:prstGeom prst="rect">
            <a:avLst/>
          </a:prstGeom>
          <a:noFill/>
          <a:ln w="0">
            <a:noFill/>
          </a:ln>
        </p:spPr>
        <p:txBody>
          <a:bodyPr wrap="square" lIns="0" tIns="0" rIns="0" bIns="0" anchor="t">
            <a:noAutofit/>
          </a:bodyPr>
          <a:lstStyle/>
          <a:p>
            <a:pPr>
              <a:buNone/>
              <a:defRPr sz="3300" b="1">
                <a:solidFill>
                  <a:srgbClr val="172F46"/>
                </a:solidFill>
                <a:latin typeface="DejaVu Sans"/>
                <a:ea typeface="DejaVu Sans"/>
                <a:cs typeface="DejaVu Sans"/>
              </a:defRPr>
            </a:pPr>
            <a:r>
              <a:rPr sz="3300" b="1">
                <a:solidFill>
                  <a:srgbClr val="172F46"/>
                </a:solidFill>
                <a:latin typeface="DejaVu Sans"/>
                <a:ea typeface="DejaVu Sans"/>
                <a:cs typeface="DejaVu Sans"/>
              </a:rPr>
              <a:t>Fuentes de los ejemplos y criterios</a:t>
            </a:r>
          </a:p>
        </p:txBody>
      </p:sp>
      <p:sp>
        <p:nvSpPr>
          <p:cNvPr id="3" name="Legal reference footer">
            <a:extLst>
              <a:ext uri="{FF2B5EF4-FFF2-40B4-BE49-F238E27FC236}">
                <a16:creationId xmlns:a16="http://schemas.microsoft.com/office/drawing/2014/main" id="{B6D289DD-B348-49FE-A061-712F3EC4F983}"/>
              </a:ext>
            </a:extLst>
          </p:cNvPr>
          <p:cNvSpPr>
            <a:spLocks noGrp="1"/>
          </p:cNvSpPr>
          <p:nvPr/>
        </p:nvSpPr>
        <p:spPr>
          <a:xfrm>
            <a:off x="609600" y="6210300"/>
            <a:ext cx="9667875" cy="238125"/>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Fuentes completas en las notas de las diapositivas</a:t>
            </a:r>
          </a:p>
        </p:txBody>
      </p:sp>
      <p:sp>
        <p:nvSpPr>
          <p:cNvPr id="4" name="Page number">
            <a:extLst>
              <a:ext uri="{FF2B5EF4-FFF2-40B4-BE49-F238E27FC236}">
                <a16:creationId xmlns:a16="http://schemas.microsoft.com/office/drawing/2014/main" id="{0C7929AB-677F-4D31-8CAD-A5B986E1667F}"/>
              </a:ext>
            </a:extLst>
          </p:cNvPr>
          <p:cNvSpPr>
            <a:spLocks noGrp="1"/>
          </p:cNvSpPr>
          <p:nvPr/>
        </p:nvSpPr>
        <p:spPr>
          <a:xfrm>
            <a:off x="10382250" y="6210300"/>
            <a:ext cx="1200150" cy="247650"/>
          </a:xfrm>
          <a:prstGeom prst="rect">
            <a:avLst/>
          </a:prstGeom>
          <a:noFill/>
          <a:ln w="0">
            <a:noFill/>
          </a:ln>
        </p:spPr>
        <p:txBody>
          <a:bodyPr wrap="square" lIns="0" tIns="0" rIns="0" bIns="0" anchor="t">
            <a:noAutofit/>
          </a:bodyPr>
          <a:lstStyle/>
          <a:p>
            <a:pPr>
              <a:buNone/>
              <a:defRPr sz="1088" b="0">
                <a:solidFill>
                  <a:srgbClr val="586675"/>
                </a:solidFill>
                <a:latin typeface="DejaVu Sans"/>
                <a:ea typeface="DejaVu Sans"/>
                <a:cs typeface="DejaVu Sans"/>
              </a:defRPr>
            </a:pPr>
            <a:r>
              <a:rPr sz="1088" b="0">
                <a:solidFill>
                  <a:srgbClr val="586675"/>
                </a:solidFill>
                <a:latin typeface="DejaVu Sans"/>
                <a:ea typeface="DejaVu Sans"/>
                <a:cs typeface="DejaVu Sans"/>
              </a:rPr>
              <a:t>117 / 117</a:t>
            </a:r>
          </a:p>
        </p:txBody>
      </p:sp>
      <p:sp>
        <p:nvSpPr>
          <p:cNvPr id="5" name="Item 1 title">
            <a:extLst>
              <a:ext uri="{FF2B5EF4-FFF2-40B4-BE49-F238E27FC236}">
                <a16:creationId xmlns:a16="http://schemas.microsoft.com/office/drawing/2014/main" id="{D83CCBD9-A2E4-4B57-B531-7CC9CABCA47F}"/>
              </a:ext>
            </a:extLst>
          </p:cNvPr>
          <p:cNvSpPr>
            <a:spLocks noGrp="1"/>
          </p:cNvSpPr>
          <p:nvPr/>
        </p:nvSpPr>
        <p:spPr>
          <a:xfrm>
            <a:off x="609600" y="226695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Importes actuales</a:t>
            </a:r>
          </a:p>
        </p:txBody>
      </p:sp>
      <p:sp>
        <p:nvSpPr>
          <p:cNvPr id="6" name="Item 1 explanation">
            <a:extLst>
              <a:ext uri="{FF2B5EF4-FFF2-40B4-BE49-F238E27FC236}">
                <a16:creationId xmlns:a16="http://schemas.microsoft.com/office/drawing/2014/main" id="{69EC9DD9-86A4-4BFA-A6FB-9DE0B64428E0}"/>
              </a:ext>
            </a:extLst>
          </p:cNvPr>
          <p:cNvSpPr>
            <a:spLocks noGrp="1"/>
          </p:cNvSpPr>
          <p:nvPr/>
        </p:nvSpPr>
        <p:spPr>
          <a:xfrm>
            <a:off x="609600" y="269557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SMI 2026: RD 126/2026. Dispensa de garantías: Orden HFP/311/2023. Retenciones e IGIC: fuentes oficiales.</a:t>
            </a:r>
          </a:p>
        </p:txBody>
      </p:sp>
      <p:sp>
        <p:nvSpPr>
          <p:cNvPr id="7" name="Item 2 title">
            <a:extLst>
              <a:ext uri="{FF2B5EF4-FFF2-40B4-BE49-F238E27FC236}">
                <a16:creationId xmlns:a16="http://schemas.microsoft.com/office/drawing/2014/main" id="{EC90EC53-8B76-47CD-BBCD-5ECFF2EDE743}"/>
              </a:ext>
            </a:extLst>
          </p:cNvPr>
          <p:cNvSpPr>
            <a:spLocks noGrp="1"/>
          </p:cNvSpPr>
          <p:nvPr/>
        </p:nvSpPr>
        <p:spPr>
          <a:xfrm>
            <a:off x="609600" y="3400425"/>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Valoraciones y prueba</a:t>
            </a:r>
          </a:p>
        </p:txBody>
      </p:sp>
      <p:sp>
        <p:nvSpPr>
          <p:cNvPr id="8" name="Item 2 explanation">
            <a:extLst>
              <a:ext uri="{FF2B5EF4-FFF2-40B4-BE49-F238E27FC236}">
                <a16:creationId xmlns:a16="http://schemas.microsoft.com/office/drawing/2014/main" id="{BDAB54B1-007B-4675-BB83-2333344E0526}"/>
              </a:ext>
            </a:extLst>
          </p:cNvPr>
          <p:cNvSpPr>
            <a:spLocks noGrp="1"/>
          </p:cNvSpPr>
          <p:nvPr/>
        </p:nvSpPr>
        <p:spPr>
          <a:xfrm>
            <a:off x="609600" y="3829050"/>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LGT, ITPAJD y sucesiones. Jurisprudencia y criterios oficiales sobre visita del perito y prueba en revisión.</a:t>
            </a:r>
          </a:p>
        </p:txBody>
      </p:sp>
      <p:sp>
        <p:nvSpPr>
          <p:cNvPr id="9" name="Item 3 title">
            <a:extLst>
              <a:ext uri="{FF2B5EF4-FFF2-40B4-BE49-F238E27FC236}">
                <a16:creationId xmlns:a16="http://schemas.microsoft.com/office/drawing/2014/main" id="{2694D775-2B95-4A9C-B629-297B25CE97D2}"/>
              </a:ext>
            </a:extLst>
          </p:cNvPr>
          <p:cNvSpPr>
            <a:spLocks noGrp="1"/>
          </p:cNvSpPr>
          <p:nvPr/>
        </p:nvSpPr>
        <p:spPr>
          <a:xfrm>
            <a:off x="609600" y="4533900"/>
            <a:ext cx="10972800" cy="400050"/>
          </a:xfrm>
          <a:prstGeom prst="rect">
            <a:avLst/>
          </a:prstGeom>
          <a:noFill/>
          <a:ln w="0">
            <a:noFill/>
          </a:ln>
        </p:spPr>
        <p:txBody>
          <a:bodyPr wrap="square" lIns="0" tIns="0" rIns="0" bIns="0" anchor="t">
            <a:noAutofit/>
          </a:bodyPr>
          <a:lstStyle/>
          <a:p>
            <a:pPr>
              <a:buNone/>
              <a:defRPr sz="2213" b="1">
                <a:solidFill>
                  <a:srgbClr val="8F3D33"/>
                </a:solidFill>
                <a:latin typeface="DejaVu Sans"/>
                <a:ea typeface="DejaVu Sans"/>
                <a:cs typeface="DejaVu Sans"/>
              </a:defRPr>
            </a:pPr>
            <a:r>
              <a:rPr sz="2213" b="1">
                <a:solidFill>
                  <a:srgbClr val="8F3D33"/>
                </a:solidFill>
                <a:latin typeface="DejaVu Sans"/>
                <a:ea typeface="DejaVu Sans"/>
                <a:cs typeface="DejaVu Sans"/>
              </a:rPr>
              <a:t>Embargo y notificaciones</a:t>
            </a:r>
          </a:p>
        </p:txBody>
      </p:sp>
      <p:sp>
        <p:nvSpPr>
          <p:cNvPr id="10" name="Item 3 explanation">
            <a:extLst>
              <a:ext uri="{FF2B5EF4-FFF2-40B4-BE49-F238E27FC236}">
                <a16:creationId xmlns:a16="http://schemas.microsoft.com/office/drawing/2014/main" id="{11140232-C963-4C6C-B1EE-B7D77F306FFD}"/>
              </a:ext>
            </a:extLst>
          </p:cNvPr>
          <p:cNvSpPr>
            <a:spLocks noGrp="1"/>
          </p:cNvSpPr>
          <p:nvPr/>
        </p:nvSpPr>
        <p:spPr>
          <a:xfrm>
            <a:off x="609600" y="4962525"/>
            <a:ext cx="10972800" cy="685800"/>
          </a:xfrm>
          <a:prstGeom prst="rect">
            <a:avLst/>
          </a:prstGeom>
          <a:noFill/>
          <a:ln w="0">
            <a:noFill/>
          </a:ln>
        </p:spPr>
        <p:txBody>
          <a:bodyPr wrap="square" lIns="0" tIns="0" rIns="0" bIns="0" anchor="t">
            <a:noAutofit/>
          </a:bodyPr>
          <a:lstStyle/>
          <a:p>
            <a:pPr>
              <a:buNone/>
              <a:defRPr sz="1988" b="0">
                <a:solidFill>
                  <a:srgbClr val="172F46"/>
                </a:solidFill>
                <a:latin typeface="DejaVu Sans"/>
                <a:ea typeface="DejaVu Sans"/>
                <a:cs typeface="DejaVu Sans"/>
              </a:defRPr>
            </a:pPr>
            <a:r>
              <a:rPr sz="1988" b="0">
                <a:solidFill>
                  <a:srgbClr val="172F46"/>
                </a:solidFill>
                <a:latin typeface="DejaVu Sans"/>
                <a:ea typeface="DejaVu Sans"/>
                <a:cs typeface="DejaVu Sans"/>
              </a:rPr>
              <a:t>LEC y criterios TEAC sobre créditos y pagas extra. Información operativa de AEAT y tribunales económico-administrativos.</a:t>
            </a:r>
          </a:p>
        </p:txBody>
      </p:sp>
    </p:spTree>
    <p:extLst>
      <p:ext uri="{BB962C8B-B14F-4D97-AF65-F5344CB8AC3E}">
        <p14:creationId xmlns:p14="http://schemas.microsoft.com/office/powerpoint/2010/main" val="1587034676"/>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Override1.xml><?xml version="1.0" encoding="utf-8"?>
<a:themeOverride xmlns:a="http://schemas.openxmlformats.org/drawingml/2006/main">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3539</TotalTime>
  <Words>89085</Words>
  <Application>Microsoft Office PowerPoint</Application>
  <DocSecurity>0</DocSecurity>
  <PresentationFormat>Panorámica</PresentationFormat>
  <Paragraphs>5533</Paragraphs>
  <Slides>159</Slides>
  <Notes>132</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Vínculos</vt:lpstr>
      </vt:variant>
      <vt:variant>
        <vt:i4>1</vt:i4>
      </vt:variant>
      <vt:variant>
        <vt:lpstr>Títulos de diapositiva</vt:lpstr>
      </vt:variant>
      <vt:variant>
        <vt:i4>159</vt:i4>
      </vt:variant>
    </vt:vector>
  </HeadingPairs>
  <TitlesOfParts>
    <vt:vector size="166" baseType="lpstr">
      <vt:lpstr>Aptos</vt:lpstr>
      <vt:lpstr>Arial</vt:lpstr>
      <vt:lpstr>DejaVu Sans</vt:lpstr>
      <vt:lpstr>Georgia</vt:lpstr>
      <vt:lpstr>Nimbus Sans</vt:lpstr>
      <vt:lpstr>ChatGPT</vt:lpstr>
      <vt:lpstr>https://romeropi-my.sharepoint.com/personal/juanantonioromeropi_romeropi_onmicrosoft_com/Documents/ATE/Docencia/Libro1!Hoja1!F1C1:F8C4</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Ley General Tributaria es el eje central del ordenamiento tributario donde se recogen sus principios esenciales y se regulan las relaciones entre la Administración tributaria y los contribuyentes.   Desde su aprobación, la Ley 230/1963, de 28 de diciembre, General Tributaria, ha sido objeto de diversas modificaciones que han intentado adaptar esta disposición legal a los cambios experimentados en la evolución del sistema tributario</vt:lpstr>
      <vt:lpstr>Artículo 1. Objeto y ámbito de aplicación.   1. Esta ley establece los principios y las normas jurídicas generales del sistema tributario español y será de aplicación a todas las Administraciones tributarias en virtud y con el alcance que se deriva del artículo 149.1.1.ª, 8.ª, 14.ª y 18.ª de la Constitución. Lo establecido en esta ley se entenderá sin perjuicio de lo dispuesto en las leyes que aprueban el Convenio y el Concierto Económico en vigor, respectivamente, en la Comunidad Foral de Navarra y en los Territorios Históricos del País Vasco.   2. Esta ley establece, asimismo, los principios y las normas jurídicas generales que regulan las actuaciones de la Administración tributaria por aplicación en España de la normativa sobre asistencia mutua entre los Estados miembros de la Unión Europea o en el marco de los convenios para evitar la doble imposición o de otros convenios internacionales.   A los efectos de esta ley, se entenderá por asistencia mutua el conjunto de acciones de asistencia, colaboración, cooperación y otras de naturaleza análoga que el Estado español preste, reciba o desarrolle con la Unión Europea y otras entidades internacionales o supranacionales, y con otros Estados en virtud de la normativa sobre asistencia mutua entre los Estados miembros de la Unión Europea o en el marco de los convenios para evitar la doble imposición o de otros convenios internacionales. La asistencia mutua podrá comprender la realización de actuaciones ante obligados tributarios.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VERIFICACIÓN DE DATOS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COMPROBACIÓN DE VALORES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Comprobación Limitada</vt:lpstr>
      <vt:lpstr>1. En el procedimiento de comprobación limitada la Administración tributaria podrá comprobar los hechos, actos, elementos, actividades, explotaciones y demás circunstancias determinantes de la obligación tributaria.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LIQUIDACIÓN PROVISIONAL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RECAUDACIÓN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SANCIONES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Ley General Tributaria, notificaciones y liquidaciones de Hacienda</dc:title>
  <dc:creator>Walnut Exporter</dc:creator>
  <cp:lastModifiedBy>Juan Antonio Romero Pi</cp:lastModifiedBy>
  <cp:revision>30</cp:revision>
  <dcterms:created xsi:type="dcterms:W3CDTF">2026-10-15T20:26:53Z</dcterms:created>
  <dcterms:modified xsi:type="dcterms:W3CDTF">2026-10-23T06:08:23Z</dcterms:modified>
</cp:coreProperties>
</file>